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</p:sldIdLst>
  <p:sldSz cx="12239625" cy="7812088"/>
  <p:notesSz cx="6858000" cy="9144000"/>
  <p:defaultTextStyle>
    <a:defPPr>
      <a:defRPr lang="ru-RU"/>
    </a:defPPr>
    <a:lvl1pPr marL="0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1pPr>
    <a:lvl2pPr marL="481203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2pPr>
    <a:lvl3pPr marL="962406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3pPr>
    <a:lvl4pPr marL="1443609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4pPr>
    <a:lvl5pPr marL="1924812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5pPr>
    <a:lvl6pPr marL="2406015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6pPr>
    <a:lvl7pPr marL="2887218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7pPr>
    <a:lvl8pPr marL="3368421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8pPr>
    <a:lvl9pPr marL="3849624" algn="l" defTabSz="962406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29" userDrawn="1">
          <p15:clr>
            <a:srgbClr val="A4A3A4"/>
          </p15:clr>
        </p15:guide>
        <p15:guide id="2" pos="1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6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0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612" y="96"/>
      </p:cViewPr>
      <p:guideLst>
        <p:guide orient="horz" pos="729"/>
        <p:guide pos="19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953" y="1278507"/>
            <a:ext cx="9179719" cy="2719764"/>
          </a:xfrm>
        </p:spPr>
        <p:txBody>
          <a:bodyPr anchor="b"/>
          <a:lstStyle>
            <a:lvl1pPr algn="ctr">
              <a:defRPr sz="6023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953" y="4103155"/>
            <a:ext cx="9179719" cy="1886112"/>
          </a:xfrm>
        </p:spPr>
        <p:txBody>
          <a:bodyPr/>
          <a:lstStyle>
            <a:lvl1pPr marL="0" indent="0" algn="ctr">
              <a:buNone/>
              <a:defRPr sz="2409"/>
            </a:lvl1pPr>
            <a:lvl2pPr marL="458983" indent="0" algn="ctr">
              <a:buNone/>
              <a:defRPr sz="2008"/>
            </a:lvl2pPr>
            <a:lvl3pPr marL="917966" indent="0" algn="ctr">
              <a:buNone/>
              <a:defRPr sz="1807"/>
            </a:lvl3pPr>
            <a:lvl4pPr marL="1376949" indent="0" algn="ctr">
              <a:buNone/>
              <a:defRPr sz="1606"/>
            </a:lvl4pPr>
            <a:lvl5pPr marL="1835932" indent="0" algn="ctr">
              <a:buNone/>
              <a:defRPr sz="1606"/>
            </a:lvl5pPr>
            <a:lvl6pPr marL="2294915" indent="0" algn="ctr">
              <a:buNone/>
              <a:defRPr sz="1606"/>
            </a:lvl6pPr>
            <a:lvl7pPr marL="2753898" indent="0" algn="ctr">
              <a:buNone/>
              <a:defRPr sz="1606"/>
            </a:lvl7pPr>
            <a:lvl8pPr marL="3212882" indent="0" algn="ctr">
              <a:buNone/>
              <a:defRPr sz="1606"/>
            </a:lvl8pPr>
            <a:lvl9pPr marL="3671865" indent="0" algn="ctr">
              <a:buNone/>
              <a:defRPr sz="160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90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50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99" y="1947598"/>
            <a:ext cx="10556677" cy="3249611"/>
          </a:xfrm>
        </p:spPr>
        <p:txBody>
          <a:bodyPr anchor="b"/>
          <a:lstStyle>
            <a:lvl1pPr>
              <a:defRPr sz="6023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099" y="5227952"/>
            <a:ext cx="10556677" cy="1708894"/>
          </a:xfrm>
        </p:spPr>
        <p:txBody>
          <a:bodyPr/>
          <a:lstStyle>
            <a:lvl1pPr marL="0" indent="0">
              <a:buNone/>
              <a:defRPr sz="2409">
                <a:solidFill>
                  <a:schemeClr val="tx1">
                    <a:tint val="75000"/>
                  </a:schemeClr>
                </a:solidFill>
              </a:defRPr>
            </a:lvl1pPr>
            <a:lvl2pPr marL="458983" indent="0">
              <a:buNone/>
              <a:defRPr sz="2008">
                <a:solidFill>
                  <a:schemeClr val="tx1">
                    <a:tint val="75000"/>
                  </a:schemeClr>
                </a:solidFill>
              </a:defRPr>
            </a:lvl2pPr>
            <a:lvl3pPr marL="917966" indent="0">
              <a:buNone/>
              <a:defRPr sz="1807">
                <a:solidFill>
                  <a:schemeClr val="tx1">
                    <a:tint val="75000"/>
                  </a:schemeClr>
                </a:solidFill>
              </a:defRPr>
            </a:lvl3pPr>
            <a:lvl4pPr marL="1376949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4pPr>
            <a:lvl5pPr marL="1835932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5pPr>
            <a:lvl6pPr marL="2294915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6pPr>
            <a:lvl7pPr marL="2753898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7pPr>
            <a:lvl8pPr marL="3212882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8pPr>
            <a:lvl9pPr marL="3671865" indent="0">
              <a:buNone/>
              <a:defRPr sz="16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99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1474" y="2079607"/>
            <a:ext cx="5201841" cy="49566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310" y="2079607"/>
            <a:ext cx="5201841" cy="49566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43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8" y="415922"/>
            <a:ext cx="10556677" cy="150997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069" y="1915047"/>
            <a:ext cx="5177935" cy="938535"/>
          </a:xfrm>
        </p:spPr>
        <p:txBody>
          <a:bodyPr anchor="b"/>
          <a:lstStyle>
            <a:lvl1pPr marL="0" indent="0">
              <a:buNone/>
              <a:defRPr sz="2409" b="1"/>
            </a:lvl1pPr>
            <a:lvl2pPr marL="458983" indent="0">
              <a:buNone/>
              <a:defRPr sz="2008" b="1"/>
            </a:lvl2pPr>
            <a:lvl3pPr marL="917966" indent="0">
              <a:buNone/>
              <a:defRPr sz="1807" b="1"/>
            </a:lvl3pPr>
            <a:lvl4pPr marL="1376949" indent="0">
              <a:buNone/>
              <a:defRPr sz="1606" b="1"/>
            </a:lvl4pPr>
            <a:lvl5pPr marL="1835932" indent="0">
              <a:buNone/>
              <a:defRPr sz="1606" b="1"/>
            </a:lvl5pPr>
            <a:lvl6pPr marL="2294915" indent="0">
              <a:buNone/>
              <a:defRPr sz="1606" b="1"/>
            </a:lvl6pPr>
            <a:lvl7pPr marL="2753898" indent="0">
              <a:buNone/>
              <a:defRPr sz="1606" b="1"/>
            </a:lvl7pPr>
            <a:lvl8pPr marL="3212882" indent="0">
              <a:buNone/>
              <a:defRPr sz="1606" b="1"/>
            </a:lvl8pPr>
            <a:lvl9pPr marL="3671865" indent="0">
              <a:buNone/>
              <a:defRPr sz="160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069" y="2853582"/>
            <a:ext cx="5177935" cy="41971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310" y="1915047"/>
            <a:ext cx="5203435" cy="938535"/>
          </a:xfrm>
        </p:spPr>
        <p:txBody>
          <a:bodyPr anchor="b"/>
          <a:lstStyle>
            <a:lvl1pPr marL="0" indent="0">
              <a:buNone/>
              <a:defRPr sz="2409" b="1"/>
            </a:lvl1pPr>
            <a:lvl2pPr marL="458983" indent="0">
              <a:buNone/>
              <a:defRPr sz="2008" b="1"/>
            </a:lvl2pPr>
            <a:lvl3pPr marL="917966" indent="0">
              <a:buNone/>
              <a:defRPr sz="1807" b="1"/>
            </a:lvl3pPr>
            <a:lvl4pPr marL="1376949" indent="0">
              <a:buNone/>
              <a:defRPr sz="1606" b="1"/>
            </a:lvl4pPr>
            <a:lvl5pPr marL="1835932" indent="0">
              <a:buNone/>
              <a:defRPr sz="1606" b="1"/>
            </a:lvl5pPr>
            <a:lvl6pPr marL="2294915" indent="0">
              <a:buNone/>
              <a:defRPr sz="1606" b="1"/>
            </a:lvl6pPr>
            <a:lvl7pPr marL="2753898" indent="0">
              <a:buNone/>
              <a:defRPr sz="1606" b="1"/>
            </a:lvl7pPr>
            <a:lvl8pPr marL="3212882" indent="0">
              <a:buNone/>
              <a:defRPr sz="1606" b="1"/>
            </a:lvl8pPr>
            <a:lvl9pPr marL="3671865" indent="0">
              <a:buNone/>
              <a:defRPr sz="160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310" y="2853582"/>
            <a:ext cx="5203435" cy="41971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23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06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84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520806"/>
            <a:ext cx="3947597" cy="1822821"/>
          </a:xfrm>
        </p:spPr>
        <p:txBody>
          <a:bodyPr anchor="b"/>
          <a:lstStyle>
            <a:lvl1pPr>
              <a:defRPr sz="321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3435" y="1124797"/>
            <a:ext cx="6196310" cy="5551646"/>
          </a:xfrm>
        </p:spPr>
        <p:txBody>
          <a:bodyPr/>
          <a:lstStyle>
            <a:lvl1pPr>
              <a:defRPr sz="3212"/>
            </a:lvl1pPr>
            <a:lvl2pPr>
              <a:defRPr sz="2811"/>
            </a:lvl2pPr>
            <a:lvl3pPr>
              <a:defRPr sz="2409"/>
            </a:lvl3pPr>
            <a:lvl4pPr>
              <a:defRPr sz="2008"/>
            </a:lvl4pPr>
            <a:lvl5pPr>
              <a:defRPr sz="2008"/>
            </a:lvl5pPr>
            <a:lvl6pPr>
              <a:defRPr sz="2008"/>
            </a:lvl6pPr>
            <a:lvl7pPr>
              <a:defRPr sz="2008"/>
            </a:lvl7pPr>
            <a:lvl8pPr>
              <a:defRPr sz="2008"/>
            </a:lvl8pPr>
            <a:lvl9pPr>
              <a:defRPr sz="200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343626"/>
            <a:ext cx="3947597" cy="4341858"/>
          </a:xfrm>
        </p:spPr>
        <p:txBody>
          <a:bodyPr/>
          <a:lstStyle>
            <a:lvl1pPr marL="0" indent="0">
              <a:buNone/>
              <a:defRPr sz="1606"/>
            </a:lvl1pPr>
            <a:lvl2pPr marL="458983" indent="0">
              <a:buNone/>
              <a:defRPr sz="1405"/>
            </a:lvl2pPr>
            <a:lvl3pPr marL="917966" indent="0">
              <a:buNone/>
              <a:defRPr sz="1205"/>
            </a:lvl3pPr>
            <a:lvl4pPr marL="1376949" indent="0">
              <a:buNone/>
              <a:defRPr sz="1004"/>
            </a:lvl4pPr>
            <a:lvl5pPr marL="1835932" indent="0">
              <a:buNone/>
              <a:defRPr sz="1004"/>
            </a:lvl5pPr>
            <a:lvl6pPr marL="2294915" indent="0">
              <a:buNone/>
              <a:defRPr sz="1004"/>
            </a:lvl6pPr>
            <a:lvl7pPr marL="2753898" indent="0">
              <a:buNone/>
              <a:defRPr sz="1004"/>
            </a:lvl7pPr>
            <a:lvl8pPr marL="3212882" indent="0">
              <a:buNone/>
              <a:defRPr sz="1004"/>
            </a:lvl8pPr>
            <a:lvl9pPr marL="3671865" indent="0">
              <a:buNone/>
              <a:defRPr sz="100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56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520806"/>
            <a:ext cx="3947597" cy="1822821"/>
          </a:xfrm>
        </p:spPr>
        <p:txBody>
          <a:bodyPr anchor="b"/>
          <a:lstStyle>
            <a:lvl1pPr>
              <a:defRPr sz="321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03435" y="1124797"/>
            <a:ext cx="6196310" cy="5551646"/>
          </a:xfrm>
        </p:spPr>
        <p:txBody>
          <a:bodyPr anchor="t"/>
          <a:lstStyle>
            <a:lvl1pPr marL="0" indent="0">
              <a:buNone/>
              <a:defRPr sz="3212"/>
            </a:lvl1pPr>
            <a:lvl2pPr marL="458983" indent="0">
              <a:buNone/>
              <a:defRPr sz="2811"/>
            </a:lvl2pPr>
            <a:lvl3pPr marL="917966" indent="0">
              <a:buNone/>
              <a:defRPr sz="2409"/>
            </a:lvl3pPr>
            <a:lvl4pPr marL="1376949" indent="0">
              <a:buNone/>
              <a:defRPr sz="2008"/>
            </a:lvl4pPr>
            <a:lvl5pPr marL="1835932" indent="0">
              <a:buNone/>
              <a:defRPr sz="2008"/>
            </a:lvl5pPr>
            <a:lvl6pPr marL="2294915" indent="0">
              <a:buNone/>
              <a:defRPr sz="2008"/>
            </a:lvl6pPr>
            <a:lvl7pPr marL="2753898" indent="0">
              <a:buNone/>
              <a:defRPr sz="2008"/>
            </a:lvl7pPr>
            <a:lvl8pPr marL="3212882" indent="0">
              <a:buNone/>
              <a:defRPr sz="2008"/>
            </a:lvl8pPr>
            <a:lvl9pPr marL="3671865" indent="0">
              <a:buNone/>
              <a:defRPr sz="200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343626"/>
            <a:ext cx="3947597" cy="4341858"/>
          </a:xfrm>
        </p:spPr>
        <p:txBody>
          <a:bodyPr/>
          <a:lstStyle>
            <a:lvl1pPr marL="0" indent="0">
              <a:buNone/>
              <a:defRPr sz="1606"/>
            </a:lvl1pPr>
            <a:lvl2pPr marL="458983" indent="0">
              <a:buNone/>
              <a:defRPr sz="1405"/>
            </a:lvl2pPr>
            <a:lvl3pPr marL="917966" indent="0">
              <a:buNone/>
              <a:defRPr sz="1205"/>
            </a:lvl3pPr>
            <a:lvl4pPr marL="1376949" indent="0">
              <a:buNone/>
              <a:defRPr sz="1004"/>
            </a:lvl4pPr>
            <a:lvl5pPr marL="1835932" indent="0">
              <a:buNone/>
              <a:defRPr sz="1004"/>
            </a:lvl5pPr>
            <a:lvl6pPr marL="2294915" indent="0">
              <a:buNone/>
              <a:defRPr sz="1004"/>
            </a:lvl6pPr>
            <a:lvl7pPr marL="2753898" indent="0">
              <a:buNone/>
              <a:defRPr sz="1004"/>
            </a:lvl7pPr>
            <a:lvl8pPr marL="3212882" indent="0">
              <a:buNone/>
              <a:defRPr sz="1004"/>
            </a:lvl8pPr>
            <a:lvl9pPr marL="3671865" indent="0">
              <a:buNone/>
              <a:defRPr sz="100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24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3832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8982" y="415922"/>
            <a:ext cx="2639169" cy="662038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1474" y="415922"/>
            <a:ext cx="7764512" cy="662038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3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474" y="415922"/>
            <a:ext cx="10556677" cy="1509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474" y="2079607"/>
            <a:ext cx="10556677" cy="495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7240649"/>
            <a:ext cx="2753916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814B1-76CC-4CFB-993E-6E63CCB23FFF}" type="datetimeFigureOut">
              <a:rPr lang="ru-RU" smtClean="0"/>
              <a:pPr/>
              <a:t>10.01.2023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7240649"/>
            <a:ext cx="4130873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7240649"/>
            <a:ext cx="2753916" cy="4159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D5CE9-B6C5-4B14-BB8A-9DB64E0B9F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30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7966" rtl="0" eaLnBrk="1" latinLnBrk="0" hangingPunct="1">
        <a:lnSpc>
          <a:spcPct val="90000"/>
        </a:lnSpc>
        <a:spcBef>
          <a:spcPct val="0"/>
        </a:spcBef>
        <a:buNone/>
        <a:defRPr sz="44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9492" indent="-229492" algn="l" defTabSz="917966" rtl="0" eaLnBrk="1" latinLnBrk="0" hangingPunct="1">
        <a:lnSpc>
          <a:spcPct val="90000"/>
        </a:lnSpc>
        <a:spcBef>
          <a:spcPts val="1004"/>
        </a:spcBef>
        <a:buFont typeface="Arial" panose="020B0604020202020204" pitchFamily="34" charset="0"/>
        <a:buChar char="•"/>
        <a:defRPr sz="2811" kern="1200">
          <a:solidFill>
            <a:schemeClr val="tx1"/>
          </a:solidFill>
          <a:latin typeface="+mn-lt"/>
          <a:ea typeface="+mn-ea"/>
          <a:cs typeface="+mn-cs"/>
        </a:defRPr>
      </a:lvl1pPr>
      <a:lvl2pPr marL="688475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2409" kern="1200">
          <a:solidFill>
            <a:schemeClr val="tx1"/>
          </a:solidFill>
          <a:latin typeface="+mn-lt"/>
          <a:ea typeface="+mn-ea"/>
          <a:cs typeface="+mn-cs"/>
        </a:defRPr>
      </a:lvl2pPr>
      <a:lvl3pPr marL="1147458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2008" kern="1200">
          <a:solidFill>
            <a:schemeClr val="tx1"/>
          </a:solidFill>
          <a:latin typeface="+mn-lt"/>
          <a:ea typeface="+mn-ea"/>
          <a:cs typeface="+mn-cs"/>
        </a:defRPr>
      </a:lvl3pPr>
      <a:lvl4pPr marL="1606441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4pPr>
      <a:lvl5pPr marL="2065424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5pPr>
      <a:lvl6pPr marL="2524407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6pPr>
      <a:lvl7pPr marL="2983390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7pPr>
      <a:lvl8pPr marL="3442373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8pPr>
      <a:lvl9pPr marL="3901356" indent="-229492" algn="l" defTabSz="917966" rtl="0" eaLnBrk="1" latinLnBrk="0" hangingPunct="1">
        <a:lnSpc>
          <a:spcPct val="90000"/>
        </a:lnSpc>
        <a:spcBef>
          <a:spcPts val="502"/>
        </a:spcBef>
        <a:buFont typeface="Arial" panose="020B0604020202020204" pitchFamily="34" charset="0"/>
        <a:buChar char="•"/>
        <a:defRPr sz="1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1pPr>
      <a:lvl2pPr marL="458983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2pPr>
      <a:lvl3pPr marL="917966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3pPr>
      <a:lvl4pPr marL="1376949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4pPr>
      <a:lvl5pPr marL="1835932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5pPr>
      <a:lvl6pPr marL="2294915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6pPr>
      <a:lvl7pPr marL="2753898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7pPr>
      <a:lvl8pPr marL="3212882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8pPr>
      <a:lvl9pPr marL="3671865" algn="l" defTabSz="917966" rtl="0" eaLnBrk="1" latinLnBrk="0" hangingPunct="1">
        <a:defRPr sz="1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4925534" y="2101037"/>
            <a:ext cx="7314091" cy="3730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2129139"/>
            <a:ext cx="7417836" cy="3702494"/>
          </a:xfrm>
          <a:prstGeom prst="rect">
            <a:avLst/>
          </a:prstGeom>
          <a:solidFill>
            <a:srgbClr val="386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0636" y="3037982"/>
            <a:ext cx="63165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Настоящие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Правила профилактики травли (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(далее – Правила) разработаны в соответствии с подпунктом 46-26) статьи 5 Закона Республики Казахстан "Об образовании" и определяют порядок деятельности по профилактике травли (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ребенка.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676" y="2922852"/>
            <a:ext cx="1354111" cy="217240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452" y="3386903"/>
            <a:ext cx="1976224" cy="172813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095" y="2922852"/>
            <a:ext cx="968059" cy="21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35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6425803" y="1381015"/>
            <a:ext cx="5613778" cy="2572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6285842" y="1381014"/>
            <a:ext cx="143209" cy="25726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425803" y="4294014"/>
            <a:ext cx="5613778" cy="2572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285842" y="4294013"/>
            <a:ext cx="143209" cy="25726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98577" y="1381015"/>
            <a:ext cx="5850294" cy="2572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58616" y="1381014"/>
            <a:ext cx="143209" cy="25726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98577" y="4294014"/>
            <a:ext cx="5850294" cy="2572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58616" y="4294013"/>
            <a:ext cx="143209" cy="25726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38132" y="366685"/>
            <a:ext cx="8537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НАСТОЯЩИХ ПРАВИЛАХ ИСПОЛЬЗОВАНЫ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СЛЕДУЮЩИЕ ОСНОВНЫЕ ПОНЯТИЯ: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31203" y="4543126"/>
            <a:ext cx="520622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законные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представители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ребенка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родители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усыновители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удочерители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опекун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попечитель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патронатный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воспитатель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приемные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родители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другие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заменяющие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лица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осуществляющие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соответствии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законодательством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Республики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Казахстан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заботу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образование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воспитание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защиту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интересов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ребенка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796" y="1551490"/>
            <a:ext cx="5616768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травля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ребенка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систематические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более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действия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унизительного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характера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преследование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запугивание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том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числе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направленные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принуждение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совершению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отказу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совершения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какого-либо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действия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равно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действия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совершенные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публично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использованием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средств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массовой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сетей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телекоммуникаций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кибербуллинг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796" y="4338612"/>
            <a:ext cx="5616768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социальная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реабилитация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мер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осуществляемый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органами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учреждениями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системы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профилактики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правонарушений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безнадзорности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беспризорности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несовершеннолетних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направленных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правовое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физическое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психическое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педагогическое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моральное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материальное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восстановление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несовершеннолетнего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находящегося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трудной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жизненной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ситуации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31203" y="1585529"/>
            <a:ext cx="514091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социальная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адаптация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процесс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активного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приспособления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ребенка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находящегося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трудной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жизненной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ситуации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к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условиям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путем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усвоения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восприятия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ценностей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норм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поведения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принятых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обществе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также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процесс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преодоления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последствий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психологической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(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или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моральной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травмы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320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8132" y="366685"/>
            <a:ext cx="85375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ПРОФИЛАКТИКИ ТРАВЛИ (БУЛЛИНГА) РЕБЕНКА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35957" y="880143"/>
            <a:ext cx="10403373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Администрация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организации образования обеспечивает деятельность по профилактике и предупреждению травли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и создает условия в образовательной среде, направленные на формирование уважения прав и интересов участников образовательного процесса, культуры нулевой терпимости к травле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буллингу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ребенка.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4588" y="2106729"/>
            <a:ext cx="9617269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Руководитель 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организации образования в целях профилактики травли (</a:t>
            </a:r>
            <a:r>
              <a:rPr lang="ru-RU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ежегодно к началу учебного года утверждает план по профилактике травли (</a:t>
            </a:r>
            <a:r>
              <a:rPr lang="ru-RU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(далее – План). План включает сроки, формы завершения, ответственных лиц и следующие мероприятия по:</a:t>
            </a:r>
            <a:endParaRPr lang="ru-RU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6161" y="5250917"/>
            <a:ext cx="5644761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повышению осведомленности обучающихся и воспитанников, педагогов, законных представителей ребенка в вопросах профилактики травли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и предупреждению травли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путем проведения информационно-разъяснительной работы (беседа, правовой всеобуч, классные часы, родительские собрания, внеурочные мероприятия и другие) не противоречащих интересам обучающихся и воспитанников не реже 1 (одного) раза в четверть;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94864" y="3675014"/>
            <a:ext cx="5049739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повышению профессиональной компетентности педагогов в учебно-воспитательной работе через их участие в обучающих семинарах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вебинарах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семинар-тренингах, мастер-классы, 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коучингах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конференциях, форумах, панельных дискуссия;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94864" y="5250917"/>
            <a:ext cx="4985397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информированию (письменной и (или) устной форме) обучающихся и воспитанников, законных представителей ребенка, о недопустимости травли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94863" y="6405945"/>
            <a:ext cx="4985397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незамедлительному реагированию на признаки травли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в отношении обучающихся и воспитанников в случае ее выявления;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47" y="2106729"/>
            <a:ext cx="791660" cy="8203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3" y="2220754"/>
            <a:ext cx="597967" cy="80230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11" y="3581235"/>
            <a:ext cx="808805" cy="1402982"/>
          </a:xfrm>
          <a:prstGeom prst="rect">
            <a:avLst/>
          </a:prstGeom>
        </p:spPr>
      </p:pic>
      <p:pic>
        <p:nvPicPr>
          <p:cNvPr id="21" name="Google Shape;292;p35" descr="0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38322" y="3842692"/>
            <a:ext cx="1780699" cy="1163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93;p35" descr="0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37640" y="3864623"/>
            <a:ext cx="1983297" cy="11195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6764694" y="5131837"/>
            <a:ext cx="481556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764694" y="6301273"/>
            <a:ext cx="481556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24193" y="5250917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482895" y="3683650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482895" y="5262264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82895" y="6480214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8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90310" y="5769307"/>
            <a:ext cx="4635176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рассмотрению на заседаниях коллегиальных органов управления организацией образования с привлечением родительского комитета вопроса предупреждения и профилактики травли (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среди обучающихся и воспитанников.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3402" y="3871202"/>
            <a:ext cx="5112916" cy="3313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оказанию обучающимся и воспитанникам социальной, психолого-педагогической помощи педагогами-психологами, социальными педагогами с регистрацией в журнале учета консультаций педагога-психолога в соответствии с формой в приложении 4 к приказу Министра образования и науки Республики Казахстан от 6 апреля 2020 года № 130 "Об утверждении Перечня документов, обязательных для ведения педагогами организаций дошкольного воспитания и обучения, среднего, специального, дополнительного, технического и профессионального, 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послесреднего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образования, и их формы" (зарегистрирован в Реестре государственной регистрации нормативных правовых актов под № 20317);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90310" y="1783318"/>
            <a:ext cx="463517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проведению мониторинга воспитательного процесса и условий образовательной среды на предмет соблюдения прав и интересов обучающихся и воспитанников, обеспеченности ресурсами для их обучения, воспитания и безопасного нахождения в организациях образования;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0694" y="408558"/>
            <a:ext cx="9617269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Руководитель 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организации образования в целях профилактики травли (</a:t>
            </a:r>
            <a:r>
              <a:rPr lang="ru-RU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ежегодно к началу учебного года утверждает план по профилактике травли (</a:t>
            </a:r>
            <a:r>
              <a:rPr lang="ru-RU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(далее – План). План включает сроки, формы завершения, ответственных лиц и следующие мероприятия по:</a:t>
            </a:r>
            <a:endParaRPr lang="ru-RU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72" y="1991885"/>
            <a:ext cx="2324994" cy="14467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600" y="3901359"/>
            <a:ext cx="3195327" cy="14060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12" y="2015412"/>
            <a:ext cx="1653168" cy="142321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75861" y="3967394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578342" y="5769307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578601" y="1829898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265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02330" y="5518802"/>
            <a:ext cx="5213101" cy="1917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990253" y="5509216"/>
            <a:ext cx="5878285" cy="1917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1" y="457200"/>
            <a:ext cx="12239625" cy="15955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38127" y="2291712"/>
            <a:ext cx="8537509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ИНФОРМАЦИЯ О ПРОВЕДЕННОЙ РАБОТЕ НАПРАВЛЯЕТСЯ: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10381" y="642491"/>
            <a:ext cx="946124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согласованию с администрацией организации образования к работе по профилактике травли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привлекаются представители родительской общественности, заинтересованных государственных органов и организаций, неправительственных организаций, деятельность которых не противоречит защите прав участников образовательного процесса.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06881" y="5723724"/>
            <a:ext cx="558473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по подпунктам 2), 6) и 7) пункта 4 – администрацией организации образования управлению образования области, города республиканского значения, столицы, района (города областного значения) (далее – местный исполнительный орган в сфере образования).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9555" y="5855715"/>
            <a:ext cx="4464569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по подпунктам 1), 3), 4), 5) пункта 4 – заместителем директора по воспитательной работе организации образования первому руководителю;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18" y="3105470"/>
            <a:ext cx="1773299" cy="17370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76" y="3105470"/>
            <a:ext cx="1260363" cy="16866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8" y="527855"/>
            <a:ext cx="1592090" cy="1597290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 rot="5400000">
            <a:off x="2649893" y="4989401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8887041" y="4989402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160" y="3286971"/>
            <a:ext cx="1571724" cy="15109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213" y="3237202"/>
            <a:ext cx="1987874" cy="155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91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3527" y="366685"/>
            <a:ext cx="8976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ПРИЕМА ИНФОРМАЦИИ О ТРАВЛЕ (БУЛЛИНГЕ) РЕБЕНКА И ДЕЙСТВИЙ ПО ВЫЯВЛЕНИЮ ПРИЗНАКОВ ТРАВЛИ (БУЛЛИНГА) РЕБЕНКА И РЕАГИРОВАНИЯ НА НИХ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4250" y="4923937"/>
            <a:ext cx="51411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Поступившая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информация о травле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в течение 1 (одного) дня доводится до руководителя местного исполнительного органа в сфере образования либо организации образования.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5418" y="2118408"/>
            <a:ext cx="59062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поступлении информации о факте травли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в местный исполнительный орган в сфере образования либо в организацию образования информация регистрируется ответственным лицом в журнале учета информации о травле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ребенка.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212" y="4755801"/>
            <a:ext cx="1064109" cy="17071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0" y="2118408"/>
            <a:ext cx="1998554" cy="1528025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>
            <a:off x="2835970" y="2594405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316" y="2118408"/>
            <a:ext cx="1761361" cy="1532591"/>
          </a:xfrm>
          <a:prstGeom prst="rect">
            <a:avLst/>
          </a:prstGeom>
        </p:spPr>
      </p:pic>
      <p:sp>
        <p:nvSpPr>
          <p:cNvPr id="12" name="Стрелка вправо 11"/>
          <p:cNvSpPr/>
          <p:nvPr/>
        </p:nvSpPr>
        <p:spPr>
          <a:xfrm>
            <a:off x="8026900" y="5317479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109" y="4727667"/>
            <a:ext cx="2143467" cy="1900644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591306" y="4088370"/>
            <a:ext cx="431618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126677" y="4641987"/>
            <a:ext cx="431618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4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368291" y="4294786"/>
            <a:ext cx="5090116" cy="8213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47560" y="5204341"/>
            <a:ext cx="5090116" cy="489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68291" y="5790170"/>
            <a:ext cx="5090116" cy="6015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68291" y="6475915"/>
            <a:ext cx="5090116" cy="960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23527" y="366685"/>
            <a:ext cx="8976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ПРИЕМА ИНФОРМАЦИИ О ТРАВЛЕ (БУЛЛИНГЕ) РЕБЕНКА И ДЕЙСТВИЙ ПО ВЫЯВЛЕНИЮ ПРИЗНАКОВ ТРАВЛИ (БУЛЛИНГА) РЕБЕНКА И РЕАГИРОВАНИЯ НА НИХ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88833" y="6489313"/>
            <a:ext cx="5150498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в течение 1 (одного) рабочего дня после проведения беседы передает информацию о результатах проведенной работы руководителю организаций образования.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0343" y="1061141"/>
            <a:ext cx="9946433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поступлении информации о травле (</a:t>
            </a:r>
            <a:r>
              <a:rPr lang="ru-RU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буллинге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в организацию образования заместитель руководителя организации образования по воспитательной работе:</a:t>
            </a: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6867" y="6498220"/>
            <a:ext cx="4696937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письменное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пояснение классного руководителя, куратора, участников травли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(педагога) и (или) законных представителей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ребенка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8833" y="2335550"/>
            <a:ext cx="5234473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в течение 1 (одного) рабочего дня после поступления информации проводит беседу с ребенком, подвергшемся травле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буллингу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с инициатором/зачинщиком травли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их законными представителями с привлечением классного руководителя, педагога-психолога;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88833" y="4059884"/>
            <a:ext cx="5150498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принимает меры по мирному урегулированию конфликта, связанного с травлей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88832" y="4989514"/>
            <a:ext cx="5234473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при наличии медицинских показаний содействует оказанию медицинской помощи детям, пострадавшим от травли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в соответствии со стандартами оказания медицинской помощи;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6830" y="3371484"/>
            <a:ext cx="5131577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формирует первичную информацию об участниках травли (</a:t>
            </a:r>
            <a:r>
              <a:rPr lang="ru-RU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со дня поступления информации, включающую:</a:t>
            </a:r>
            <a:endParaRPr lang="ru-RU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5196" y="4439785"/>
            <a:ext cx="4039897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фамилию, имя, отчество (при его наличии) ребенка (членов семьи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4972" y="5244094"/>
            <a:ext cx="1733616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место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проживания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5197" y="5850017"/>
            <a:ext cx="4314714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общую характеристику ребенка по месту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учебы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8" y="2065768"/>
            <a:ext cx="1445558" cy="1084464"/>
          </a:xfrm>
          <a:prstGeom prst="rect">
            <a:avLst/>
          </a:prstGeom>
        </p:spPr>
      </p:pic>
      <p:pic>
        <p:nvPicPr>
          <p:cNvPr id="14" name="Google Shape;19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9021" y="2121313"/>
            <a:ext cx="920070" cy="1048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51" y="2133241"/>
            <a:ext cx="1031553" cy="1036635"/>
          </a:xfrm>
          <a:prstGeom prst="rect">
            <a:avLst/>
          </a:prstGeom>
        </p:spPr>
      </p:pic>
      <p:sp>
        <p:nvSpPr>
          <p:cNvPr id="16" name="Стрелка вправо 15"/>
          <p:cNvSpPr/>
          <p:nvPr/>
        </p:nvSpPr>
        <p:spPr>
          <a:xfrm>
            <a:off x="2201488" y="2474641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825014" y="2427838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54776" y="4467605"/>
            <a:ext cx="111968" cy="485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54776" y="5200350"/>
            <a:ext cx="111968" cy="485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4776" y="5830290"/>
            <a:ext cx="111968" cy="485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68291" y="6673430"/>
            <a:ext cx="111968" cy="4851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675282" y="3845774"/>
            <a:ext cx="431618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675282" y="4837929"/>
            <a:ext cx="431618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740596" y="6315482"/>
            <a:ext cx="431618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64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36" y="1420059"/>
            <a:ext cx="1930250" cy="118996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27" y="1411927"/>
            <a:ext cx="2272304" cy="127519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45234" y="5812590"/>
            <a:ext cx="5626358" cy="15185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338596" y="5787289"/>
            <a:ext cx="5626358" cy="15185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198635" y="5787288"/>
            <a:ext cx="139960" cy="15185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338597" y="1634180"/>
            <a:ext cx="5626358" cy="38055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198636" y="1634179"/>
            <a:ext cx="139959" cy="38055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45234" y="4339283"/>
            <a:ext cx="5626358" cy="12956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05273" y="4339282"/>
            <a:ext cx="139960" cy="12956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5234" y="2837830"/>
            <a:ext cx="5626358" cy="12956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5273" y="2837829"/>
            <a:ext cx="139960" cy="12956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366685"/>
            <a:ext cx="8976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ПОСТУПЛЕНИИ ИНФОРМАЦИИ В МЕСТНЫЙ ИСПОЛНИТЕЛЬНЫЙ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 В СФЕРЕ ОБРАЗОВАНИЯ: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66373" y="6042598"/>
            <a:ext cx="5246653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принимает решение о прекращении травли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при условии устранения нарушения его прав и законных интересов.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799" y="2890564"/>
            <a:ext cx="5355512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в течение 1 (одного) рабочего дня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проводит регистрацию поступившей информации в соответствии с пунктом 1 статьи 64 Административного процедурно-процессуального кодекса Республики Казахстан от 29 июня 2020 года;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799" y="4575500"/>
            <a:ext cx="5355512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на основе собранных данных в течение 2 (двух)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рабочих дней принимает решение о признании или не признании травли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66373" y="1686915"/>
            <a:ext cx="5355513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при принятии решения о признании травли (</a:t>
            </a:r>
            <a:r>
              <a:rPr lang="ru-RU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1400" dirty="0" smtClean="0">
                <a:solidFill>
                  <a:srgbClr val="0070C0"/>
                </a:solidFill>
              </a:rPr>
              <a:t>►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согласованию с законными представителями ребенка принимает решение о социальной реабилитации несовершеннолетнего, подвергшегося травле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буллингу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и о социальной адаптации несовершеннолетнего инициатора/зачинщика травли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70C0"/>
                </a:solidFill>
              </a:rPr>
              <a:t>►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течение 1 (одного) рабочего дня информирует вышестоящий орган образования;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70C0"/>
                </a:solidFill>
              </a:rPr>
              <a:t>►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позднее 2 (двух) дней передает информацию о принятом решении и данные о ребенке в организацию образования по месту его обучения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799" y="5905765"/>
            <a:ext cx="5355512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принимает меры по урегулированию инцидента,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связанного травлей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ребенка, путем привлечения медиатора с согласия законных представителей ребенка, инициатора/зачинщика травли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и ребенка, подвергшегося травле (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буллингу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);</a:t>
            </a:r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5273" y="5812589"/>
            <a:ext cx="139960" cy="15185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237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8130" y="4468056"/>
            <a:ext cx="8593494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Законные 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представители ребенка, подвергшегося травле (</a:t>
            </a:r>
            <a:r>
              <a:rPr lang="ru-RU" sz="1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буллингу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endParaRPr lang="ru-RU" sz="18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также инициатора/зачинщика травли (</a:t>
            </a:r>
            <a:r>
              <a:rPr lang="ru-RU" sz="18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при не согласии с решением местного исполнительного органа в сфере образования обжалуют его в соответствии с пунктом 5 статьи 91 Административного процедурно-процессуального кодекса Республики Казахстан от 29 июня 2020 года.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39" y="1582752"/>
            <a:ext cx="3623529" cy="260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5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366685"/>
            <a:ext cx="89760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ОБРАЗОВАНИЯ ПОСЛЕ ПОЛУЧЕНИЯ РЕШЕНИЯ О СОЦИАЛЬНОЙ РЕАБИЛИТАЦИИ НЕСОВЕРШЕННОЛЕТНЕГО, ПОДВЕРГШЕГОСЯ ТРАВЛЕ (БУЛЛИНГУ), И О СОЦИАЛЬНОЙ АДАПТАЦИИ НЕСОВЕРШЕННОЛЕТНЕГО, ИНИЦИАТОРА/ЗАЧИНЩИКА ТРАВЛИ (БУЛЛИНГА):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07494" y="5275007"/>
            <a:ext cx="521341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при отсутствии положительных изменений в поведении ребенка в течение 6 месяцев со дня постановки на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внутришкольный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учет направляет материалы в комиссию по делам несовершеннолетних и защите их прав (далее – КДН) для рассмотрения и вынесения рекомендаций.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61278" y="1970643"/>
            <a:ext cx="735963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осуществляет психологическую поддержку участников травли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через разработку индивидуального плана работы, который включает меры по социальной реабилитации ребенка, подвергшегося травле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буллингу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и социальной адаптации инициатора/зачинщика травли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в соответствии с приказом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и.о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министра просвещения Республики Казахстан от 25 августа 2022 года № 377 "Об утверждении Правил деятельности психологической службы в организациях среднего образования" (зарегистрирован в Реестре государственной регистрации нормативных правовых актов под № 29288);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1396" y="5296728"/>
            <a:ext cx="458107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осуществляет постановку на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внутришкольный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учет ребенка, инициатора/зачинщика травли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и мониторинг его исправления;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Google Shape;235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4516" y="2635249"/>
            <a:ext cx="3347273" cy="14701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254759" y="4861249"/>
            <a:ext cx="726614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965510" y="1970643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59922" y="5296728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95526" y="5296728"/>
            <a:ext cx="111968" cy="4851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936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366685"/>
            <a:ext cx="89760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ОБРАЗОВАНИЯ ПОСЛЕ ПОЛУЧЕНИЯ РЕШЕНИЯ О СОЦИАЛЬНОЙ РЕАБИЛИТАЦИИ НЕСОВЕРШЕННОЛЕТНЕГО, ПОДВЕРГШЕГОСЯ ТРАВЛЕ (БУЛЛИНГУ), И О СОЦИАЛЬНОЙ АДАПТАЦИИ НЕСОВЕРШЕННОЛЕТНЕГО, ИНИЦИАТОРА/ЗАЧИНЩИКА ТРАВЛИ (БУЛЛИНГА):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60849" y="4115351"/>
            <a:ext cx="9153331" cy="2616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КДН осуществляет меры по защите и восстановлению прав и законных интересов ребенка, выявлению и устранению причин и условий, способствующих совершению правонарушений среди несовершеннолетних, защите несовершеннолетних от насилия и жестокого обращения, антиобщественных действий среди несовершеннолетних в соответствии с постановлением Правительства Республики Казахстан </a:t>
            </a:r>
            <a:endParaRPr lang="ru-RU" sz="16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 июня 2001 года № 789 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"Об утверждении Типового положения о деятельности Комиссии по делам несовершеннолетних и защите их прав" </a:t>
            </a:r>
            <a:endParaRPr lang="ru-RU" sz="16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зарегистрирован в Реестре государственной регистрации </a:t>
            </a:r>
            <a:endParaRPr lang="ru-RU" sz="16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нормативных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правовых актов под № 9123).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56" y="2074740"/>
            <a:ext cx="1080032" cy="17327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888" y="2388804"/>
            <a:ext cx="1576226" cy="13783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727" y="2036974"/>
            <a:ext cx="772119" cy="173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12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20127" y="5516068"/>
            <a:ext cx="12259752" cy="1968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20127" y="5521130"/>
            <a:ext cx="3991728" cy="19687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390688"/>
            <a:ext cx="12259752" cy="1968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3381517"/>
            <a:ext cx="3991728" cy="19687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20127" y="1218332"/>
            <a:ext cx="12259752" cy="1968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7428" y="1209161"/>
            <a:ext cx="3991728" cy="19687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366685"/>
            <a:ext cx="8976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ОБРАЩЕНИИ ДЕТЕЙ, ПОСТРАДАВШИХ ОТ ТРАВЛИ (БУЛЛИНГА), ЗА МЕДИЦИНСКОЙ ПОМОЩЬЮ ОРГАНИЗАЦИЯ ЗДРАВООХРАНЕНИЯ: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34936" y="5941603"/>
            <a:ext cx="6118225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оказывает медицинскую помощь детям, пострадавшим от травли 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в соответствии со стандартами оказания медицинской помощи.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4936" y="1645792"/>
            <a:ext cx="6579547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регистрирует в соответствии с формой учетной документации в области здравоохранения, утвержденной приказом исполняющего обязанности министра здравоохранения Республики Казахстан от 30 октября 2020 года № ҚР ДСМ-175/2020;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4936" y="4149999"/>
            <a:ext cx="4126451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проводит визуальный осмотр ребенка;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705" y="3480717"/>
            <a:ext cx="1581585" cy="17886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39" y="1470165"/>
            <a:ext cx="2604119" cy="14850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55" y="5563044"/>
            <a:ext cx="1903445" cy="1816280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3984300" y="2035181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984300" y="4160302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984300" y="6155906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928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61235" y="4945965"/>
            <a:ext cx="3722915" cy="1370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29402" y="4945965"/>
            <a:ext cx="3722915" cy="1370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275994" y="4945965"/>
            <a:ext cx="3722915" cy="13708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366685"/>
            <a:ext cx="9731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ОБРАЗОВАНИЯ, ЗДРАВООХРАНЕНИЯ, СОЦИАЛЬНОЙ ЗАЩИТЫ ПРИ ФАКТЕ ТРАВЛИ (БУЛЛИНГА) РЕБЕНКА НЕЗАМЕДЛИТЕЛЬНО В ПИСЬМЕННОМ ВИДЕ ИНФОРМИРУЮТ: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19327" y="5188172"/>
            <a:ext cx="2836247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органы внутренних дел (далее - ОВД</a:t>
            </a: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8453" y="5057559"/>
            <a:ext cx="300873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местный исполнительный орган в сфере </a:t>
            </a: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образования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8391" y="5028898"/>
            <a:ext cx="320493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организацию образования по месту обучения </a:t>
            </a: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ребенка</a:t>
            </a:r>
            <a:endParaRPr lang="ru-RU" sz="1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1835" y="2062130"/>
            <a:ext cx="2381972" cy="22866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012" y="2500603"/>
            <a:ext cx="2833229" cy="17362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50" y="2174031"/>
            <a:ext cx="3983832" cy="2062846"/>
          </a:xfrm>
          <a:prstGeom prst="rect">
            <a:avLst/>
          </a:prstGeom>
        </p:spPr>
      </p:pic>
      <p:sp>
        <p:nvSpPr>
          <p:cNvPr id="15" name="Стрелка вправо 14"/>
          <p:cNvSpPr/>
          <p:nvPr/>
        </p:nvSpPr>
        <p:spPr>
          <a:xfrm rot="5400000">
            <a:off x="2040744" y="4395057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6008911" y="4394412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9993081" y="4340184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985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774679"/>
            <a:ext cx="12259752" cy="1968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366685"/>
            <a:ext cx="89760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ОБРАЩЕНИИ ЗАКОННОГО ПРЕДСТАВИТЕЛЯ РЕБЕНКА,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ПОСТРАДАВШЕГО ОТ ТРАВЛИ (БУЛЛИНГА), ОВД: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07494" y="5094428"/>
            <a:ext cx="5421085" cy="1927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привлекают представителя органа, осуществляющего функции по защите прав ребенка, педагогов или психологов, для проведения действий по рассмотрению факта травли (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и других мероприятий с участием несовершеннолетнего, его законных представителей, при отсутствии такового либо когда их присутствие противоречит интересам ребенка.</a:t>
            </a:r>
            <a:endParaRPr lang="ru-RU" sz="15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4785" y="1478613"/>
            <a:ext cx="5262206" cy="866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рассматривают поступившее обращение и проводят проверку при наличии признаков административного либо уголовного правонарушения;</a:t>
            </a:r>
            <a:endParaRPr lang="ru-RU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4785" y="5103809"/>
            <a:ext cx="5262206" cy="1662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при отсутствии оснований к возбуждению уголовного дела или при его прекращении за отсутствием состава преступления, направляют сообщения о травле (</a:t>
            </a:r>
            <a:r>
              <a:rPr lang="ru-RU" sz="15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буллинга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в орган, вышестоящий к организации образования, в которой произошел случай, для рассмотрения по существу и принятия решения;</a:t>
            </a:r>
            <a:endParaRPr lang="ru-RU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7495" y="1478613"/>
            <a:ext cx="5421084" cy="866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оказывают содействия органам образования в правовом воспитании несовершеннолетних, их законным представителям;</a:t>
            </a:r>
            <a:endParaRPr lang="ru-RU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89" y="2920577"/>
            <a:ext cx="1965194" cy="15743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356" y="2877367"/>
            <a:ext cx="2523360" cy="164552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067196" y="2774678"/>
            <a:ext cx="156584" cy="19687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0800000">
            <a:off x="5703302" y="3508853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6223780" y="3516462"/>
            <a:ext cx="363894" cy="38255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417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6202" y="4049417"/>
            <a:ext cx="9125339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Травля (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ребенка со стороны педагога 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организаций образования </a:t>
            </a:r>
            <a:endParaRPr lang="en-US" sz="18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отношении ребенка (детьми) в период учебно-воспитательного процесса рассматривается советом по педагогической этике в соответствии Типовыми правилами организации работы совета по педагогической этике, утвержденными приказом Министра образования и науки Республики Казахстан от 11 мая 2020 года № 190 "О некоторых вопросах педагогической этики" (зарегистрирован в Реестре государственной регистрации нормативных правовых актов под № 20619).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Google Shape;216;p31"/>
          <p:cNvPicPr preferRelativeResize="0"/>
          <p:nvPr/>
        </p:nvPicPr>
        <p:blipFill rotWithShape="1">
          <a:blip r:embed="rId2">
            <a:alphaModFix/>
          </a:blip>
          <a:srcRect t="30021" b="14567"/>
          <a:stretch/>
        </p:blipFill>
        <p:spPr>
          <a:xfrm>
            <a:off x="2300021" y="1363191"/>
            <a:ext cx="7697700" cy="2386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368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3668</TotalTime>
  <Words>1947</Words>
  <Application>Microsoft Office PowerPoint</Application>
  <PresentationFormat>Произвольный</PresentationFormat>
  <Paragraphs>76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aser</dc:creator>
  <cp:lastModifiedBy>Пользователь</cp:lastModifiedBy>
  <cp:revision>383</cp:revision>
  <cp:lastPrinted>2019-11-22T11:45:50Z</cp:lastPrinted>
  <dcterms:created xsi:type="dcterms:W3CDTF">2018-04-23T11:08:41Z</dcterms:created>
  <dcterms:modified xsi:type="dcterms:W3CDTF">2023-01-10T06:15:15Z</dcterms:modified>
</cp:coreProperties>
</file>