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9" r:id="rId8"/>
    <p:sldId id="262" r:id="rId9"/>
    <p:sldId id="263" r:id="rId10"/>
    <p:sldId id="264" r:id="rId11"/>
    <p:sldId id="265" r:id="rId12"/>
    <p:sldId id="271" r:id="rId13"/>
    <p:sldId id="270" r:id="rId14"/>
    <p:sldId id="266" r:id="rId15"/>
    <p:sldId id="26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5E8A"/>
    <a:srgbClr val="703463"/>
    <a:srgbClr val="795443"/>
    <a:srgbClr val="A38EB7"/>
    <a:srgbClr val="77BDA9"/>
    <a:srgbClr val="5FB49B"/>
    <a:srgbClr val="46947E"/>
    <a:srgbClr val="A06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63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7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852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55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250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492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74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76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62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51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7F293-CB83-4165-B3FE-EF669F9B55D1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443C5-A887-480F-8B02-314C35B4DA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45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947"/>
            <a:ext cx="12195030" cy="665205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64043" y="377117"/>
            <a:ext cx="8657967" cy="70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АДДИКТИВНОЕ ПОВЕДЕНИЕ</a:t>
            </a:r>
            <a:endParaRPr lang="ru-RU" sz="4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апля 10"/>
          <p:cNvSpPr/>
          <p:nvPr/>
        </p:nvSpPr>
        <p:spPr>
          <a:xfrm>
            <a:off x="5511114" y="0"/>
            <a:ext cx="6680886" cy="6858000"/>
          </a:xfrm>
          <a:prstGeom prst="teardrop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35891" y="395266"/>
            <a:ext cx="90616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СОВРЕМЕННОМ ОБЩЕСТВЕ ВОЗРОСЛИ УСЛОВИЯ, СПОСОБСТВУЮЩИЕ РАСПРОСТРАНЕНИЮ АДДИКТИВНОГО ПОВЕДЕНИЯ СРЕДИ ПОДРОСТКОВ.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Капля 11"/>
          <p:cNvSpPr/>
          <p:nvPr/>
        </p:nvSpPr>
        <p:spPr>
          <a:xfrm>
            <a:off x="4176585" y="4094205"/>
            <a:ext cx="8015416" cy="2763795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214784"/>
            <a:ext cx="7468987" cy="373571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07452" y="1968773"/>
            <a:ext cx="5338119" cy="3751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НИЗКИЙ АДАПТАЦИОННЫЙ ПОТЕНЦИАЛ ПУБЕРТАТНОГО ФИЗИОЛОГИЧЕСКОГО ПЕРИОДА СПОСОБСТВУЕТ ФОРМИРОВАНИЮ НЕУВЕРЕННОСТИ И СТРАХУ ПЕРЕД ДЕЙСТВИТЕЛЬНОСТЬЮ, КРИЗИС СЕМЕЙНЫХ И ДУХОВНЫХ ЦЕННОСТЕЙ </a:t>
            </a:r>
            <a:r>
              <a:rPr lang="ru-RU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все эти факторы, без сомнения оказывают давление на нестабильную личность подростка, находящегося в переходном этапе между детством и взрослостью, и способствует формированию </a:t>
            </a:r>
            <a:r>
              <a:rPr lang="ru-RU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аддиктивного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поведения.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20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Капля 7"/>
          <p:cNvSpPr/>
          <p:nvPr/>
        </p:nvSpPr>
        <p:spPr>
          <a:xfrm>
            <a:off x="4506097" y="0"/>
            <a:ext cx="7685903" cy="6858000"/>
          </a:xfrm>
          <a:prstGeom prst="teardrop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52583" y="2180011"/>
            <a:ext cx="9556042" cy="375123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47071" y="3061430"/>
            <a:ext cx="7035111" cy="1856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 УПОТРЕБЛЕНИЯ ПСИХОАКТИВНОГО ВЕЩЕСТВА – </a:t>
            </a:r>
          </a:p>
          <a:p>
            <a:pPr algn="just"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СТОЛЬКО ПОВЕДЕНЧЕСКОЕ ПРОЯВЛЕНИЕ МОТИВА, НАПРАВЛЕННОГО НА НАНЕСЕНИЕ СЕБЕ ВРЕДА, СКОЛЬКО ПОКАЗАТЕЛЬ НЕУСПЕШНОСТИ И ДЕФИЦИТАРНОСТИ РАЗВИТИЯ, ВСЛЕДСТВИЕ ЧЕГО ЧЕЛОВЕК ОКАЗЫВАЕТСЯ НЕ ГОТОВЫМ ПРОЯВЛЯТЬ ЗАБОТУ О СЕБЕ.</a:t>
            </a:r>
            <a:endParaRPr lang="ru-RU" sz="1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8711" y="489841"/>
            <a:ext cx="95888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АДДИКТИВНОЕ ПОВЕДЕНИЕ ВКЛЮЧЕНО В ПРОЦЕСС РАЗРУШЕНИЯ ЛИЧНОСТИ, ЭТО РЕЗУЛЬТАТ БЕЗЫСХОДНОСТИ И ДЕПРЕССИВНОСТИ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69773"/>
            <a:ext cx="4244655" cy="568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954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708" y="382673"/>
            <a:ext cx="9796292" cy="6089916"/>
          </a:xfrm>
          <a:prstGeom prst="rect">
            <a:avLst/>
          </a:prstGeom>
        </p:spPr>
      </p:pic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156518" y="-2738"/>
            <a:ext cx="3550508" cy="6860738"/>
          </a:xfrm>
          <a:prstGeom prst="round2DiagRect">
            <a:avLst/>
          </a:prstGeom>
          <a:solidFill>
            <a:srgbClr val="469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381101" y="1460627"/>
            <a:ext cx="43660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ТОЧКИ ЗРЕНИЯ ПСИХОЛОГИИ, ЗАВИСИМОСТЬ – ЭТО ПСИХИЧЕСКОЕ СОСТОЯНИЕ, ПОЭТОМУ ОБЪЕКТОМ ЗАВИСИМОСТИ МОЖЕТ СТАТЬ ЛЮБАЯ АДДИКЦИЯ.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8249" y="3358585"/>
            <a:ext cx="28070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Особо выделяется как опасное, пагубное и сопровождающееся психической и физической зависимостью - </a:t>
            </a:r>
            <a:r>
              <a:rPr lang="ru-RU" b="1" i="1" dirty="0" smtClean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ЗЛОУПОТРЕБЛЕНИЕ ПСИХОАКТИВНЫМИ ВЕЩЕСТВАМИ (ПАВ).</a:t>
            </a:r>
            <a:r>
              <a:rPr lang="ru-RU" b="1" dirty="0" smtClean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7609" y="313320"/>
            <a:ext cx="10017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РАЗВИТИЕ АДДИКТИВНОГО ПОВЕДЕНИЯ СОПРОВОЖДАЕТСЯ ФОРМИРОВАНИЕМ ПСИХОЛОГИЧЕСКОЙ ЗАВИСИМОСТИ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814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-8250" y="1392189"/>
            <a:ext cx="3245714" cy="324571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796541" y="892521"/>
            <a:ext cx="4012930" cy="40129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723871" y="1474573"/>
            <a:ext cx="3459891" cy="3459891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08517" y="401076"/>
            <a:ext cx="6576672" cy="45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РАЗВИТИЕ АДДИКТИВНОГО ПОВЕДЕНИЯ</a:t>
            </a:r>
            <a:endParaRPr lang="ru-RU" sz="2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2498" y="2564064"/>
            <a:ext cx="1630575" cy="9852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ln>
                  <a:noFill/>
                </a:ln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ПЕРВЫЕ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ln>
                  <a:noFill/>
                </a:ln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ПРОБЫ</a:t>
            </a:r>
            <a:endParaRPr lang="ru-RU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7038" y="2406351"/>
            <a:ext cx="2992522" cy="985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АДДИКТИВНОЕ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ПОВЕДЕНИЕ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02781" y="5168266"/>
            <a:ext cx="50652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СОЦИАЛЬНЫЕ ФАКТОРЫ</a:t>
            </a: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СОЦИАЛЬНО-ПСИХОЛОГИЧЕСКИЕ ФАКТОРЫ</a:t>
            </a: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БИОЛОГИЧЕСКИЕ ФАКТОРЫ</a:t>
            </a:r>
            <a:endParaRPr lang="ru-RU" sz="2000" b="1" dirty="0">
              <a:solidFill>
                <a:srgbClr val="FFFF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29" y="1421158"/>
            <a:ext cx="1622851" cy="27952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85190" y="2767297"/>
            <a:ext cx="252901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ln>
                  <a:noFill/>
                </a:ln>
                <a:solidFill>
                  <a:schemeClr val="accent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ЗАВИСИМОЕ ПОВЕДЕНИЕ</a:t>
            </a:r>
            <a:endParaRPr lang="ru-RU" sz="2400" dirty="0">
              <a:solidFill>
                <a:schemeClr val="accent4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259095" y="1647566"/>
            <a:ext cx="829429" cy="82378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7236935" y="2110297"/>
            <a:ext cx="1469161" cy="823784"/>
            <a:chOff x="7236935" y="2110297"/>
            <a:chExt cx="1469161" cy="823784"/>
          </a:xfrm>
        </p:grpSpPr>
        <p:sp>
          <p:nvSpPr>
            <p:cNvPr id="12" name="Стрелка вправо 11"/>
            <p:cNvSpPr/>
            <p:nvPr/>
          </p:nvSpPr>
          <p:spPr>
            <a:xfrm>
              <a:off x="7964691" y="2110297"/>
              <a:ext cx="741405" cy="823784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236935" y="2313931"/>
              <a:ext cx="851575" cy="41189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88" y="2369099"/>
            <a:ext cx="3402982" cy="4488901"/>
          </a:xfrm>
          <a:prstGeom prst="rect">
            <a:avLst/>
          </a:prstGeom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7337423" y="2708933"/>
            <a:ext cx="705132" cy="234044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8042555" y="2708933"/>
            <a:ext cx="8720" cy="234044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8047157" y="2684082"/>
            <a:ext cx="636308" cy="236529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87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40487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22990" y="420737"/>
            <a:ext cx="6146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ЗНАЧИМЫЕ  СОЦИАЛЬНЫЕ ФАКТОРЫ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41300" y="1070295"/>
            <a:ext cx="4769784" cy="59312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814064" y="1166802"/>
            <a:ext cx="43395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НЕСТАБИЛЬНОСТЬ ОБЩЕСТВА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4211" y="3964326"/>
            <a:ext cx="3741108" cy="5931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64262" y="4053590"/>
            <a:ext cx="27799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ДОСТУПНОСТЬ ПАВ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17785" y="1878090"/>
            <a:ext cx="4325250" cy="149118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732884" y="1981560"/>
            <a:ext cx="43395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ОТСУТСТВИЕ ПОЗИТИВНЫХ СОЦИАЛЬНЫХ И КУЛЬТУРАЛЬНЫХ ТРАДИЦИЙ,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44190" y="1721464"/>
            <a:ext cx="2975829" cy="108811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173625" y="1932733"/>
            <a:ext cx="24745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КОНТРАСТНОСТЬ УРОВНЕЙ ЖИЗНИ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85099" y="2958760"/>
            <a:ext cx="3725976" cy="90134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457864" y="3055267"/>
            <a:ext cx="3331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ИНТЕНСИВНОСТЬ И ПЛОТНОСТЬ МИГРАЦИИ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732092" y="4068065"/>
            <a:ext cx="2178983" cy="59312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004856" y="4150486"/>
            <a:ext cx="9619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МОДА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41291" y="4810374"/>
            <a:ext cx="4769784" cy="85880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414055" y="4892796"/>
            <a:ext cx="42819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СТЕПЕНЬ ГРОЗЯЩЕЙ ОТВЕТСТВЕННОСТИ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41291" y="5877139"/>
            <a:ext cx="4769784" cy="593124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7414055" y="5984274"/>
            <a:ext cx="26194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ВЛИЯНИЕ ГРУППЫ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0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B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апля 5"/>
          <p:cNvSpPr/>
          <p:nvPr/>
        </p:nvSpPr>
        <p:spPr>
          <a:xfrm>
            <a:off x="101805" y="0"/>
            <a:ext cx="3643132" cy="3550509"/>
          </a:xfrm>
          <a:prstGeom prst="teardrop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Капля 6"/>
          <p:cNvSpPr/>
          <p:nvPr/>
        </p:nvSpPr>
        <p:spPr>
          <a:xfrm>
            <a:off x="1484187" y="2899570"/>
            <a:ext cx="4040755" cy="3938023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Капля 7"/>
          <p:cNvSpPr/>
          <p:nvPr/>
        </p:nvSpPr>
        <p:spPr>
          <a:xfrm>
            <a:off x="5093432" y="3138687"/>
            <a:ext cx="4550942" cy="3723213"/>
          </a:xfrm>
          <a:prstGeom prst="teardrop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апля 8"/>
          <p:cNvSpPr/>
          <p:nvPr/>
        </p:nvSpPr>
        <p:spPr>
          <a:xfrm>
            <a:off x="8548868" y="956859"/>
            <a:ext cx="3643132" cy="3550509"/>
          </a:xfrm>
          <a:prstGeom prst="teardrop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134187" y="1611517"/>
            <a:ext cx="29057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ОТСУТСТВИЕ ПРИВЛЕКАТЕЛЬНЫХ ДЛЯ ДЕТЕЙ И ПОДРОСТКОВ ДОСУГОВЫХ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ЦЕНТРОВ</a:t>
            </a:r>
            <a:endParaRPr lang="ru-RU" sz="2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3316" y="898051"/>
            <a:ext cx="27012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ВЫСОКИЙ УРОВЕНЬ КОЛЛЕКТИВНОЙ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МАССОВОЙ ТРЕВОГИ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28607" y="3745196"/>
            <a:ext cx="30326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РАЗРЫХЛЕНИЕ ПОДДЕРЖИВАЮЩИХ СВЯЗЕЙ С СЕМЬЕЙ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ДРУГИМИ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ПОЗИТИВНО-ЗНАЧИМЫМИ ГРУППАМИ,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15064" y="4845750"/>
            <a:ext cx="39602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РОМАНТИЗАЦИЯ И ГЕРОИЗАЦИЯ ДЕВИАНТНОГО ПОВЕДЕНИЯ В МАССОВОМ СОЗНАНИИ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78048" y="661979"/>
            <a:ext cx="4099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 СОЦИАЛЬНО-ПСИХОЛОГИЧЕСКИМ </a:t>
            </a:r>
          </a:p>
          <a:p>
            <a:pPr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ФАКТОРАМ </a:t>
            </a:r>
          </a:p>
          <a:p>
            <a:pPr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ОТНОСЯТСЯ: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3013456" y="2455627"/>
            <a:ext cx="3807474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4475672" y="3052871"/>
            <a:ext cx="2229928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5278873" y="3211491"/>
            <a:ext cx="1519881" cy="144910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8662087" y="3712997"/>
            <a:ext cx="2276187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346" y="153580"/>
            <a:ext cx="4069316" cy="469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6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B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66067" y="1077653"/>
            <a:ext cx="5043332" cy="171640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11" y="585650"/>
            <a:ext cx="8153710" cy="622348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73045" y="239004"/>
            <a:ext cx="507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ПСИХОЛОГИЧЕСКИЕ ФАКТОРЫ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670" y="880844"/>
            <a:ext cx="4337108" cy="100667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3672" y="2096630"/>
            <a:ext cx="3525055" cy="145191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5895" y="1061017"/>
            <a:ext cx="3642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НЕЗРЕЛОСТЬ ЛИЧНОСТНОЙ ИДЕНТИФИКАЦИИ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6376" y="2193891"/>
            <a:ext cx="36883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СЛАБОСТЬ ИЛИ НЕДОСТАТОЧНОСТЬ СПОСОБНОСТИ К ВНУТРЕННЕМУ ДИАЛОГУ,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2758" y="4555221"/>
            <a:ext cx="4337108" cy="100667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6983" y="4638570"/>
            <a:ext cx="3878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НИЗКАЯ ПЕРЕНОСИМОСТЬ ПСИХОЛОГИЧЕСКИХ СТРЕССОВ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104147" y="1197190"/>
            <a:ext cx="4495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ВЫСОКАЯ ПОТРЕБНОСТЬ В ИЗМЕНЕНИИ СОСТОЯНИЯ СОЗНАНИЯ КАК СРЕДСТВЕ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РАЗРЕШЕНИЯ ВНУТРЕННИХ ПРОТИВОРЕЧИЙ И КОНФЛИКТОВ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749420" y="3052834"/>
            <a:ext cx="4337108" cy="100667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933645" y="3136183"/>
            <a:ext cx="3878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ПРИВЛЕКАТЕЛЬНОСТЬ ВОЗНИКАЮЩИХ ОЩУЩЕНИЙ И ПЕРЕЖИВАНИЙ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39748" y="4645163"/>
            <a:ext cx="3827057" cy="100667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531860" y="4825336"/>
            <a:ext cx="3642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ВЫРАБОТКА ГЕДОНИЧЕСКИХ УСТАНОВОК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12626" y="5802453"/>
            <a:ext cx="3827057" cy="1006679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304738" y="5982626"/>
            <a:ext cx="3642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ОТСУТСТВИЕ СОЦИАЛЬНЫХ ИНТЕРЕСОВ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3020" y="5645249"/>
            <a:ext cx="4337108" cy="100667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937245" y="5799571"/>
            <a:ext cx="387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СТРЕМЛЕНИЕ К САМОУТВЕРЖДЕНИЮ</a:t>
            </a:r>
          </a:p>
        </p:txBody>
      </p:sp>
    </p:spTree>
    <p:extLst>
      <p:ext uri="{BB962C8B-B14F-4D97-AF65-F5344CB8AC3E}">
        <p14:creationId xmlns:p14="http://schemas.microsoft.com/office/powerpoint/2010/main" val="253403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6306710"/>
            <a:ext cx="12192000" cy="56119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271024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47675" y="335072"/>
            <a:ext cx="45134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БИОЛОГИЧЕСКИЕ ФАКТОРЫ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8091" y="1101125"/>
            <a:ext cx="80811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БИОЛОГИЧЕСКИМИ ФАКТОРАМИ, СПОСОБСТВУЮЩИМИ ПЕРЕХОДУ АДДИКТИВНОГО</a:t>
            </a: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ПОВЕДЕНИЯ В ЗАВИСИМОЕ, ЯВЛЯЮТСЯ: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9194" y="3147599"/>
            <a:ext cx="67221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индивидуальная толерантность,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нарушение процессов </a:t>
            </a:r>
            <a:r>
              <a:rPr lang="ru-RU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детоксикации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организме,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изменяющиеся системы мотиваций </a:t>
            </a:r>
          </a:p>
          <a:p>
            <a:pPr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контроля за течением заболевания,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отягощение наследственности,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органические поражения мозга,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хронические болезни,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природа употребляемого вещества.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88" y="1200900"/>
            <a:ext cx="6019812" cy="56571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5713" y="6402641"/>
            <a:ext cx="9552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АДДИКТИВНОЕ ПОВЕДЕНИЕ СЛЕДУЕТ ОТЛИЧАТЬ ОТ ОБЫЧНОГО УВЛЕЧЕНИЯ</a:t>
            </a:r>
            <a:endParaRPr lang="ru-RU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70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20624" y="1590737"/>
            <a:ext cx="6571375" cy="230416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4337108"/>
            <a:ext cx="6458464" cy="186235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1182830"/>
            <a:ext cx="5429857" cy="18396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95565" y="451707"/>
            <a:ext cx="9056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ХАРАКТЕРНЫЕ ПРИЗНАКИ АДДИКТИВНОГО ПОВЕДЕНИЯ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7066" y="1440947"/>
            <a:ext cx="45383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наличие жизненной установки с ориентацией на сиюминутное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получение удовольствия любыми средствами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57465" y="1722990"/>
            <a:ext cx="3876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возможность легкого перехода к разным формам 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аддикции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(от 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табакокурения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 алкоголизму, от алкоголизма к азартным играм и т.д.).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547" y="1124917"/>
            <a:ext cx="4832059" cy="51387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1153" y="4527023"/>
            <a:ext cx="48203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наличие иллюзии контроля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своей деятельности в рамках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формирующейся </a:t>
            </a:r>
            <a:r>
              <a:rPr lang="ru-RU" sz="20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аддикции</a:t>
            </a: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(«Брошу курить, как только захочу»)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89543" y="4344436"/>
            <a:ext cx="5302455" cy="23041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147222" y="4527023"/>
            <a:ext cx="4787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возникновение отрицательных эмоциональных переживаний (вплоть до страданий) при ограничении или невозможности удовлетворить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потребность в предмете </a:t>
            </a:r>
            <a:r>
              <a:rPr lang="ru-RU" sz="2000" b="1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аддикции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8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8238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Капля 7"/>
          <p:cNvSpPr/>
          <p:nvPr/>
        </p:nvSpPr>
        <p:spPr>
          <a:xfrm>
            <a:off x="2553730" y="0"/>
            <a:ext cx="9638270" cy="6858000"/>
          </a:xfrm>
          <a:prstGeom prst="teardrop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56620" y="5986000"/>
            <a:ext cx="7139514" cy="631329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14252" y="4760898"/>
            <a:ext cx="6877748" cy="110813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56203" y="3642829"/>
            <a:ext cx="6742673" cy="88076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73362" y="2612074"/>
            <a:ext cx="6557319" cy="88076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85832" y="421358"/>
            <a:ext cx="8724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БАЗИСНАЯ ХАРАКТЕРИСТИКА АДДИКТИВНОЙ ЛИЧНОСТИ – ЗАВИСИМОСТЬ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1332050"/>
            <a:ext cx="54048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оценки и отнесения человека к зависимому типу выделяют перечисленные ниже признаки, пяти из которых достаточно для диагностики клинической зависимости: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2355"/>
            <a:ext cx="6491416" cy="516501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217446" y="2736578"/>
            <a:ext cx="4687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неспособность принимать решения без советов других людей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94769" y="4817845"/>
            <a:ext cx="5435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готовность соглашаться с другими из страха быть отвергнутым, даже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 осознании того, что они не правы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19355" y="3724242"/>
            <a:ext cx="52113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готовность позволять другим принимать важные для него решения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66442" y="6065519"/>
            <a:ext cx="6145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затруднения начать какое-то дело самостоятельно</a:t>
            </a:r>
          </a:p>
        </p:txBody>
      </p:sp>
    </p:spTree>
    <p:extLst>
      <p:ext uri="{BB962C8B-B14F-4D97-AF65-F5344CB8AC3E}">
        <p14:creationId xmlns:p14="http://schemas.microsoft.com/office/powerpoint/2010/main" val="34368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апля 9"/>
          <p:cNvSpPr/>
          <p:nvPr/>
        </p:nvSpPr>
        <p:spPr>
          <a:xfrm>
            <a:off x="4506097" y="0"/>
            <a:ext cx="7685903" cy="6858000"/>
          </a:xfrm>
          <a:prstGeom prst="teardrop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533248" y="5455174"/>
            <a:ext cx="41759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легкая ранимость, податливость малейшей критике или неодобрению со стороны.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64929" y="773126"/>
            <a:ext cx="56458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готовность добровольно идти на выполнение унизительных или неприятных работ с целью приобрести поддержку и любовь окружающих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73495" y="2148026"/>
            <a:ext cx="5317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плохая переносимость одиночества – готовность предпринимать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значительные усилия, чтобы его избежать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73495" y="3399770"/>
            <a:ext cx="518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ощущение опустошенности или беспомощности, когда обрывается близкая связь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33248" y="4583684"/>
            <a:ext cx="3896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охваченность страхом быть отвергнутым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0" y="271259"/>
            <a:ext cx="6345949" cy="6586741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5631182" y="1993913"/>
            <a:ext cx="656081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506097" y="3225469"/>
            <a:ext cx="49068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770795" y="4494097"/>
            <a:ext cx="623997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066326" y="5342594"/>
            <a:ext cx="54172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60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5847540"/>
            <a:ext cx="12192000" cy="1020366"/>
          </a:xfrm>
          <a:prstGeom prst="rect">
            <a:avLst/>
          </a:prstGeom>
          <a:solidFill>
            <a:srgbClr val="A38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0346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1746343"/>
          </a:xfrm>
          <a:prstGeom prst="rect">
            <a:avLst/>
          </a:prstGeom>
          <a:solidFill>
            <a:srgbClr val="8C5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41673" y="2386150"/>
            <a:ext cx="70374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solidFill>
                  <a:srgbClr val="703463"/>
                </a:solidFill>
              </a:rPr>
              <a:t>■</a:t>
            </a:r>
            <a:r>
              <a:rPr lang="ru-RU" sz="2400" dirty="0" smtClean="0"/>
              <a:t>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наличие внутренней готовности к зависимому поведению; </a:t>
            </a:r>
          </a:p>
          <a:p>
            <a:r>
              <a:rPr lang="kk-KZ" sz="2400" dirty="0" smtClean="0">
                <a:solidFill>
                  <a:srgbClr val="703463"/>
                </a:solidFill>
              </a:rPr>
              <a:t>■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усиление желания и напряжения; </a:t>
            </a:r>
          </a:p>
          <a:p>
            <a:pPr>
              <a:spcAft>
                <a:spcPts val="0"/>
              </a:spcAft>
            </a:pP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ожидание и активный поиск объекта </a:t>
            </a:r>
            <a:r>
              <a:rPr lang="ru-RU" sz="2400" b="1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аддикции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>
              <a:spcAft>
                <a:spcPts val="0"/>
              </a:spcAft>
            </a:pPr>
            <a:r>
              <a:rPr lang="kk-KZ" sz="2400" dirty="0" smtClean="0">
                <a:solidFill>
                  <a:srgbClr val="703463"/>
                </a:solidFill>
              </a:rPr>
              <a:t>■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получение объекта и достижение специфических переживаний; </a:t>
            </a:r>
          </a:p>
          <a:p>
            <a:pPr>
              <a:spcAft>
                <a:spcPts val="0"/>
              </a:spcAft>
            </a:pPr>
            <a:r>
              <a:rPr lang="kk-KZ" sz="2400" dirty="0" smtClean="0">
                <a:solidFill>
                  <a:srgbClr val="703463"/>
                </a:solidFill>
              </a:rPr>
              <a:t>■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расслабление; </a:t>
            </a:r>
          </a:p>
          <a:p>
            <a:pPr>
              <a:spcAft>
                <a:spcPts val="0"/>
              </a:spcAft>
            </a:pPr>
            <a:r>
              <a:rPr lang="kk-KZ" sz="2400" dirty="0" smtClean="0">
                <a:solidFill>
                  <a:srgbClr val="703463"/>
                </a:solidFill>
              </a:rPr>
              <a:t>■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фаза ремиссии (относительного покоя). </a:t>
            </a:r>
            <a:endParaRPr lang="ru-RU" sz="2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42215" y="522867"/>
            <a:ext cx="76529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ХАРАКТЕРНОЙ ОСОБЕННОСТЬЮ ЗАВИСИМОГО ПОВЕДЕНИЯ ЯВЛЯЕТСЯ ЕГО ЦИКЛИЧНОСТЬ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14938" y="1842107"/>
            <a:ext cx="6211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70346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ФАЗАМИ ОДНОГО ЦИКЛА ЯВЛЯЮТСЯ: </a:t>
            </a:r>
            <a:endParaRPr lang="ru-RU" sz="2400" b="1" dirty="0">
              <a:solidFill>
                <a:srgbClr val="703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1673" y="6034557"/>
            <a:ext cx="6342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ДАЛЕЕ ЦИКЛ ПОВТОРЯЕТСЯ С ИНДИВИДУАЛЬНОЙ 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ЧАСТОТОЙ И ВЫРАЖЕННОСТЬЮ</a:t>
            </a:r>
            <a:endParaRPr lang="ru-RU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90"/>
            <a:ext cx="4503052" cy="669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0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41040" y="1853680"/>
            <a:ext cx="2952924" cy="880844"/>
          </a:xfrm>
          <a:prstGeom prst="roundRect">
            <a:avLst/>
          </a:prstGeom>
          <a:solidFill>
            <a:srgbClr val="703463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152400" y="609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5"/>
          <p:cNvSpPr>
            <a:spLocks noChangeArrowheads="1"/>
          </p:cNvSpPr>
          <p:nvPr/>
        </p:nvSpPr>
        <p:spPr bwMode="auto">
          <a:xfrm>
            <a:off x="152400" y="1066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195026" y="2063269"/>
            <a:ext cx="1962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РЕМИССИЯ</a:t>
            </a:r>
            <a:endParaRPr lang="ru-RU" sz="2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65432" y="3800764"/>
            <a:ext cx="3462707" cy="880844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93994" y="3976797"/>
            <a:ext cx="28243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РАССЛАБЛЕНИЕ 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385138" y="152400"/>
            <a:ext cx="3111294" cy="1139506"/>
          </a:xfrm>
          <a:prstGeom prst="roundRect">
            <a:avLst/>
          </a:prstGeom>
          <a:solidFill>
            <a:srgbClr val="8C5E8A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729399" y="306654"/>
            <a:ext cx="2520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ВНУТРЕННЯЯ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ГОТОВНОСТЬ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710493" y="1554323"/>
            <a:ext cx="3274200" cy="113950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203036" y="1692344"/>
            <a:ext cx="24155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НАПРЯЖЕНИЯ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303741" y="3428758"/>
            <a:ext cx="3680952" cy="13471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8409528" y="3673196"/>
            <a:ext cx="35751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ОБЪЕКТА,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АДДИКЦИИ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51" name="Прямая со стрелкой 2050"/>
          <p:cNvCxnSpPr/>
          <p:nvPr/>
        </p:nvCxnSpPr>
        <p:spPr>
          <a:xfrm flipH="1" flipV="1">
            <a:off x="1802694" y="4734337"/>
            <a:ext cx="1925445" cy="132871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1359243" y="2786224"/>
            <a:ext cx="11107" cy="9618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2176224" y="637144"/>
            <a:ext cx="2174332" cy="116483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7531014" y="463454"/>
            <a:ext cx="2395581" cy="102192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8263544" y="4775914"/>
            <a:ext cx="2379742" cy="161645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H="1">
            <a:off x="10643286" y="2693829"/>
            <a:ext cx="13698" cy="7076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00" y="1046235"/>
            <a:ext cx="5105093" cy="4598819"/>
          </a:xfrm>
          <a:prstGeom prst="rect">
            <a:avLst/>
          </a:prstGeom>
        </p:spPr>
      </p:pic>
      <p:sp>
        <p:nvSpPr>
          <p:cNvPr id="36" name="Скругленный прямоугольник 35"/>
          <p:cNvSpPr/>
          <p:nvPr/>
        </p:nvSpPr>
        <p:spPr>
          <a:xfrm>
            <a:off x="3848510" y="5645055"/>
            <a:ext cx="4372852" cy="105369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073519" y="5928147"/>
            <a:ext cx="404496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ПОЛУЧЕНИЕ ОБЪЕКТА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23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Капля 4"/>
          <p:cNvSpPr/>
          <p:nvPr/>
        </p:nvSpPr>
        <p:spPr>
          <a:xfrm>
            <a:off x="1787611" y="0"/>
            <a:ext cx="10404389" cy="6858000"/>
          </a:xfrm>
          <a:prstGeom prst="teardrop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апля 5"/>
          <p:cNvSpPr/>
          <p:nvPr/>
        </p:nvSpPr>
        <p:spPr>
          <a:xfrm>
            <a:off x="4416230" y="0"/>
            <a:ext cx="7722973" cy="6858000"/>
          </a:xfrm>
          <a:prstGeom prst="teardrop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7851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13490" y="0"/>
            <a:ext cx="227851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08024" y="1443841"/>
            <a:ext cx="80730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ПОДРОСТКОВЫЙ ПЕРИОД –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ДОСТАТОЧНО СЕНСИТИВНАЯ СТУПЕНЬ ЖИЗНИ ЧЕЛОВЕКА, КОТОРАЯ СОПРОВОЖДАЕТСЯ ВЫРАЖЕННЫМИ НЕГАТИВНЫМИ ОСОБЕННОСТЯМИ ВОЗРАСТНОГО КРИЗИСА, КОГДА НЕРЕДКО НАБЛЮДАЕТСЯ ОТКЛОНЯЮЩЕЕСЯ ЗАВИСИМОЕ ПОВЕДЕНИЕ, ВОЗНИКАЮЩЕЕ ПОД ВОЗДЕЙСТВИЕМ САМЫХ РАЗНООБРАЗНЫХ ФАКТОРОВ. 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НО, ПРИ ПОЛУЧЕНИИ СВОЕВРЕМЕННОЙ ПСИХОЛОГИЧЕСКОЙ И КОРРЕКЦИОННОЙ ПОМОЩИ МОЖНО ВЫСТРОИТЬ ТРАЕКТОРИЮ ДЕЯТЕЛЬНОСТИ ОКРУЖАЮЩЕЙ СРЕДЫ ВОКРУГ ПОДРОСТКА. 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9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659</Words>
  <Application>Microsoft Office PowerPoint</Application>
  <PresentationFormat>Широкоэкранный</PresentationFormat>
  <Paragraphs>112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PC</cp:lastModifiedBy>
  <cp:revision>30</cp:revision>
  <dcterms:created xsi:type="dcterms:W3CDTF">2023-04-05T06:40:15Z</dcterms:created>
  <dcterms:modified xsi:type="dcterms:W3CDTF">2023-04-21T02:44:26Z</dcterms:modified>
</cp:coreProperties>
</file>