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6" r:id="rId8"/>
    <p:sldId id="261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Arial Narrow" panose="020B0606020202030204" pitchFamily="34" charset="0"/>
      <p:regular r:id="rId17"/>
      <p:bold r:id="rId18"/>
      <p:italic r:id="rId19"/>
      <p:boldItalic r:id="rId20"/>
    </p:embeddedFont>
    <p:embeddedFont>
      <p:font typeface="Canva Sans Bold" panose="020B0604020202020204" charset="0"/>
      <p:regular r:id="rId21"/>
    </p:embeddedFont>
    <p:embeddedFont>
      <p:font typeface="Barlow Condensed Bold" panose="020B0604020202020204" charset="0"/>
      <p:regular r:id="rId22"/>
    </p:embeddedFont>
    <p:embeddedFont>
      <p:font typeface="Cambria Math" panose="02040503050406030204" pitchFamily="18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Impact" panose="020B0806030902050204" pitchFamily="34" charset="0"/>
      <p:regular r:id="rId28"/>
    </p:embeddedFont>
    <p:embeddedFont>
      <p:font typeface="Barlow Condensed" panose="020B0604020202020204" charset="0"/>
      <p:regular r:id="rId29"/>
    </p:embeddedFont>
    <p:embeddedFont>
      <p:font typeface="Arial Black" panose="020B0A04020102020204" pitchFamily="34" charset="0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C7D"/>
    <a:srgbClr val="1E7348"/>
    <a:srgbClr val="127F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4.sv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22.png"/><Relationship Id="rId5" Type="http://schemas.openxmlformats.org/officeDocument/2006/relationships/image" Target="../media/image4.svg"/><Relationship Id="rId10" Type="http://schemas.openxmlformats.org/officeDocument/2006/relationships/image" Target="../media/image24.svg"/><Relationship Id="rId4" Type="http://schemas.openxmlformats.org/officeDocument/2006/relationships/image" Target="../media/image3.png"/><Relationship Id="rId9" Type="http://schemas.openxmlformats.org/officeDocument/2006/relationships/image" Target="../media/image21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24.sv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23.png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5" Type="http://schemas.openxmlformats.org/officeDocument/2006/relationships/image" Target="../media/image12.sv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12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4.svg"/><Relationship Id="rId5" Type="http://schemas.openxmlformats.org/officeDocument/2006/relationships/image" Target="../media/image13.png"/><Relationship Id="rId10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4.svg"/><Relationship Id="rId5" Type="http://schemas.openxmlformats.org/officeDocument/2006/relationships/image" Target="../media/image13.png"/><Relationship Id="rId10" Type="http://schemas.openxmlformats.org/officeDocument/2006/relationships/image" Target="../media/image27.png"/><Relationship Id="rId4" Type="http://schemas.openxmlformats.org/officeDocument/2006/relationships/image" Target="../media/image5.png"/><Relationship Id="rId9" Type="http://schemas.openxmlformats.org/officeDocument/2006/relationships/image" Target="../media/image30.svg"/><Relationship Id="rId1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30.sv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4.svg"/><Relationship Id="rId5" Type="http://schemas.openxmlformats.org/officeDocument/2006/relationships/image" Target="../media/image5.png"/><Relationship Id="rId10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5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38.png"/><Relationship Id="rId3" Type="http://schemas.openxmlformats.org/officeDocument/2006/relationships/image" Target="../media/image12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37.png"/><Relationship Id="rId5" Type="http://schemas.openxmlformats.org/officeDocument/2006/relationships/image" Target="../media/image4.png"/><Relationship Id="rId10" Type="http://schemas.openxmlformats.org/officeDocument/2006/relationships/image" Target="../media/image35.png"/><Relationship Id="rId4" Type="http://schemas.openxmlformats.org/officeDocument/2006/relationships/image" Target="../media/image2.png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12" Type="http://schemas.openxmlformats.org/officeDocument/2006/relationships/image" Target="../media/image41.png"/><Relationship Id="rId17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0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12.png"/><Relationship Id="rId9" Type="http://schemas.openxmlformats.org/officeDocument/2006/relationships/image" Target="../media/image6.png"/><Relationship Id="rId1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4.svg"/><Relationship Id="rId12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2.png"/><Relationship Id="rId1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5.png"/><Relationship Id="rId5" Type="http://schemas.openxmlformats.org/officeDocument/2006/relationships/image" Target="../media/image4.png"/><Relationship Id="rId15" Type="http://schemas.openxmlformats.org/officeDocument/2006/relationships/image" Target="../media/image43.png"/><Relationship Id="rId10" Type="http://schemas.openxmlformats.org/officeDocument/2006/relationships/image" Target="../media/image8.svg"/><Relationship Id="rId4" Type="http://schemas.openxmlformats.org/officeDocument/2006/relationships/image" Target="../media/image12.png"/><Relationship Id="rId1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5.png"/><Relationship Id="rId5" Type="http://schemas.openxmlformats.org/officeDocument/2006/relationships/image" Target="../media/image4.png"/><Relationship Id="rId15" Type="http://schemas.openxmlformats.org/officeDocument/2006/relationships/image" Target="../media/image43.png"/><Relationship Id="rId10" Type="http://schemas.openxmlformats.org/officeDocument/2006/relationships/image" Target="../media/image8.svg"/><Relationship Id="rId4" Type="http://schemas.openxmlformats.org/officeDocument/2006/relationships/image" Target="../media/image12.png"/><Relationship Id="rId1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svg"/><Relationship Id="rId4" Type="http://schemas.openxmlformats.org/officeDocument/2006/relationships/image" Target="../media/image12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625299" y="-691778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6103430" y="890054"/>
            <a:ext cx="12675697" cy="7455781"/>
          </a:xfrm>
          <a:custGeom>
            <a:avLst/>
            <a:gdLst/>
            <a:ahLst/>
            <a:cxnLst/>
            <a:rect l="l" t="t" r="r" b="b"/>
            <a:pathLst>
              <a:path w="12675697" h="7455781">
                <a:moveTo>
                  <a:pt x="12675697" y="0"/>
                </a:moveTo>
                <a:lnTo>
                  <a:pt x="0" y="0"/>
                </a:lnTo>
                <a:lnTo>
                  <a:pt x="0" y="7455782"/>
                </a:lnTo>
                <a:lnTo>
                  <a:pt x="12675697" y="7455782"/>
                </a:lnTo>
                <a:lnTo>
                  <a:pt x="12675697" y="0"/>
                </a:lnTo>
                <a:close/>
              </a:path>
            </a:pathLst>
          </a:custGeom>
          <a:blipFill>
            <a:blip r:embed="rId3"/>
            <a:stretch>
              <a:fillRect l="-33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038331" y="6745470"/>
            <a:ext cx="3241150" cy="2057400"/>
          </a:xfrm>
          <a:custGeom>
            <a:avLst/>
            <a:gdLst/>
            <a:ahLst/>
            <a:cxnLst/>
            <a:rect l="l" t="t" r="r" b="b"/>
            <a:pathLst>
              <a:path w="3241150" h="2057400">
                <a:moveTo>
                  <a:pt x="0" y="0"/>
                </a:moveTo>
                <a:lnTo>
                  <a:pt x="3241151" y="0"/>
                </a:lnTo>
                <a:lnTo>
                  <a:pt x="3241151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576874" y="777417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0" y="0"/>
                </a:lnTo>
                <a:lnTo>
                  <a:pt x="21018700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785042" y="4080359"/>
            <a:ext cx="6831464" cy="8968378"/>
          </a:xfrm>
          <a:custGeom>
            <a:avLst/>
            <a:gdLst/>
            <a:ahLst/>
            <a:cxnLst/>
            <a:rect l="l" t="t" r="r" b="b"/>
            <a:pathLst>
              <a:path w="6831464" h="8968378">
                <a:moveTo>
                  <a:pt x="6831464" y="0"/>
                </a:moveTo>
                <a:lnTo>
                  <a:pt x="0" y="0"/>
                </a:lnTo>
                <a:lnTo>
                  <a:pt x="0" y="8968378"/>
                </a:lnTo>
                <a:lnTo>
                  <a:pt x="6831464" y="8968378"/>
                </a:lnTo>
                <a:lnTo>
                  <a:pt x="6831464" y="0"/>
                </a:lnTo>
                <a:close/>
              </a:path>
            </a:pathLst>
          </a:custGeom>
          <a:blipFill>
            <a:blip r:embed="rId7"/>
            <a:stretch>
              <a:fillRect b="-573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77066" y="1028700"/>
            <a:ext cx="10316604" cy="4788644"/>
          </a:xfrm>
          <a:custGeom>
            <a:avLst/>
            <a:gdLst/>
            <a:ahLst/>
            <a:cxnLst/>
            <a:rect l="l" t="t" r="r" b="b"/>
            <a:pathLst>
              <a:path w="10316604" h="4788644">
                <a:moveTo>
                  <a:pt x="0" y="0"/>
                </a:moveTo>
                <a:lnTo>
                  <a:pt x="10316603" y="0"/>
                </a:lnTo>
                <a:lnTo>
                  <a:pt x="10316603" y="4788644"/>
                </a:lnTo>
                <a:lnTo>
                  <a:pt x="0" y="47886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r="-43422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3209437" y="4617945"/>
            <a:ext cx="6251861" cy="743585"/>
            <a:chOff x="0" y="0"/>
            <a:chExt cx="1646581" cy="1958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6581" cy="195841"/>
            </a:xfrm>
            <a:custGeom>
              <a:avLst/>
              <a:gdLst/>
              <a:ahLst/>
              <a:cxnLst/>
              <a:rect l="l" t="t" r="r" b="b"/>
              <a:pathLst>
                <a:path w="1646581" h="195841">
                  <a:moveTo>
                    <a:pt x="63155" y="0"/>
                  </a:moveTo>
                  <a:lnTo>
                    <a:pt x="1583425" y="0"/>
                  </a:lnTo>
                  <a:cubicBezTo>
                    <a:pt x="1600175" y="0"/>
                    <a:pt x="1616239" y="6654"/>
                    <a:pt x="1628083" y="18498"/>
                  </a:cubicBezTo>
                  <a:cubicBezTo>
                    <a:pt x="1639927" y="30342"/>
                    <a:pt x="1646581" y="46405"/>
                    <a:pt x="1646581" y="63155"/>
                  </a:cubicBezTo>
                  <a:lnTo>
                    <a:pt x="1646581" y="132686"/>
                  </a:lnTo>
                  <a:cubicBezTo>
                    <a:pt x="1646581" y="167566"/>
                    <a:pt x="1618305" y="195841"/>
                    <a:pt x="1583425" y="195841"/>
                  </a:cubicBezTo>
                  <a:lnTo>
                    <a:pt x="63155" y="195841"/>
                  </a:lnTo>
                  <a:cubicBezTo>
                    <a:pt x="46405" y="195841"/>
                    <a:pt x="30342" y="189187"/>
                    <a:pt x="18498" y="177343"/>
                  </a:cubicBezTo>
                  <a:cubicBezTo>
                    <a:pt x="6654" y="165500"/>
                    <a:pt x="0" y="149436"/>
                    <a:pt x="0" y="132686"/>
                  </a:cubicBezTo>
                  <a:lnTo>
                    <a:pt x="0" y="63155"/>
                  </a:lnTo>
                  <a:cubicBezTo>
                    <a:pt x="0" y="46405"/>
                    <a:pt x="6654" y="30342"/>
                    <a:pt x="18498" y="18498"/>
                  </a:cubicBezTo>
                  <a:cubicBezTo>
                    <a:pt x="30342" y="6654"/>
                    <a:pt x="46405" y="0"/>
                    <a:pt x="6315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D772"/>
              </a:solidFill>
              <a:prstDash val="lgDash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646581" cy="2339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1576874" y="4489650"/>
            <a:ext cx="4337521" cy="6020851"/>
          </a:xfrm>
          <a:custGeom>
            <a:avLst/>
            <a:gdLst/>
            <a:ahLst/>
            <a:cxnLst/>
            <a:rect l="l" t="t" r="r" b="b"/>
            <a:pathLst>
              <a:path w="4337521" h="6020851">
                <a:moveTo>
                  <a:pt x="0" y="0"/>
                </a:moveTo>
                <a:lnTo>
                  <a:pt x="4337521" y="0"/>
                </a:lnTo>
                <a:lnTo>
                  <a:pt x="4337521" y="6020851"/>
                </a:lnTo>
                <a:lnTo>
                  <a:pt x="0" y="60208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603111" y="2158283"/>
            <a:ext cx="9512710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ru-RU" sz="4000" dirty="0">
                <a:solidFill>
                  <a:srgbClr val="127F3B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ВЕБИНАР ДЛЯ ПЕДАГОГОВ</a:t>
            </a:r>
          </a:p>
          <a:p>
            <a:pPr algn="ctr"/>
            <a:r>
              <a:rPr lang="ru-RU" sz="4000" dirty="0">
                <a:solidFill>
                  <a:srgbClr val="127F3B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«ДЕТСКАЯ БЕЗОПАСНОСТЬ </a:t>
            </a:r>
          </a:p>
          <a:p>
            <a:pPr algn="ctr"/>
            <a:r>
              <a:rPr lang="ru-RU" sz="4000" dirty="0">
                <a:solidFill>
                  <a:srgbClr val="127F3B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ПРОФИЛАКТИКА НАСИЛИЯ»</a:t>
            </a:r>
          </a:p>
        </p:txBody>
      </p:sp>
      <p:sp>
        <p:nvSpPr>
          <p:cNvPr id="15" name="Freeform 15"/>
          <p:cNvSpPr/>
          <p:nvPr/>
        </p:nvSpPr>
        <p:spPr>
          <a:xfrm>
            <a:off x="4552581" y="4989737"/>
            <a:ext cx="6364643" cy="6805924"/>
          </a:xfrm>
          <a:custGeom>
            <a:avLst/>
            <a:gdLst/>
            <a:ahLst/>
            <a:cxnLst/>
            <a:rect l="l" t="t" r="r" b="b"/>
            <a:pathLst>
              <a:path w="6364643" h="6805924">
                <a:moveTo>
                  <a:pt x="0" y="0"/>
                </a:moveTo>
                <a:lnTo>
                  <a:pt x="6364642" y="0"/>
                </a:lnTo>
                <a:lnTo>
                  <a:pt x="6364642" y="6805925"/>
                </a:lnTo>
                <a:lnTo>
                  <a:pt x="0" y="68059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572281" y="1951414"/>
            <a:ext cx="12692017" cy="11097323"/>
          </a:xfrm>
          <a:custGeom>
            <a:avLst/>
            <a:gdLst/>
            <a:ahLst/>
            <a:cxnLst/>
            <a:rect l="l" t="t" r="r" b="b"/>
            <a:pathLst>
              <a:path w="12692017" h="11097323">
                <a:moveTo>
                  <a:pt x="0" y="0"/>
                </a:moveTo>
                <a:lnTo>
                  <a:pt x="12692016" y="0"/>
                </a:lnTo>
                <a:lnTo>
                  <a:pt x="12692016" y="11097323"/>
                </a:lnTo>
                <a:lnTo>
                  <a:pt x="0" y="1109732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10451898" y="4857504"/>
            <a:ext cx="3360191" cy="1853538"/>
          </a:xfrm>
          <a:custGeom>
            <a:avLst/>
            <a:gdLst/>
            <a:ahLst/>
            <a:cxnLst/>
            <a:rect l="l" t="t" r="r" b="b"/>
            <a:pathLst>
              <a:path w="3360191" h="1853538">
                <a:moveTo>
                  <a:pt x="3360191" y="0"/>
                </a:moveTo>
                <a:lnTo>
                  <a:pt x="0" y="0"/>
                </a:lnTo>
                <a:lnTo>
                  <a:pt x="0" y="1853538"/>
                </a:lnTo>
                <a:lnTo>
                  <a:pt x="3360191" y="1853538"/>
                </a:lnTo>
                <a:lnTo>
                  <a:pt x="3360191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6284150" y="2775243"/>
            <a:ext cx="3157676" cy="2368257"/>
          </a:xfrm>
          <a:custGeom>
            <a:avLst/>
            <a:gdLst/>
            <a:ahLst/>
            <a:cxnLst/>
            <a:rect l="l" t="t" r="r" b="b"/>
            <a:pathLst>
              <a:path w="3157676" h="2368257">
                <a:moveTo>
                  <a:pt x="0" y="0"/>
                </a:moveTo>
                <a:lnTo>
                  <a:pt x="3157676" y="0"/>
                </a:lnTo>
                <a:lnTo>
                  <a:pt x="3157676" y="2368257"/>
                </a:lnTo>
                <a:lnTo>
                  <a:pt x="0" y="23682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1674044" y="-1648618"/>
            <a:ext cx="3156406" cy="3641051"/>
          </a:xfrm>
          <a:custGeom>
            <a:avLst/>
            <a:gdLst/>
            <a:ahLst/>
            <a:cxnLst/>
            <a:rect l="l" t="t" r="r" b="b"/>
            <a:pathLst>
              <a:path w="3156406" h="3641051">
                <a:moveTo>
                  <a:pt x="0" y="0"/>
                </a:moveTo>
                <a:lnTo>
                  <a:pt x="3156406" y="0"/>
                </a:lnTo>
                <a:lnTo>
                  <a:pt x="3156406" y="3641052"/>
                </a:lnTo>
                <a:lnTo>
                  <a:pt x="0" y="36410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412771" y="-1414101"/>
            <a:ext cx="3935067" cy="3935067"/>
          </a:xfrm>
          <a:custGeom>
            <a:avLst/>
            <a:gdLst/>
            <a:ahLst/>
            <a:cxnLst/>
            <a:rect l="l" t="t" r="r" b="b"/>
            <a:pathLst>
              <a:path w="3935067" h="3935067">
                <a:moveTo>
                  <a:pt x="0" y="0"/>
                </a:moveTo>
                <a:lnTo>
                  <a:pt x="3935067" y="0"/>
                </a:lnTo>
                <a:lnTo>
                  <a:pt x="3935067" y="3935067"/>
                </a:lnTo>
                <a:lnTo>
                  <a:pt x="0" y="39350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-2105219" y="9258300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7384701" y="0"/>
                </a:moveTo>
                <a:lnTo>
                  <a:pt x="0" y="0"/>
                </a:lnTo>
                <a:lnTo>
                  <a:pt x="0" y="3427589"/>
                </a:lnTo>
                <a:lnTo>
                  <a:pt x="7384701" y="3427589"/>
                </a:lnTo>
                <a:lnTo>
                  <a:pt x="7384701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441278" y="8775645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3382647" y="4609971"/>
            <a:ext cx="5905442" cy="58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ru-RU" sz="3600" dirty="0" err="1" smtClean="0">
                <a:solidFill>
                  <a:srgbClr val="297C7D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Вебинар</a:t>
            </a:r>
            <a:r>
              <a:rPr lang="ru-RU" sz="3600" dirty="0" smtClean="0">
                <a:solidFill>
                  <a:srgbClr val="297C7D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для педагогов</a:t>
            </a:r>
            <a:endParaRPr lang="en-US" sz="3600" dirty="0">
              <a:solidFill>
                <a:srgbClr val="297C7D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98475" y="-349290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464426" y="-349290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4"/>
                </a:lnTo>
                <a:lnTo>
                  <a:pt x="9157226" y="5368424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434661" y="241397"/>
            <a:ext cx="7063114" cy="9804206"/>
          </a:xfrm>
          <a:custGeom>
            <a:avLst/>
            <a:gdLst/>
            <a:ahLst/>
            <a:cxnLst/>
            <a:rect l="l" t="t" r="r" b="b"/>
            <a:pathLst>
              <a:path w="7063114" h="9804206">
                <a:moveTo>
                  <a:pt x="0" y="0"/>
                </a:moveTo>
                <a:lnTo>
                  <a:pt x="7063114" y="0"/>
                </a:lnTo>
                <a:lnTo>
                  <a:pt x="7063114" y="9804206"/>
                </a:lnTo>
                <a:lnTo>
                  <a:pt x="0" y="98042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4958348" y="1160388"/>
            <a:ext cx="7063114" cy="9804206"/>
          </a:xfrm>
          <a:custGeom>
            <a:avLst/>
            <a:gdLst/>
            <a:ahLst/>
            <a:cxnLst/>
            <a:rect l="l" t="t" r="r" b="b"/>
            <a:pathLst>
              <a:path w="7063114" h="9804206">
                <a:moveTo>
                  <a:pt x="7063113" y="0"/>
                </a:moveTo>
                <a:lnTo>
                  <a:pt x="0" y="0"/>
                </a:lnTo>
                <a:lnTo>
                  <a:pt x="0" y="9804206"/>
                </a:lnTo>
                <a:lnTo>
                  <a:pt x="7063113" y="9804206"/>
                </a:lnTo>
                <a:lnTo>
                  <a:pt x="7063113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667744" y="754650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-260720" y="891953"/>
            <a:ext cx="5388463" cy="8736761"/>
          </a:xfrm>
          <a:custGeom>
            <a:avLst/>
            <a:gdLst/>
            <a:ahLst/>
            <a:cxnLst/>
            <a:rect l="l" t="t" r="r" b="b"/>
            <a:pathLst>
              <a:path w="5388463" h="8736761">
                <a:moveTo>
                  <a:pt x="5388463" y="0"/>
                </a:moveTo>
                <a:lnTo>
                  <a:pt x="0" y="0"/>
                </a:lnTo>
                <a:lnTo>
                  <a:pt x="0" y="8736761"/>
                </a:lnTo>
                <a:lnTo>
                  <a:pt x="5388463" y="8736761"/>
                </a:lnTo>
                <a:lnTo>
                  <a:pt x="5388463" y="0"/>
                </a:lnTo>
                <a:close/>
              </a:path>
            </a:pathLst>
          </a:custGeom>
          <a:blipFill>
            <a:blip r:embed="rId6"/>
            <a:stretch>
              <a:fillRect b="-1362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208822" y="1482394"/>
            <a:ext cx="7870356" cy="5910344"/>
            <a:chOff x="0" y="0"/>
            <a:chExt cx="2394893" cy="17984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94893" cy="1798475"/>
            </a:xfrm>
            <a:custGeom>
              <a:avLst/>
              <a:gdLst/>
              <a:ahLst/>
              <a:cxnLst/>
              <a:rect l="l" t="t" r="r" b="b"/>
              <a:pathLst>
                <a:path w="2394893" h="1798475">
                  <a:moveTo>
                    <a:pt x="50168" y="0"/>
                  </a:moveTo>
                  <a:lnTo>
                    <a:pt x="2344725" y="0"/>
                  </a:lnTo>
                  <a:cubicBezTo>
                    <a:pt x="2358030" y="0"/>
                    <a:pt x="2370791" y="5286"/>
                    <a:pt x="2380199" y="14694"/>
                  </a:cubicBezTo>
                  <a:cubicBezTo>
                    <a:pt x="2389607" y="24102"/>
                    <a:pt x="2394893" y="36862"/>
                    <a:pt x="2394893" y="50168"/>
                  </a:cubicBezTo>
                  <a:lnTo>
                    <a:pt x="2394893" y="1748307"/>
                  </a:lnTo>
                  <a:cubicBezTo>
                    <a:pt x="2394893" y="1776014"/>
                    <a:pt x="2372432" y="1798475"/>
                    <a:pt x="2344725" y="1798475"/>
                  </a:cubicBezTo>
                  <a:lnTo>
                    <a:pt x="50168" y="1798475"/>
                  </a:lnTo>
                  <a:cubicBezTo>
                    <a:pt x="22461" y="1798475"/>
                    <a:pt x="0" y="1776014"/>
                    <a:pt x="0" y="1748307"/>
                  </a:cubicBezTo>
                  <a:lnTo>
                    <a:pt x="0" y="50168"/>
                  </a:lnTo>
                  <a:cubicBezTo>
                    <a:pt x="0" y="22461"/>
                    <a:pt x="22461" y="0"/>
                    <a:pt x="50168" y="0"/>
                  </a:cubicBezTo>
                  <a:close/>
                </a:path>
              </a:pathLst>
            </a:custGeom>
            <a:solidFill>
              <a:srgbClr val="297C7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394893" cy="1836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140100" y="2814651"/>
            <a:ext cx="12007801" cy="5910344"/>
            <a:chOff x="0" y="0"/>
            <a:chExt cx="3653888" cy="17984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53888" cy="1798475"/>
            </a:xfrm>
            <a:custGeom>
              <a:avLst/>
              <a:gdLst/>
              <a:ahLst/>
              <a:cxnLst/>
              <a:rect l="l" t="t" r="r" b="b"/>
              <a:pathLst>
                <a:path w="3653888" h="1798475">
                  <a:moveTo>
                    <a:pt x="32882" y="0"/>
                  </a:moveTo>
                  <a:lnTo>
                    <a:pt x="3621006" y="0"/>
                  </a:lnTo>
                  <a:cubicBezTo>
                    <a:pt x="3629727" y="0"/>
                    <a:pt x="3638090" y="3464"/>
                    <a:pt x="3644257" y="9631"/>
                  </a:cubicBezTo>
                  <a:cubicBezTo>
                    <a:pt x="3650424" y="15797"/>
                    <a:pt x="3653888" y="24161"/>
                    <a:pt x="3653888" y="32882"/>
                  </a:cubicBezTo>
                  <a:lnTo>
                    <a:pt x="3653888" y="1765593"/>
                  </a:lnTo>
                  <a:cubicBezTo>
                    <a:pt x="3653888" y="1783754"/>
                    <a:pt x="3639166" y="1798475"/>
                    <a:pt x="3621006" y="1798475"/>
                  </a:cubicBezTo>
                  <a:lnTo>
                    <a:pt x="32882" y="1798475"/>
                  </a:lnTo>
                  <a:cubicBezTo>
                    <a:pt x="14722" y="1798475"/>
                    <a:pt x="0" y="1783754"/>
                    <a:pt x="0" y="1765593"/>
                  </a:cubicBezTo>
                  <a:lnTo>
                    <a:pt x="0" y="32882"/>
                  </a:lnTo>
                  <a:cubicBezTo>
                    <a:pt x="0" y="14722"/>
                    <a:pt x="14722" y="0"/>
                    <a:pt x="3288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653888" cy="1836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2679863" y="-349290"/>
            <a:ext cx="8866451" cy="14358626"/>
          </a:xfrm>
          <a:custGeom>
            <a:avLst/>
            <a:gdLst/>
            <a:ahLst/>
            <a:cxnLst/>
            <a:rect l="l" t="t" r="r" b="b"/>
            <a:pathLst>
              <a:path w="8866451" h="14358626">
                <a:moveTo>
                  <a:pt x="0" y="0"/>
                </a:moveTo>
                <a:lnTo>
                  <a:pt x="8866452" y="0"/>
                </a:lnTo>
                <a:lnTo>
                  <a:pt x="8866452" y="14358626"/>
                </a:lnTo>
                <a:lnTo>
                  <a:pt x="0" y="143586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837570" y="8573206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-1922904" y="8930580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9"/>
                </a:lnTo>
                <a:lnTo>
                  <a:pt x="0" y="34275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5611269" y="7576522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310649" y="8026757"/>
            <a:ext cx="5839767" cy="4037692"/>
          </a:xfrm>
          <a:custGeom>
            <a:avLst/>
            <a:gdLst/>
            <a:ahLst/>
            <a:cxnLst/>
            <a:rect l="l" t="t" r="r" b="b"/>
            <a:pathLst>
              <a:path w="5839767" h="4037692">
                <a:moveTo>
                  <a:pt x="0" y="0"/>
                </a:moveTo>
                <a:lnTo>
                  <a:pt x="5839767" y="0"/>
                </a:lnTo>
                <a:lnTo>
                  <a:pt x="5839767" y="4037692"/>
                </a:lnTo>
                <a:lnTo>
                  <a:pt x="0" y="403769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4280334" y="1656918"/>
            <a:ext cx="9644118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</a:t>
            </a:r>
            <a:r>
              <a:rPr lang="ru-RU" sz="6600" b="1" dirty="0" err="1" smtClean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буллинг</a:t>
            </a:r>
            <a:r>
              <a:rPr lang="ru-RU" sz="6600" b="1" dirty="0" smtClean="0">
                <a:solidFill>
                  <a:schemeClr val="bg1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5400" dirty="0">
              <a:solidFill>
                <a:schemeClr val="bg1"/>
              </a:solidFill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771328" y="3747794"/>
            <a:ext cx="7328166" cy="426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15"/>
              </a:lnSpc>
            </a:pPr>
            <a:r>
              <a:rPr lang="ru-RU" sz="4000" b="1" dirty="0">
                <a:solidFill>
                  <a:srgbClr val="127F3B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ТРАВЛЯ (БУЛЛИНГ) РЕБЕНКА</a:t>
            </a:r>
            <a:endParaRPr lang="en-US" sz="3600" dirty="0">
              <a:solidFill>
                <a:srgbClr val="127F3B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771328" y="3171983"/>
            <a:ext cx="996993" cy="518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4"/>
              </a:lnSpc>
            </a:pPr>
            <a:r>
              <a:rPr lang="en-US" sz="3894" b="1">
                <a:solidFill>
                  <a:srgbClr val="297C7D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01.</a:t>
            </a:r>
          </a:p>
        </p:txBody>
      </p:sp>
      <p:sp>
        <p:nvSpPr>
          <p:cNvPr id="41" name="AutoShape 41"/>
          <p:cNvSpPr/>
          <p:nvPr/>
        </p:nvSpPr>
        <p:spPr>
          <a:xfrm>
            <a:off x="3641949" y="8324205"/>
            <a:ext cx="5070278" cy="0"/>
          </a:xfrm>
          <a:prstGeom prst="line">
            <a:avLst/>
          </a:prstGeom>
          <a:ln w="38100" cap="flat">
            <a:solidFill>
              <a:srgbClr val="FFD772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42" name="Freeform 42"/>
          <p:cNvSpPr/>
          <p:nvPr/>
        </p:nvSpPr>
        <p:spPr>
          <a:xfrm>
            <a:off x="6177088" y="8324205"/>
            <a:ext cx="3915166" cy="2696996"/>
          </a:xfrm>
          <a:custGeom>
            <a:avLst/>
            <a:gdLst/>
            <a:ahLst/>
            <a:cxnLst/>
            <a:rect l="l" t="t" r="r" b="b"/>
            <a:pathLst>
              <a:path w="3915166" h="2696996">
                <a:moveTo>
                  <a:pt x="0" y="0"/>
                </a:moveTo>
                <a:lnTo>
                  <a:pt x="3915165" y="0"/>
                </a:lnTo>
                <a:lnTo>
                  <a:pt x="3915165" y="2696996"/>
                </a:lnTo>
                <a:lnTo>
                  <a:pt x="0" y="269699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43" name="Прямоугольник 42"/>
          <p:cNvSpPr/>
          <p:nvPr/>
        </p:nvSpPr>
        <p:spPr>
          <a:xfrm>
            <a:off x="3771328" y="4436221"/>
            <a:ext cx="1006624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ТРАВЛЯ (БУЛЛИНГ) РЕБЕНКА </a:t>
            </a:r>
            <a:r>
              <a:rPr lang="ru-RU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систематические (два и более раза) действия унизительного характера, преследование и (или) запугивание, в том числе направленные на принуждение к совершению или отказу от совершения какого-либо действия, а равно те же действия, совершенные публично или с использованием масс-медиа и (или) сетей телекоммуникаций, и (или) онлайн-платформ (</a:t>
            </a:r>
            <a:r>
              <a:rPr lang="ru-RU" sz="2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кибербуллинг</a:t>
            </a: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ru-RU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455443" y="-245644"/>
            <a:ext cx="12440015" cy="6767895"/>
          </a:xfrm>
          <a:custGeom>
            <a:avLst/>
            <a:gdLst/>
            <a:ahLst/>
            <a:cxnLst/>
            <a:rect l="l" t="t" r="r" b="b"/>
            <a:pathLst>
              <a:path w="12440015" h="6767895">
                <a:moveTo>
                  <a:pt x="12440015" y="0"/>
                </a:moveTo>
                <a:lnTo>
                  <a:pt x="0" y="0"/>
                </a:lnTo>
                <a:lnTo>
                  <a:pt x="0" y="6767895"/>
                </a:lnTo>
                <a:lnTo>
                  <a:pt x="12440015" y="6767895"/>
                </a:lnTo>
                <a:lnTo>
                  <a:pt x="12440015" y="0"/>
                </a:lnTo>
                <a:close/>
              </a:path>
            </a:pathLst>
          </a:custGeom>
          <a:blipFill>
            <a:blip r:embed="rId3"/>
            <a:stretch>
              <a:fillRect b="-775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590400" y="0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179440" y="4317909"/>
            <a:ext cx="6430664" cy="4082022"/>
          </a:xfrm>
          <a:custGeom>
            <a:avLst/>
            <a:gdLst/>
            <a:ahLst/>
            <a:cxnLst/>
            <a:rect l="l" t="t" r="r" b="b"/>
            <a:pathLst>
              <a:path w="6430664" h="4082022">
                <a:moveTo>
                  <a:pt x="0" y="0"/>
                </a:moveTo>
                <a:lnTo>
                  <a:pt x="6430663" y="0"/>
                </a:lnTo>
                <a:lnTo>
                  <a:pt x="6430663" y="4082022"/>
                </a:lnTo>
                <a:lnTo>
                  <a:pt x="0" y="40820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685520" y="7221987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0" y="0"/>
                </a:lnTo>
                <a:lnTo>
                  <a:pt x="21018700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98723" y="459688"/>
            <a:ext cx="3452501" cy="9367625"/>
          </a:xfrm>
          <a:custGeom>
            <a:avLst/>
            <a:gdLst/>
            <a:ahLst/>
            <a:cxnLst/>
            <a:rect l="l" t="t" r="r" b="b"/>
            <a:pathLst>
              <a:path w="3452501" h="9367625">
                <a:moveTo>
                  <a:pt x="0" y="0"/>
                </a:moveTo>
                <a:lnTo>
                  <a:pt x="3452500" y="0"/>
                </a:lnTo>
                <a:lnTo>
                  <a:pt x="3452500" y="9367624"/>
                </a:lnTo>
                <a:lnTo>
                  <a:pt x="0" y="93676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4691848" y="0"/>
            <a:ext cx="4838455" cy="8229600"/>
          </a:xfrm>
          <a:custGeom>
            <a:avLst/>
            <a:gdLst/>
            <a:ahLst/>
            <a:cxnLst/>
            <a:rect l="l" t="t" r="r" b="b"/>
            <a:pathLst>
              <a:path w="4838455" h="8229600">
                <a:moveTo>
                  <a:pt x="4838456" y="0"/>
                </a:moveTo>
                <a:lnTo>
                  <a:pt x="0" y="0"/>
                </a:lnTo>
                <a:lnTo>
                  <a:pt x="0" y="8229600"/>
                </a:lnTo>
                <a:lnTo>
                  <a:pt x="4838456" y="8229600"/>
                </a:lnTo>
                <a:lnTo>
                  <a:pt x="4838456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44000" y="718586"/>
            <a:ext cx="7918644" cy="8539714"/>
          </a:xfrm>
          <a:custGeom>
            <a:avLst/>
            <a:gdLst/>
            <a:ahLst/>
            <a:cxnLst/>
            <a:rect l="l" t="t" r="r" b="b"/>
            <a:pathLst>
              <a:path w="7918644" h="8539714">
                <a:moveTo>
                  <a:pt x="0" y="0"/>
                </a:moveTo>
                <a:lnTo>
                  <a:pt x="7918644" y="0"/>
                </a:lnTo>
                <a:lnTo>
                  <a:pt x="7918644" y="8539714"/>
                </a:lnTo>
                <a:lnTo>
                  <a:pt x="0" y="85397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33995" y="1296431"/>
            <a:ext cx="6604322" cy="8990569"/>
          </a:xfrm>
          <a:custGeom>
            <a:avLst/>
            <a:gdLst/>
            <a:ahLst/>
            <a:cxnLst/>
            <a:rect l="l" t="t" r="r" b="b"/>
            <a:pathLst>
              <a:path w="6604322" h="8990569">
                <a:moveTo>
                  <a:pt x="0" y="0"/>
                </a:moveTo>
                <a:lnTo>
                  <a:pt x="6604323" y="0"/>
                </a:lnTo>
                <a:lnTo>
                  <a:pt x="6604323" y="8990569"/>
                </a:lnTo>
                <a:lnTo>
                  <a:pt x="0" y="89905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03322" y="8229600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9"/>
                </a:lnTo>
                <a:lnTo>
                  <a:pt x="0" y="34275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565162" y="6358920"/>
            <a:ext cx="3157676" cy="2368257"/>
          </a:xfrm>
          <a:custGeom>
            <a:avLst/>
            <a:gdLst/>
            <a:ahLst/>
            <a:cxnLst/>
            <a:rect l="l" t="t" r="r" b="b"/>
            <a:pathLst>
              <a:path w="3157676" h="2368257">
                <a:moveTo>
                  <a:pt x="0" y="0"/>
                </a:moveTo>
                <a:lnTo>
                  <a:pt x="3157676" y="0"/>
                </a:lnTo>
                <a:lnTo>
                  <a:pt x="3157676" y="2368257"/>
                </a:lnTo>
                <a:lnTo>
                  <a:pt x="0" y="23682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2695415" y="7924548"/>
            <a:ext cx="5839767" cy="4037692"/>
          </a:xfrm>
          <a:custGeom>
            <a:avLst/>
            <a:gdLst/>
            <a:ahLst/>
            <a:cxnLst/>
            <a:rect l="l" t="t" r="r" b="b"/>
            <a:pathLst>
              <a:path w="5839767" h="4037692">
                <a:moveTo>
                  <a:pt x="0" y="0"/>
                </a:moveTo>
                <a:lnTo>
                  <a:pt x="5839767" y="0"/>
                </a:lnTo>
                <a:lnTo>
                  <a:pt x="5839767" y="4037692"/>
                </a:lnTo>
                <a:lnTo>
                  <a:pt x="0" y="403769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6" name="Прямоугольник 15"/>
          <p:cNvSpPr/>
          <p:nvPr/>
        </p:nvSpPr>
        <p:spPr>
          <a:xfrm>
            <a:off x="10472708" y="1797324"/>
            <a:ext cx="565731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127F3B"/>
                </a:solidFill>
                <a:latin typeface="Impact" panose="020B0806030902050204" pitchFamily="34" charset="0"/>
              </a:rPr>
              <a:t>ОСНОВНЫЕ ВИДЫ БУЛЛИНГА </a:t>
            </a:r>
          </a:p>
          <a:p>
            <a:pPr algn="ctr"/>
            <a:r>
              <a:rPr lang="ru-RU" sz="3600" b="1" dirty="0" smtClean="0">
                <a:solidFill>
                  <a:srgbClr val="127F3B"/>
                </a:solidFill>
                <a:latin typeface="Impact" panose="020B0806030902050204" pitchFamily="34" charset="0"/>
              </a:rPr>
              <a:t>СРЕДИ ДЕТЕЙ</a:t>
            </a:r>
            <a:endParaRPr lang="ru-RU" sz="3600" b="1" dirty="0">
              <a:solidFill>
                <a:srgbClr val="127F3B"/>
              </a:solidFill>
              <a:latin typeface="Impact" panose="020B080603090205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945414" y="3011641"/>
            <a:ext cx="65167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127F3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ФИЗИЧЕСКИЙ БУЛЛИНГ</a:t>
            </a:r>
          </a:p>
          <a:p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Удары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толчки, подножки, пинки.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Порча личных вещей, кража предметов.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Запугивание через силу: «Если расскажешь – будет хуже».</a:t>
            </a:r>
            <a:b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Последствия: травмы, страх школы, заниженная самооценка.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b="1" dirty="0" smtClean="0">
                <a:solidFill>
                  <a:srgbClr val="127F3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ПСИХОЛОГИЧЕСКИЙ (ЭМОЦИОНАЛЬНЫЙ) БУЛЛИНГ</a:t>
            </a:r>
          </a:p>
          <a:p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Оскорбления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унижения, насмешки.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Игнорирование, «молчаливое» давление.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Манипуляции и запугивание.</a:t>
            </a:r>
            <a:b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Последствия: тревожность, депрессия, ощущение ненужности, потеря доверия к взрослым.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b="1" dirty="0" smtClean="0">
                <a:solidFill>
                  <a:srgbClr val="127F3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СОЦИАЛЬНЫЙ БУЛЛИНГ (ИЗОЛЯЦИЯ)</a:t>
            </a:r>
          </a:p>
          <a:p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Исключение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ребёнка из группы, игр, компании.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«Ты с нами не играешь», «Сиди один за партой».</a:t>
            </a:r>
          </a:p>
          <a:p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Распространение слухов, сплетен.</a:t>
            </a:r>
            <a:b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Последствия: одиночество, социальная изоляция, трудности с коммуникацией во взрослом возрасте.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5467640" y="97584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4"/>
                </a:lnTo>
                <a:lnTo>
                  <a:pt x="9157226" y="5368424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386284" y="-545906"/>
            <a:ext cx="7063114" cy="9804206"/>
          </a:xfrm>
          <a:custGeom>
            <a:avLst/>
            <a:gdLst/>
            <a:ahLst/>
            <a:cxnLst/>
            <a:rect l="l" t="t" r="r" b="b"/>
            <a:pathLst>
              <a:path w="7063114" h="9804206">
                <a:moveTo>
                  <a:pt x="0" y="0"/>
                </a:moveTo>
                <a:lnTo>
                  <a:pt x="7063114" y="0"/>
                </a:lnTo>
                <a:lnTo>
                  <a:pt x="7063114" y="9804206"/>
                </a:lnTo>
                <a:lnTo>
                  <a:pt x="0" y="98042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9608323" y="1291184"/>
            <a:ext cx="7063114" cy="9804206"/>
          </a:xfrm>
          <a:custGeom>
            <a:avLst/>
            <a:gdLst/>
            <a:ahLst/>
            <a:cxnLst/>
            <a:rect l="l" t="t" r="r" b="b"/>
            <a:pathLst>
              <a:path w="7063114" h="9804206">
                <a:moveTo>
                  <a:pt x="7063114" y="0"/>
                </a:moveTo>
                <a:lnTo>
                  <a:pt x="0" y="0"/>
                </a:lnTo>
                <a:lnTo>
                  <a:pt x="0" y="9804206"/>
                </a:lnTo>
                <a:lnTo>
                  <a:pt x="7063114" y="9804206"/>
                </a:lnTo>
                <a:lnTo>
                  <a:pt x="706311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179726" y="3377949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816936" y="8273312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25356" y="718586"/>
            <a:ext cx="7918644" cy="8539714"/>
          </a:xfrm>
          <a:custGeom>
            <a:avLst/>
            <a:gdLst/>
            <a:ahLst/>
            <a:cxnLst/>
            <a:rect l="l" t="t" r="r" b="b"/>
            <a:pathLst>
              <a:path w="7918644" h="8539714">
                <a:moveTo>
                  <a:pt x="0" y="0"/>
                </a:moveTo>
                <a:lnTo>
                  <a:pt x="7918644" y="0"/>
                </a:lnTo>
                <a:lnTo>
                  <a:pt x="7918644" y="8539714"/>
                </a:lnTo>
                <a:lnTo>
                  <a:pt x="0" y="8539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507398" y="4574037"/>
            <a:ext cx="5757773" cy="318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Identify learning difficulties</a:t>
            </a: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Support teachers and schools</a:t>
            </a: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Develop strategies for success</a:t>
            </a:r>
          </a:p>
        </p:txBody>
      </p:sp>
      <p:sp>
        <p:nvSpPr>
          <p:cNvPr id="11" name="Freeform 11"/>
          <p:cNvSpPr/>
          <p:nvPr/>
        </p:nvSpPr>
        <p:spPr>
          <a:xfrm>
            <a:off x="7710440" y="8894216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786371" y="8894216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874297" y="1159730"/>
            <a:ext cx="9870585" cy="8229600"/>
          </a:xfrm>
          <a:custGeom>
            <a:avLst/>
            <a:gdLst/>
            <a:ahLst/>
            <a:cxnLst/>
            <a:rect l="l" t="t" r="r" b="b"/>
            <a:pathLst>
              <a:path w="9870585" h="8229600">
                <a:moveTo>
                  <a:pt x="0" y="0"/>
                </a:moveTo>
                <a:lnTo>
                  <a:pt x="9870585" y="0"/>
                </a:lnTo>
                <a:lnTo>
                  <a:pt x="987058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921971" y="-1905847"/>
            <a:ext cx="3156406" cy="3641051"/>
          </a:xfrm>
          <a:custGeom>
            <a:avLst/>
            <a:gdLst/>
            <a:ahLst/>
            <a:cxnLst/>
            <a:rect l="l" t="t" r="r" b="b"/>
            <a:pathLst>
              <a:path w="3156406" h="3641051">
                <a:moveTo>
                  <a:pt x="0" y="0"/>
                </a:moveTo>
                <a:lnTo>
                  <a:pt x="3156406" y="0"/>
                </a:lnTo>
                <a:lnTo>
                  <a:pt x="3156406" y="3641051"/>
                </a:lnTo>
                <a:lnTo>
                  <a:pt x="0" y="36410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332431" y="-1381247"/>
            <a:ext cx="2957663" cy="2957663"/>
          </a:xfrm>
          <a:custGeom>
            <a:avLst/>
            <a:gdLst/>
            <a:ahLst/>
            <a:cxnLst/>
            <a:rect l="l" t="t" r="r" b="b"/>
            <a:pathLst>
              <a:path w="2957663" h="2957663">
                <a:moveTo>
                  <a:pt x="0" y="0"/>
                </a:moveTo>
                <a:lnTo>
                  <a:pt x="2957663" y="0"/>
                </a:lnTo>
                <a:lnTo>
                  <a:pt x="2957663" y="2957663"/>
                </a:lnTo>
                <a:lnTo>
                  <a:pt x="0" y="295766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-2919883" y="7656825"/>
            <a:ext cx="5839767" cy="4037692"/>
          </a:xfrm>
          <a:custGeom>
            <a:avLst/>
            <a:gdLst/>
            <a:ahLst/>
            <a:cxnLst/>
            <a:rect l="l" t="t" r="r" b="b"/>
            <a:pathLst>
              <a:path w="5839767" h="4037692">
                <a:moveTo>
                  <a:pt x="0" y="0"/>
                </a:moveTo>
                <a:lnTo>
                  <a:pt x="5839766" y="0"/>
                </a:lnTo>
                <a:lnTo>
                  <a:pt x="5839766" y="4037692"/>
                </a:lnTo>
                <a:lnTo>
                  <a:pt x="0" y="40376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351492" y="7993893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7"/>
                </a:lnTo>
                <a:lnTo>
                  <a:pt x="0" y="336355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 flipV="1">
            <a:off x="-1228634" y="3846592"/>
            <a:ext cx="3157676" cy="2368257"/>
          </a:xfrm>
          <a:custGeom>
            <a:avLst/>
            <a:gdLst/>
            <a:ahLst/>
            <a:cxnLst/>
            <a:rect l="l" t="t" r="r" b="b"/>
            <a:pathLst>
              <a:path w="3157676" h="2368257">
                <a:moveTo>
                  <a:pt x="3157676" y="2368257"/>
                </a:moveTo>
                <a:lnTo>
                  <a:pt x="0" y="2368257"/>
                </a:lnTo>
                <a:lnTo>
                  <a:pt x="0" y="0"/>
                </a:lnTo>
                <a:lnTo>
                  <a:pt x="3157676" y="0"/>
                </a:lnTo>
                <a:lnTo>
                  <a:pt x="3157676" y="2368257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1686248">
            <a:off x="2919883" y="8894216"/>
            <a:ext cx="3223565" cy="1713794"/>
          </a:xfrm>
          <a:custGeom>
            <a:avLst/>
            <a:gdLst/>
            <a:ahLst/>
            <a:cxnLst/>
            <a:rect l="l" t="t" r="r" b="b"/>
            <a:pathLst>
              <a:path w="3223565" h="1713794">
                <a:moveTo>
                  <a:pt x="0" y="0"/>
                </a:moveTo>
                <a:lnTo>
                  <a:pt x="3223566" y="0"/>
                </a:lnTo>
                <a:lnTo>
                  <a:pt x="3223566" y="1713794"/>
                </a:lnTo>
                <a:lnTo>
                  <a:pt x="0" y="171379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1" name="Прямоугольник 20"/>
          <p:cNvSpPr/>
          <p:nvPr/>
        </p:nvSpPr>
        <p:spPr>
          <a:xfrm>
            <a:off x="1625232" y="1994526"/>
            <a:ext cx="72442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127F3B"/>
                </a:solidFill>
                <a:latin typeface="Impact" panose="020B0806030902050204" pitchFamily="34" charset="0"/>
              </a:rPr>
              <a:t>ОСНОВНЫЕ ВИДЫ БУЛЛИНГА СРЕДИ ДЕТЕЙ</a:t>
            </a:r>
            <a:endParaRPr lang="ru-RU" sz="3200" b="1" dirty="0">
              <a:solidFill>
                <a:srgbClr val="127F3B"/>
              </a:solidFill>
              <a:latin typeface="Impact" panose="020B080603090205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632104" y="2822181"/>
            <a:ext cx="707542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27F3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ВЕРБАЛЬНЫЙ БУЛЛИНГ</a:t>
            </a:r>
            <a:endParaRPr lang="ru-RU" sz="1200" b="1" dirty="0" smtClean="0">
              <a:solidFill>
                <a:srgbClr val="127F3B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Грубые 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слова, клички, постоянные насмешки.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Обзывания по внешности, национальности, физическим особенностям.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Сарказм, который причиняет боль.</a:t>
            </a:r>
            <a:b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Последствия: заниженная самооценка, чувство стыда и ненужности.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rgbClr val="127F3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1200" b="1" dirty="0" smtClean="0">
              <a:solidFill>
                <a:srgbClr val="127F3B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rgbClr val="127F3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КИБЕРБУЛЛИНГ</a:t>
            </a:r>
            <a:endParaRPr lang="ru-RU" sz="1200" b="1" dirty="0" smtClean="0">
              <a:solidFill>
                <a:srgbClr val="127F3B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Травля 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мессенджерах, </a:t>
            </a:r>
            <a:r>
              <a:rPr lang="ru-RU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соцсетях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Хейт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-комментарии, насмешки под фото/видео.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Взлом аккаунтов, распространение личной информации или фото.</a:t>
            </a:r>
            <a:b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Последствия: постоянный стресс, ощущение, что «из этого мира не сбежать», мысли о суициде</a:t>
            </a:r>
            <a:r>
              <a:rPr 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422041" y="1271635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876834" y="403105"/>
            <a:ext cx="2653764" cy="2653764"/>
          </a:xfrm>
          <a:custGeom>
            <a:avLst/>
            <a:gdLst/>
            <a:ahLst/>
            <a:cxnLst/>
            <a:rect l="l" t="t" r="r" b="b"/>
            <a:pathLst>
              <a:path w="2653764" h="2653764">
                <a:moveTo>
                  <a:pt x="0" y="0"/>
                </a:moveTo>
                <a:lnTo>
                  <a:pt x="2653764" y="0"/>
                </a:lnTo>
                <a:lnTo>
                  <a:pt x="2653764" y="2653764"/>
                </a:lnTo>
                <a:lnTo>
                  <a:pt x="0" y="26537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0223935" y="-1655512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4"/>
                </a:lnTo>
                <a:lnTo>
                  <a:pt x="9157226" y="5368424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203716" y="1288740"/>
            <a:ext cx="16609309" cy="7709521"/>
          </a:xfrm>
          <a:custGeom>
            <a:avLst/>
            <a:gdLst/>
            <a:ahLst/>
            <a:cxnLst/>
            <a:rect l="l" t="t" r="r" b="b"/>
            <a:pathLst>
              <a:path w="16609309" h="7709521">
                <a:moveTo>
                  <a:pt x="0" y="0"/>
                </a:moveTo>
                <a:lnTo>
                  <a:pt x="16609309" y="0"/>
                </a:lnTo>
                <a:lnTo>
                  <a:pt x="16609309" y="7709520"/>
                </a:lnTo>
                <a:lnTo>
                  <a:pt x="0" y="77095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r="-4342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3657571" y="1028700"/>
            <a:ext cx="4995028" cy="2655584"/>
          </a:xfrm>
          <a:custGeom>
            <a:avLst/>
            <a:gdLst/>
            <a:ahLst/>
            <a:cxnLst/>
            <a:rect l="l" t="t" r="r" b="b"/>
            <a:pathLst>
              <a:path w="4995028" h="2655584">
                <a:moveTo>
                  <a:pt x="0" y="0"/>
                </a:moveTo>
                <a:lnTo>
                  <a:pt x="4995028" y="0"/>
                </a:lnTo>
                <a:lnTo>
                  <a:pt x="4995028" y="2655584"/>
                </a:lnTo>
                <a:lnTo>
                  <a:pt x="0" y="26555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6966553" y="6640059"/>
            <a:ext cx="4913503" cy="1250373"/>
            <a:chOff x="0" y="0"/>
            <a:chExt cx="1495144" cy="3804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95144" cy="380480"/>
            </a:xfrm>
            <a:custGeom>
              <a:avLst/>
              <a:gdLst/>
              <a:ahLst/>
              <a:cxnLst/>
              <a:rect l="l" t="t" r="r" b="b"/>
              <a:pathLst>
                <a:path w="1495144" h="380480">
                  <a:moveTo>
                    <a:pt x="80358" y="0"/>
                  </a:moveTo>
                  <a:lnTo>
                    <a:pt x="1414786" y="0"/>
                  </a:lnTo>
                  <a:cubicBezTo>
                    <a:pt x="1459166" y="0"/>
                    <a:pt x="1495144" y="35977"/>
                    <a:pt x="1495144" y="80358"/>
                  </a:cubicBezTo>
                  <a:lnTo>
                    <a:pt x="1495144" y="300122"/>
                  </a:lnTo>
                  <a:cubicBezTo>
                    <a:pt x="1495144" y="344502"/>
                    <a:pt x="1459166" y="380480"/>
                    <a:pt x="1414786" y="380480"/>
                  </a:cubicBezTo>
                  <a:lnTo>
                    <a:pt x="80358" y="380480"/>
                  </a:lnTo>
                  <a:cubicBezTo>
                    <a:pt x="35977" y="380480"/>
                    <a:pt x="0" y="344502"/>
                    <a:pt x="0" y="300122"/>
                  </a:cubicBezTo>
                  <a:lnTo>
                    <a:pt x="0" y="80358"/>
                  </a:lnTo>
                  <a:cubicBezTo>
                    <a:pt x="0" y="35977"/>
                    <a:pt x="35977" y="0"/>
                    <a:pt x="80358" y="0"/>
                  </a:cubicBezTo>
                  <a:close/>
                </a:path>
              </a:pathLst>
            </a:custGeom>
            <a:solidFill>
              <a:srgbClr val="297C7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95144" cy="418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345797" y="6640059"/>
            <a:ext cx="4913503" cy="1250373"/>
            <a:chOff x="0" y="0"/>
            <a:chExt cx="1495144" cy="3804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95144" cy="380480"/>
            </a:xfrm>
            <a:custGeom>
              <a:avLst/>
              <a:gdLst/>
              <a:ahLst/>
              <a:cxnLst/>
              <a:rect l="l" t="t" r="r" b="b"/>
              <a:pathLst>
                <a:path w="1495144" h="380480">
                  <a:moveTo>
                    <a:pt x="80358" y="0"/>
                  </a:moveTo>
                  <a:lnTo>
                    <a:pt x="1414786" y="0"/>
                  </a:lnTo>
                  <a:cubicBezTo>
                    <a:pt x="1459166" y="0"/>
                    <a:pt x="1495144" y="35977"/>
                    <a:pt x="1495144" y="80358"/>
                  </a:cubicBezTo>
                  <a:lnTo>
                    <a:pt x="1495144" y="300122"/>
                  </a:lnTo>
                  <a:cubicBezTo>
                    <a:pt x="1495144" y="344502"/>
                    <a:pt x="1459166" y="380480"/>
                    <a:pt x="1414786" y="380480"/>
                  </a:cubicBezTo>
                  <a:lnTo>
                    <a:pt x="80358" y="380480"/>
                  </a:lnTo>
                  <a:cubicBezTo>
                    <a:pt x="35977" y="380480"/>
                    <a:pt x="0" y="344502"/>
                    <a:pt x="0" y="300122"/>
                  </a:cubicBezTo>
                  <a:lnTo>
                    <a:pt x="0" y="80358"/>
                  </a:lnTo>
                  <a:cubicBezTo>
                    <a:pt x="0" y="35977"/>
                    <a:pt x="35977" y="0"/>
                    <a:pt x="80358" y="0"/>
                  </a:cubicBezTo>
                  <a:close/>
                </a:path>
              </a:pathLst>
            </a:custGeom>
            <a:solidFill>
              <a:srgbClr val="297C7D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495144" cy="4185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3837570" y="8573206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611269" y="7576522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-1160057" y="8125319"/>
            <a:ext cx="5839767" cy="4037692"/>
          </a:xfrm>
          <a:custGeom>
            <a:avLst/>
            <a:gdLst/>
            <a:ahLst/>
            <a:cxnLst/>
            <a:rect l="l" t="t" r="r" b="b"/>
            <a:pathLst>
              <a:path w="5839767" h="4037692">
                <a:moveTo>
                  <a:pt x="0" y="0"/>
                </a:moveTo>
                <a:lnTo>
                  <a:pt x="5839767" y="0"/>
                </a:lnTo>
                <a:lnTo>
                  <a:pt x="5839767" y="4037692"/>
                </a:lnTo>
                <a:lnTo>
                  <a:pt x="0" y="403769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flipH="1">
            <a:off x="16607904" y="3576201"/>
            <a:ext cx="3360191" cy="1853538"/>
          </a:xfrm>
          <a:custGeom>
            <a:avLst/>
            <a:gdLst/>
            <a:ahLst/>
            <a:cxnLst/>
            <a:rect l="l" t="t" r="r" b="b"/>
            <a:pathLst>
              <a:path w="3360191" h="1853538">
                <a:moveTo>
                  <a:pt x="3360192" y="0"/>
                </a:moveTo>
                <a:lnTo>
                  <a:pt x="0" y="0"/>
                </a:lnTo>
                <a:lnTo>
                  <a:pt x="0" y="1853538"/>
                </a:lnTo>
                <a:lnTo>
                  <a:pt x="3360192" y="1853538"/>
                </a:lnTo>
                <a:lnTo>
                  <a:pt x="3360192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flipH="1">
            <a:off x="15951717" y="-584182"/>
            <a:ext cx="3156406" cy="3641051"/>
          </a:xfrm>
          <a:custGeom>
            <a:avLst/>
            <a:gdLst/>
            <a:ahLst/>
            <a:cxnLst/>
            <a:rect l="l" t="t" r="r" b="b"/>
            <a:pathLst>
              <a:path w="3156406" h="3641051">
                <a:moveTo>
                  <a:pt x="3156406" y="0"/>
                </a:moveTo>
                <a:lnTo>
                  <a:pt x="0" y="0"/>
                </a:lnTo>
                <a:lnTo>
                  <a:pt x="0" y="3641051"/>
                </a:lnTo>
                <a:lnTo>
                  <a:pt x="3156406" y="3641051"/>
                </a:lnTo>
                <a:lnTo>
                  <a:pt x="3156406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Прямоугольник 24"/>
          <p:cNvSpPr/>
          <p:nvPr/>
        </p:nvSpPr>
        <p:spPr>
          <a:xfrm>
            <a:off x="8610279" y="1883320"/>
            <a:ext cx="63882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127F3B"/>
                </a:solidFill>
                <a:latin typeface="Impact" panose="020B0806030902050204" pitchFamily="34" charset="0"/>
              </a:rPr>
              <a:t>ПРОФИЛАКТИКА БУЛЛИНГА</a:t>
            </a:r>
            <a:endParaRPr lang="ru-RU" sz="4400" b="1" dirty="0">
              <a:solidFill>
                <a:srgbClr val="127F3B"/>
              </a:solidFill>
              <a:latin typeface="Impact" panose="020B080603090205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023345" y="3070618"/>
            <a:ext cx="800201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БУЛЛИНГА </a:t>
            </a:r>
            <a:r>
              <a:rPr lang="ru-RU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комплекс мер, направленных на создание безопасной и доброжелательной среды, предотвращение травли и развитие навыков конструктивного общения между всеми участниками образовательного процесса (учениками, учителями, родителями). Эта работа включает раннее выявление признаков агрессии, поддержку жертв, работу с агрессорами, формирование групповой сплоченности и обучение всех участников навыкам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эмпатии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толерантности и мирного разрешения конфликтов. </a:t>
            </a:r>
          </a:p>
        </p:txBody>
      </p:sp>
      <p:sp>
        <p:nvSpPr>
          <p:cNvPr id="27" name="Freeform 5"/>
          <p:cNvSpPr/>
          <p:nvPr/>
        </p:nvSpPr>
        <p:spPr>
          <a:xfrm>
            <a:off x="411191" y="2344629"/>
            <a:ext cx="7612154" cy="7959476"/>
          </a:xfrm>
          <a:custGeom>
            <a:avLst/>
            <a:gdLst/>
            <a:ahLst/>
            <a:cxnLst/>
            <a:rect l="l" t="t" r="r" b="b"/>
            <a:pathLst>
              <a:path w="7612154" h="7959476">
                <a:moveTo>
                  <a:pt x="0" y="0"/>
                </a:moveTo>
                <a:lnTo>
                  <a:pt x="7612154" y="0"/>
                </a:lnTo>
                <a:lnTo>
                  <a:pt x="7612154" y="7959476"/>
                </a:lnTo>
                <a:lnTo>
                  <a:pt x="0" y="795947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57571" y="2623799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596886" y="-2071880"/>
            <a:ext cx="8162450" cy="11330180"/>
          </a:xfrm>
          <a:custGeom>
            <a:avLst/>
            <a:gdLst/>
            <a:ahLst/>
            <a:cxnLst/>
            <a:rect l="l" t="t" r="r" b="b"/>
            <a:pathLst>
              <a:path w="8162450" h="11330180">
                <a:moveTo>
                  <a:pt x="0" y="0"/>
                </a:moveTo>
                <a:lnTo>
                  <a:pt x="8162451" y="0"/>
                </a:lnTo>
                <a:lnTo>
                  <a:pt x="8162451" y="11330180"/>
                </a:lnTo>
                <a:lnTo>
                  <a:pt x="0" y="113301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2786388" y="8450688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7384700" y="0"/>
                </a:moveTo>
                <a:lnTo>
                  <a:pt x="0" y="0"/>
                </a:lnTo>
                <a:lnTo>
                  <a:pt x="0" y="3427588"/>
                </a:lnTo>
                <a:lnTo>
                  <a:pt x="7384700" y="3427588"/>
                </a:lnTo>
                <a:lnTo>
                  <a:pt x="738470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260717" y="-667094"/>
            <a:ext cx="2653764" cy="2653764"/>
          </a:xfrm>
          <a:custGeom>
            <a:avLst/>
            <a:gdLst/>
            <a:ahLst/>
            <a:cxnLst/>
            <a:rect l="l" t="t" r="r" b="b"/>
            <a:pathLst>
              <a:path w="2653764" h="2653764">
                <a:moveTo>
                  <a:pt x="0" y="0"/>
                </a:moveTo>
                <a:lnTo>
                  <a:pt x="2653765" y="0"/>
                </a:lnTo>
                <a:lnTo>
                  <a:pt x="2653765" y="2653764"/>
                </a:lnTo>
                <a:lnTo>
                  <a:pt x="0" y="2653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962400" y="-489142"/>
            <a:ext cx="13639800" cy="12424556"/>
          </a:xfrm>
          <a:custGeom>
            <a:avLst/>
            <a:gdLst/>
            <a:ahLst/>
            <a:cxnLst/>
            <a:rect l="l" t="t" r="r" b="b"/>
            <a:pathLst>
              <a:path w="9175184" h="10469608">
                <a:moveTo>
                  <a:pt x="0" y="0"/>
                </a:moveTo>
                <a:lnTo>
                  <a:pt x="9175184" y="0"/>
                </a:lnTo>
                <a:lnTo>
                  <a:pt x="9175184" y="10469608"/>
                </a:lnTo>
                <a:lnTo>
                  <a:pt x="0" y="104696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246264" y="4920040"/>
            <a:ext cx="742829" cy="756111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6089141" y="8815725"/>
            <a:ext cx="742829" cy="756111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723999" y="4686300"/>
            <a:ext cx="742829" cy="756111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-1499068" y="2611210"/>
            <a:ext cx="7737787" cy="9844262"/>
          </a:xfrm>
          <a:custGeom>
            <a:avLst/>
            <a:gdLst/>
            <a:ahLst/>
            <a:cxnLst/>
            <a:rect l="l" t="t" r="r" b="b"/>
            <a:pathLst>
              <a:path w="8474887" h="10782024">
                <a:moveTo>
                  <a:pt x="8474887" y="0"/>
                </a:moveTo>
                <a:lnTo>
                  <a:pt x="0" y="0"/>
                </a:lnTo>
                <a:lnTo>
                  <a:pt x="0" y="10782024"/>
                </a:lnTo>
                <a:lnTo>
                  <a:pt x="8474887" y="10782024"/>
                </a:lnTo>
                <a:lnTo>
                  <a:pt x="8474887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4595650" y="8507825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9"/>
                </a:lnTo>
                <a:lnTo>
                  <a:pt x="0" y="34275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6082408" y="7133947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cxnSp>
        <p:nvCxnSpPr>
          <p:cNvPr id="29" name="Google Shape;114;p3"/>
          <p:cNvCxnSpPr>
            <a:endCxn id="37" idx="0"/>
          </p:cNvCxnSpPr>
          <p:nvPr/>
        </p:nvCxnSpPr>
        <p:spPr>
          <a:xfrm rot="16200000" flipH="1">
            <a:off x="10882176" y="8443389"/>
            <a:ext cx="598126" cy="6456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0" name="Google Shape;117;p3"/>
          <p:cNvCxnSpPr>
            <a:endCxn id="35" idx="0"/>
          </p:cNvCxnSpPr>
          <p:nvPr/>
        </p:nvCxnSpPr>
        <p:spPr>
          <a:xfrm rot="10800000" flipV="1">
            <a:off x="7710863" y="4138142"/>
            <a:ext cx="3555932" cy="599482"/>
          </a:xfrm>
          <a:prstGeom prst="bentConnector2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1" name="Google Shape;120;p3"/>
          <p:cNvCxnSpPr>
            <a:endCxn id="36" idx="0"/>
          </p:cNvCxnSpPr>
          <p:nvPr/>
        </p:nvCxnSpPr>
        <p:spPr>
          <a:xfrm>
            <a:off x="11992052" y="4181537"/>
            <a:ext cx="2487912" cy="599482"/>
          </a:xfrm>
          <a:prstGeom prst="bentConnector2">
            <a:avLst/>
          </a:prstGeom>
          <a:noFill/>
          <a:ln w="19050" cap="flat" cmpd="sng">
            <a:solidFill>
              <a:srgbClr val="989EAA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32" name="Google Shape;125;p3"/>
          <p:cNvSpPr/>
          <p:nvPr/>
        </p:nvSpPr>
        <p:spPr>
          <a:xfrm>
            <a:off x="6756741" y="1489097"/>
            <a:ext cx="833376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solidFill>
                  <a:srgbClr val="1E7348"/>
                </a:solidFill>
                <a:latin typeface="Impact" panose="020B0806030902050204" pitchFamily="34" charset="0"/>
                <a:ea typeface="Arial Narrow"/>
                <a:cs typeface="Arial Narrow"/>
                <a:sym typeface="Arial Narrow"/>
              </a:rPr>
              <a:t>ОСНОВНЫЕ УЧАСТНИКИ ПРОФИЛАКТИКИ  </a:t>
            </a:r>
            <a:endParaRPr sz="4400" b="1" dirty="0">
              <a:solidFill>
                <a:srgbClr val="1E7348"/>
              </a:solidFill>
              <a:latin typeface="Impact" panose="020B0806030902050204" pitchFamily="34" charset="0"/>
              <a:ea typeface="Arial Narrow"/>
              <a:cs typeface="Arial Narrow"/>
              <a:sym typeface="Arial Narrow"/>
            </a:endParaRPr>
          </a:p>
        </p:txBody>
      </p:sp>
      <p:sp>
        <p:nvSpPr>
          <p:cNvPr id="33" name="Google Shape;128;p3"/>
          <p:cNvSpPr/>
          <p:nvPr/>
        </p:nvSpPr>
        <p:spPr>
          <a:xfrm>
            <a:off x="6238720" y="3214598"/>
            <a:ext cx="9763279" cy="1182675"/>
          </a:xfrm>
          <a:prstGeom prst="roundRect">
            <a:avLst>
              <a:gd name="adj" fmla="val 16667"/>
            </a:avLst>
          </a:prstGeom>
          <a:solidFill>
            <a:srgbClr val="127F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АДМИНИСТРАЦИЯ </a:t>
            </a:r>
            <a:br>
              <a:rPr lang="ru-RU" sz="2800" b="1" dirty="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ru-RU" sz="2800" b="1" dirty="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ОРГАНИЗАЦИИ ОБРАЗОВАНИЯ</a:t>
            </a:r>
            <a:endParaRPr sz="2400" dirty="0"/>
          </a:p>
        </p:txBody>
      </p:sp>
      <p:sp>
        <p:nvSpPr>
          <p:cNvPr id="34" name="Google Shape;129;p3"/>
          <p:cNvSpPr/>
          <p:nvPr/>
        </p:nvSpPr>
        <p:spPr>
          <a:xfrm>
            <a:off x="7392487" y="7124700"/>
            <a:ext cx="7530222" cy="1138945"/>
          </a:xfrm>
          <a:prstGeom prst="roundRect">
            <a:avLst>
              <a:gd name="adj" fmla="val 16667"/>
            </a:avLst>
          </a:prstGeom>
          <a:solidFill>
            <a:srgbClr val="127F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bg1"/>
                </a:solidFill>
                <a:latin typeface="Arial Narrow"/>
                <a:ea typeface="Arial Narrow"/>
                <a:cs typeface="Arial Narrow"/>
                <a:sym typeface="Arial Narrow"/>
              </a:rPr>
              <a:t>РУКОВОДИТЕЛЬ </a:t>
            </a:r>
            <a:br>
              <a:rPr lang="ru-RU" sz="2800" b="1" dirty="0">
                <a:solidFill>
                  <a:schemeClr val="bg1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ru-RU" sz="2800" b="1" dirty="0">
                <a:solidFill>
                  <a:schemeClr val="bg1"/>
                </a:solidFill>
                <a:latin typeface="Arial Narrow"/>
                <a:ea typeface="Arial Narrow"/>
                <a:cs typeface="Arial Narrow"/>
                <a:sym typeface="Arial Narrow"/>
              </a:rPr>
              <a:t>ОРГАНИЗАЦИИ ОБРАЗОВАНИЯ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35" name="Google Shape;119;p3"/>
          <p:cNvSpPr/>
          <p:nvPr/>
        </p:nvSpPr>
        <p:spPr>
          <a:xfrm>
            <a:off x="4982452" y="4737624"/>
            <a:ext cx="5456821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27F3B"/>
                </a:solidFill>
                <a:latin typeface="Arial Narrow"/>
                <a:ea typeface="Arial Narrow"/>
                <a:cs typeface="Arial Narrow"/>
                <a:sym typeface="Arial Narrow"/>
              </a:rPr>
              <a:t>обеспечивает</a:t>
            </a:r>
            <a:r>
              <a:rPr lang="ru-RU" sz="2800" dirty="0">
                <a:solidFill>
                  <a:srgbClr val="127F3B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ru-RU" sz="2800" b="1" dirty="0">
                <a:solidFill>
                  <a:srgbClr val="127F3B"/>
                </a:solidFill>
                <a:latin typeface="Arial Narrow"/>
                <a:ea typeface="Arial Narrow"/>
                <a:cs typeface="Arial Narrow"/>
                <a:sym typeface="Arial Narrow"/>
              </a:rPr>
              <a:t>деятельность</a:t>
            </a:r>
            <a:r>
              <a:rPr lang="ru-RU" sz="2800" dirty="0">
                <a:solidFill>
                  <a:srgbClr val="127F3B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по профилактике и предупреждению травли</a:t>
            </a:r>
            <a:endParaRPr sz="2800" dirty="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6" name="Google Shape;121;p3"/>
          <p:cNvSpPr/>
          <p:nvPr/>
        </p:nvSpPr>
        <p:spPr>
          <a:xfrm>
            <a:off x="11469539" y="4781019"/>
            <a:ext cx="6020849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127F3B"/>
                </a:solidFill>
                <a:latin typeface="Arial Narrow"/>
                <a:ea typeface="Arial Narrow"/>
                <a:cs typeface="Arial Narrow"/>
                <a:sym typeface="Arial Narrow"/>
              </a:rPr>
              <a:t>создает условия </a:t>
            </a:r>
            <a:r>
              <a:rPr lang="ru-RU" sz="2800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в образовательной среде, направленные на формирование уважения прав и интересов участников образовательного процесса, культуры нулевой терпимости к травле</a:t>
            </a:r>
            <a:endParaRPr sz="2800" dirty="0"/>
          </a:p>
        </p:txBody>
      </p:sp>
      <p:sp>
        <p:nvSpPr>
          <p:cNvPr id="37" name="Google Shape;116;p3"/>
          <p:cNvSpPr/>
          <p:nvPr/>
        </p:nvSpPr>
        <p:spPr>
          <a:xfrm>
            <a:off x="7336537" y="8774732"/>
            <a:ext cx="7753964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ежегодно к началу учебного года </a:t>
            </a:r>
            <a:r>
              <a:rPr lang="ru-RU" sz="2800" b="1" dirty="0">
                <a:solidFill>
                  <a:srgbClr val="1E7348"/>
                </a:solidFill>
                <a:latin typeface="Arial Narrow"/>
                <a:ea typeface="Arial Narrow"/>
                <a:cs typeface="Arial Narrow"/>
                <a:sym typeface="Arial Narrow"/>
              </a:rPr>
              <a:t>утверждает план </a:t>
            </a:r>
            <a:r>
              <a:rPr lang="ru-RU" sz="28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по профилактике травли (</a:t>
            </a:r>
            <a:r>
              <a:rPr lang="ru-RU" sz="2800" dirty="0" err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буллинга</a:t>
            </a:r>
            <a:r>
              <a:rPr lang="ru-RU" sz="2800" dirty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) ребенка</a:t>
            </a:r>
            <a:endParaRPr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57571" y="2623799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596886" y="-2071880"/>
            <a:ext cx="8162450" cy="11330180"/>
          </a:xfrm>
          <a:custGeom>
            <a:avLst/>
            <a:gdLst/>
            <a:ahLst/>
            <a:cxnLst/>
            <a:rect l="l" t="t" r="r" b="b"/>
            <a:pathLst>
              <a:path w="8162450" h="11330180">
                <a:moveTo>
                  <a:pt x="0" y="0"/>
                </a:moveTo>
                <a:lnTo>
                  <a:pt x="8162451" y="0"/>
                </a:lnTo>
                <a:lnTo>
                  <a:pt x="8162451" y="11330180"/>
                </a:lnTo>
                <a:lnTo>
                  <a:pt x="0" y="113301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466682" y="7936058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7384700" y="0"/>
                </a:moveTo>
                <a:lnTo>
                  <a:pt x="0" y="0"/>
                </a:lnTo>
                <a:lnTo>
                  <a:pt x="0" y="3427588"/>
                </a:lnTo>
                <a:lnTo>
                  <a:pt x="7384700" y="3427588"/>
                </a:lnTo>
                <a:lnTo>
                  <a:pt x="738470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260717" y="-667094"/>
            <a:ext cx="2653764" cy="2653764"/>
          </a:xfrm>
          <a:custGeom>
            <a:avLst/>
            <a:gdLst/>
            <a:ahLst/>
            <a:cxnLst/>
            <a:rect l="l" t="t" r="r" b="b"/>
            <a:pathLst>
              <a:path w="2653764" h="2653764">
                <a:moveTo>
                  <a:pt x="0" y="0"/>
                </a:moveTo>
                <a:lnTo>
                  <a:pt x="2653765" y="0"/>
                </a:lnTo>
                <a:lnTo>
                  <a:pt x="2653765" y="2653764"/>
                </a:lnTo>
                <a:lnTo>
                  <a:pt x="0" y="2653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91715" y="-1485900"/>
            <a:ext cx="16627115" cy="12058369"/>
          </a:xfrm>
          <a:custGeom>
            <a:avLst/>
            <a:gdLst/>
            <a:ahLst/>
            <a:cxnLst/>
            <a:rect l="l" t="t" r="r" b="b"/>
            <a:pathLst>
              <a:path w="9175184" h="10469608">
                <a:moveTo>
                  <a:pt x="0" y="0"/>
                </a:moveTo>
                <a:lnTo>
                  <a:pt x="9175184" y="0"/>
                </a:lnTo>
                <a:lnTo>
                  <a:pt x="9175184" y="10469608"/>
                </a:lnTo>
                <a:lnTo>
                  <a:pt x="0" y="104696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62766" y="5868811"/>
            <a:ext cx="561998" cy="572047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07390" y="6831501"/>
            <a:ext cx="561998" cy="572047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43467" y="8186949"/>
            <a:ext cx="561998" cy="572047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4595650" y="8507825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9"/>
                </a:lnTo>
                <a:lnTo>
                  <a:pt x="0" y="34275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6082408" y="7133947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Freeform 5"/>
          <p:cNvSpPr/>
          <p:nvPr/>
        </p:nvSpPr>
        <p:spPr>
          <a:xfrm>
            <a:off x="8236942" y="5063951"/>
            <a:ext cx="10782911" cy="6861852"/>
          </a:xfrm>
          <a:custGeom>
            <a:avLst/>
            <a:gdLst/>
            <a:ahLst/>
            <a:cxnLst/>
            <a:rect l="l" t="t" r="r" b="b"/>
            <a:pathLst>
              <a:path w="8385990" h="5336539">
                <a:moveTo>
                  <a:pt x="0" y="0"/>
                </a:moveTo>
                <a:lnTo>
                  <a:pt x="8385990" y="0"/>
                </a:lnTo>
                <a:lnTo>
                  <a:pt x="8385990" y="5336539"/>
                </a:lnTo>
                <a:lnTo>
                  <a:pt x="0" y="5336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5" name="Google Shape;138;p4"/>
          <p:cNvSpPr/>
          <p:nvPr/>
        </p:nvSpPr>
        <p:spPr>
          <a:xfrm>
            <a:off x="724756" y="729928"/>
            <a:ext cx="11619211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solidFill>
                  <a:srgbClr val="297C7D"/>
                </a:solidFill>
                <a:latin typeface="Impact" panose="020B0806030902050204" pitchFamily="34" charset="0"/>
                <a:ea typeface="Arial Narrow"/>
                <a:cs typeface="Arial Narrow"/>
                <a:sym typeface="Arial Narrow"/>
              </a:rPr>
              <a:t>ПЛАН ПРОФИЛАКТИКИ ТРАВЛИ (БУЛЛИНГА)</a:t>
            </a:r>
            <a:endParaRPr sz="4400" b="1" dirty="0">
              <a:solidFill>
                <a:srgbClr val="297C7D"/>
              </a:solidFill>
              <a:latin typeface="Impact" panose="020B0806030902050204" pitchFamily="34" charset="0"/>
              <a:ea typeface="Arial Narrow"/>
              <a:cs typeface="Arial Narrow"/>
              <a:sym typeface="Arial Narrow"/>
            </a:endParaRPr>
          </a:p>
        </p:txBody>
      </p:sp>
      <p:sp>
        <p:nvSpPr>
          <p:cNvPr id="26" name="Google Shape;155;p4"/>
          <p:cNvSpPr/>
          <p:nvPr/>
        </p:nvSpPr>
        <p:spPr>
          <a:xfrm>
            <a:off x="1594264" y="2786414"/>
            <a:ext cx="13249115" cy="57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E7348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повышению осведомленности детей, родителей, педагогов путем проведения информационно-разъяснительной работы не реже 1 (одного) раза в четверть</a:t>
            </a:r>
            <a:endParaRPr sz="2800" dirty="0">
              <a:solidFill>
                <a:srgbClr val="1E7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Google Shape;156;p4"/>
          <p:cNvSpPr/>
          <p:nvPr/>
        </p:nvSpPr>
        <p:spPr>
          <a:xfrm>
            <a:off x="1594265" y="3643415"/>
            <a:ext cx="10622041" cy="57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E7348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повышению профессиональной компетентности педагогов через их участие в обучающих семинарах и др.</a:t>
            </a:r>
            <a:endParaRPr sz="2800" dirty="0">
              <a:solidFill>
                <a:srgbClr val="1E7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Google Shape;157;p4"/>
          <p:cNvSpPr/>
          <p:nvPr/>
        </p:nvSpPr>
        <p:spPr>
          <a:xfrm>
            <a:off x="1596402" y="4359755"/>
            <a:ext cx="13249115" cy="57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E7348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информированию детей и родителей о недопустимости травли ребенка;</a:t>
            </a:r>
            <a:endParaRPr sz="2800" dirty="0">
              <a:solidFill>
                <a:srgbClr val="1E7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Google Shape;158;p4"/>
          <p:cNvSpPr/>
          <p:nvPr/>
        </p:nvSpPr>
        <p:spPr>
          <a:xfrm>
            <a:off x="1543429" y="4991100"/>
            <a:ext cx="13249115" cy="57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E7348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незамедлительному реагированию на признаки травли;</a:t>
            </a:r>
            <a:endParaRPr sz="2800" dirty="0">
              <a:solidFill>
                <a:srgbClr val="1E7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Google Shape;159;p4"/>
          <p:cNvSpPr/>
          <p:nvPr/>
        </p:nvSpPr>
        <p:spPr>
          <a:xfrm>
            <a:off x="1543429" y="5600700"/>
            <a:ext cx="11691437" cy="99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E7348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оказанию детям социальной, психолого-педагогической помощи педагогами-психологами, социальными педагогами с регистрацией в журнале учета консультаций педагога-психолога </a:t>
            </a:r>
            <a:endParaRPr sz="2800" dirty="0">
              <a:solidFill>
                <a:srgbClr val="1E7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Google Shape;160;p4"/>
          <p:cNvSpPr/>
          <p:nvPr/>
        </p:nvSpPr>
        <p:spPr>
          <a:xfrm>
            <a:off x="1543429" y="6515100"/>
            <a:ext cx="11299622" cy="1444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E7348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проведению мониторинга воспитательного процесса и условий образовательной среды на предмет соблюдения прав и интересов детей, обеспеченности ресурсами для их обучения, воспитания и безопасного нахождения в организациях образования;</a:t>
            </a:r>
            <a:endParaRPr sz="2800" dirty="0">
              <a:solidFill>
                <a:srgbClr val="1E7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Google Shape;161;p4"/>
          <p:cNvSpPr/>
          <p:nvPr/>
        </p:nvSpPr>
        <p:spPr>
          <a:xfrm>
            <a:off x="1546742" y="7900718"/>
            <a:ext cx="9558974" cy="131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1E7348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рассмотрению на заседаниях коллегиальных органов управления организацией образования с привлечением родительского комитета вопроса предупреждения и профилактики травли.</a:t>
            </a:r>
            <a:endParaRPr sz="2800" dirty="0">
              <a:solidFill>
                <a:srgbClr val="1E7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Google Shape;169;p4"/>
          <p:cNvSpPr/>
          <p:nvPr/>
        </p:nvSpPr>
        <p:spPr>
          <a:xfrm>
            <a:off x="3462119" y="1868232"/>
            <a:ext cx="9135187" cy="594522"/>
          </a:xfrm>
          <a:prstGeom prst="roundRect">
            <a:avLst>
              <a:gd name="adj" fmla="val 16667"/>
            </a:avLst>
          </a:prstGeom>
          <a:solidFill>
            <a:srgbClr val="297C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ПЛАН ВКЛЮЧАЕТ МЕРОПРИЯТИЯ ПО</a:t>
            </a:r>
            <a:endParaRPr sz="2800"/>
          </a:p>
        </p:txBody>
      </p:sp>
      <p:sp>
        <p:nvSpPr>
          <p:cNvPr id="36" name="Freeform 18"/>
          <p:cNvSpPr/>
          <p:nvPr/>
        </p:nvSpPr>
        <p:spPr>
          <a:xfrm>
            <a:off x="790989" y="5088012"/>
            <a:ext cx="561998" cy="572047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18"/>
          <p:cNvSpPr/>
          <p:nvPr/>
        </p:nvSpPr>
        <p:spPr>
          <a:xfrm>
            <a:off x="793865" y="4399533"/>
            <a:ext cx="561998" cy="572047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18"/>
          <p:cNvSpPr/>
          <p:nvPr/>
        </p:nvSpPr>
        <p:spPr>
          <a:xfrm>
            <a:off x="824483" y="3658960"/>
            <a:ext cx="561998" cy="572047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18"/>
          <p:cNvSpPr/>
          <p:nvPr/>
        </p:nvSpPr>
        <p:spPr>
          <a:xfrm>
            <a:off x="843367" y="2812015"/>
            <a:ext cx="561998" cy="572047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0" name="AutoShape 41"/>
          <p:cNvSpPr/>
          <p:nvPr/>
        </p:nvSpPr>
        <p:spPr>
          <a:xfrm>
            <a:off x="1657744" y="3562070"/>
            <a:ext cx="10455051" cy="0"/>
          </a:xfrm>
          <a:prstGeom prst="line">
            <a:avLst/>
          </a:prstGeom>
          <a:ln w="38100" cap="flat">
            <a:solidFill>
              <a:srgbClr val="FFD772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41" name="AutoShape 41"/>
          <p:cNvSpPr/>
          <p:nvPr/>
        </p:nvSpPr>
        <p:spPr>
          <a:xfrm>
            <a:off x="1675596" y="4359755"/>
            <a:ext cx="10455051" cy="0"/>
          </a:xfrm>
          <a:prstGeom prst="line">
            <a:avLst/>
          </a:prstGeom>
          <a:ln w="38100" cap="flat">
            <a:solidFill>
              <a:srgbClr val="FFD772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42" name="AutoShape 41"/>
          <p:cNvSpPr/>
          <p:nvPr/>
        </p:nvSpPr>
        <p:spPr>
          <a:xfrm>
            <a:off x="1657744" y="4991100"/>
            <a:ext cx="10455051" cy="0"/>
          </a:xfrm>
          <a:prstGeom prst="line">
            <a:avLst/>
          </a:prstGeom>
          <a:ln w="38100" cap="flat">
            <a:solidFill>
              <a:srgbClr val="FFD772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43" name="AutoShape 41"/>
          <p:cNvSpPr/>
          <p:nvPr/>
        </p:nvSpPr>
        <p:spPr>
          <a:xfrm>
            <a:off x="1594264" y="5653623"/>
            <a:ext cx="10455051" cy="0"/>
          </a:xfrm>
          <a:prstGeom prst="line">
            <a:avLst/>
          </a:prstGeom>
          <a:ln w="38100" cap="flat">
            <a:solidFill>
              <a:srgbClr val="FFD772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44" name="AutoShape 41"/>
          <p:cNvSpPr/>
          <p:nvPr/>
        </p:nvSpPr>
        <p:spPr>
          <a:xfrm>
            <a:off x="1594264" y="6591300"/>
            <a:ext cx="10455051" cy="0"/>
          </a:xfrm>
          <a:prstGeom prst="line">
            <a:avLst/>
          </a:prstGeom>
          <a:ln w="38100" cap="flat">
            <a:solidFill>
              <a:srgbClr val="FFD772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45" name="AutoShape 41"/>
          <p:cNvSpPr/>
          <p:nvPr/>
        </p:nvSpPr>
        <p:spPr>
          <a:xfrm>
            <a:off x="1594264" y="7803406"/>
            <a:ext cx="10455051" cy="0"/>
          </a:xfrm>
          <a:prstGeom prst="line">
            <a:avLst/>
          </a:prstGeom>
          <a:ln w="38100" cap="flat">
            <a:solidFill>
              <a:srgbClr val="FFD772"/>
            </a:solidFill>
            <a:prstDash val="sysDash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5241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6518966" y="312112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4"/>
                </a:lnTo>
                <a:lnTo>
                  <a:pt x="9157226" y="5368424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3517963" y="-332781"/>
            <a:ext cx="7063114" cy="9804206"/>
          </a:xfrm>
          <a:custGeom>
            <a:avLst/>
            <a:gdLst/>
            <a:ahLst/>
            <a:cxnLst/>
            <a:rect l="l" t="t" r="r" b="b"/>
            <a:pathLst>
              <a:path w="7063114" h="9804206">
                <a:moveTo>
                  <a:pt x="7063114" y="0"/>
                </a:moveTo>
                <a:lnTo>
                  <a:pt x="0" y="0"/>
                </a:lnTo>
                <a:lnTo>
                  <a:pt x="0" y="9804207"/>
                </a:lnTo>
                <a:lnTo>
                  <a:pt x="7063114" y="9804207"/>
                </a:lnTo>
                <a:lnTo>
                  <a:pt x="7063114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17528" y="-492311"/>
            <a:ext cx="9175184" cy="10469608"/>
          </a:xfrm>
          <a:custGeom>
            <a:avLst/>
            <a:gdLst/>
            <a:ahLst/>
            <a:cxnLst/>
            <a:rect l="l" t="t" r="r" b="b"/>
            <a:pathLst>
              <a:path w="9175184" h="10469608">
                <a:moveTo>
                  <a:pt x="0" y="0"/>
                </a:moveTo>
                <a:lnTo>
                  <a:pt x="9175183" y="0"/>
                </a:lnTo>
                <a:lnTo>
                  <a:pt x="9175183" y="10469608"/>
                </a:lnTo>
                <a:lnTo>
                  <a:pt x="0" y="104696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270303" y="3535545"/>
            <a:ext cx="8648882" cy="3020185"/>
            <a:chOff x="0" y="0"/>
            <a:chExt cx="1779817" cy="26051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79817" cy="260513"/>
            </a:xfrm>
            <a:custGeom>
              <a:avLst/>
              <a:gdLst/>
              <a:ahLst/>
              <a:cxnLst/>
              <a:rect l="l" t="t" r="r" b="b"/>
              <a:pathLst>
                <a:path w="1779817" h="260513">
                  <a:moveTo>
                    <a:pt x="72650" y="0"/>
                  </a:moveTo>
                  <a:lnTo>
                    <a:pt x="1707168" y="0"/>
                  </a:lnTo>
                  <a:cubicBezTo>
                    <a:pt x="1747291" y="0"/>
                    <a:pt x="1779817" y="32526"/>
                    <a:pt x="1779817" y="72650"/>
                  </a:cubicBezTo>
                  <a:lnTo>
                    <a:pt x="1779817" y="187863"/>
                  </a:lnTo>
                  <a:cubicBezTo>
                    <a:pt x="1779817" y="207131"/>
                    <a:pt x="1772163" y="225610"/>
                    <a:pt x="1758539" y="239234"/>
                  </a:cubicBezTo>
                  <a:cubicBezTo>
                    <a:pt x="1744914" y="252859"/>
                    <a:pt x="1726436" y="260513"/>
                    <a:pt x="1707168" y="260513"/>
                  </a:cubicBezTo>
                  <a:lnTo>
                    <a:pt x="72650" y="260513"/>
                  </a:lnTo>
                  <a:cubicBezTo>
                    <a:pt x="32526" y="260513"/>
                    <a:pt x="0" y="227987"/>
                    <a:pt x="0" y="187863"/>
                  </a:cubicBezTo>
                  <a:lnTo>
                    <a:pt x="0" y="72650"/>
                  </a:lnTo>
                  <a:cubicBezTo>
                    <a:pt x="0" y="32526"/>
                    <a:pt x="32526" y="0"/>
                    <a:pt x="72650" y="0"/>
                  </a:cubicBezTo>
                  <a:close/>
                </a:path>
              </a:pathLst>
            </a:custGeom>
            <a:solidFill>
              <a:srgbClr val="297C7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779817" cy="2986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flipH="1">
            <a:off x="12009336" y="312112"/>
            <a:ext cx="6421813" cy="11071464"/>
          </a:xfrm>
          <a:custGeom>
            <a:avLst/>
            <a:gdLst/>
            <a:ahLst/>
            <a:cxnLst/>
            <a:rect l="l" t="t" r="r" b="b"/>
            <a:pathLst>
              <a:path w="6421813" h="11071464">
                <a:moveTo>
                  <a:pt x="6421813" y="0"/>
                </a:moveTo>
                <a:lnTo>
                  <a:pt x="0" y="0"/>
                </a:lnTo>
                <a:lnTo>
                  <a:pt x="0" y="11071464"/>
                </a:lnTo>
                <a:lnTo>
                  <a:pt x="6421813" y="11071464"/>
                </a:lnTo>
                <a:lnTo>
                  <a:pt x="6421813" y="0"/>
                </a:lnTo>
                <a:close/>
              </a:path>
            </a:pathLst>
          </a:custGeom>
          <a:blipFill>
            <a:blip r:embed="rId8"/>
            <a:stretch>
              <a:fillRect b="-46073"/>
            </a:stretch>
          </a:blipFill>
        </p:spPr>
      </p:sp>
      <p:sp>
        <p:nvSpPr>
          <p:cNvPr id="19" name="Freeform 19"/>
          <p:cNvSpPr/>
          <p:nvPr/>
        </p:nvSpPr>
        <p:spPr>
          <a:xfrm flipH="1">
            <a:off x="8610279" y="4569322"/>
            <a:ext cx="6798113" cy="15219656"/>
          </a:xfrm>
          <a:custGeom>
            <a:avLst/>
            <a:gdLst/>
            <a:ahLst/>
            <a:cxnLst/>
            <a:rect l="l" t="t" r="r" b="b"/>
            <a:pathLst>
              <a:path w="6798113" h="15219656">
                <a:moveTo>
                  <a:pt x="6798113" y="0"/>
                </a:moveTo>
                <a:lnTo>
                  <a:pt x="0" y="0"/>
                </a:lnTo>
                <a:lnTo>
                  <a:pt x="0" y="15219656"/>
                </a:lnTo>
                <a:lnTo>
                  <a:pt x="6798113" y="15219656"/>
                </a:lnTo>
                <a:lnTo>
                  <a:pt x="6798113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-3812481" y="-3398682"/>
            <a:ext cx="7063114" cy="9804206"/>
          </a:xfrm>
          <a:custGeom>
            <a:avLst/>
            <a:gdLst/>
            <a:ahLst/>
            <a:cxnLst/>
            <a:rect l="l" t="t" r="r" b="b"/>
            <a:pathLst>
              <a:path w="7063114" h="9804206">
                <a:moveTo>
                  <a:pt x="0" y="0"/>
                </a:moveTo>
                <a:lnTo>
                  <a:pt x="7063114" y="0"/>
                </a:lnTo>
                <a:lnTo>
                  <a:pt x="7063114" y="9804206"/>
                </a:lnTo>
                <a:lnTo>
                  <a:pt x="0" y="98042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182311" y="4167541"/>
            <a:ext cx="742829" cy="756111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281318" y="7173698"/>
            <a:ext cx="742829" cy="756111"/>
          </a:xfrm>
          <a:custGeom>
            <a:avLst/>
            <a:gdLst/>
            <a:ahLst/>
            <a:cxnLst/>
            <a:rect l="l" t="t" r="r" b="b"/>
            <a:pathLst>
              <a:path w="742829" h="756111">
                <a:moveTo>
                  <a:pt x="0" y="0"/>
                </a:moveTo>
                <a:lnTo>
                  <a:pt x="742829" y="0"/>
                </a:lnTo>
                <a:lnTo>
                  <a:pt x="742829" y="756111"/>
                </a:lnTo>
                <a:lnTo>
                  <a:pt x="0" y="7561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992201" flipH="1">
            <a:off x="-1431572" y="6420419"/>
            <a:ext cx="2506430" cy="2800481"/>
          </a:xfrm>
          <a:custGeom>
            <a:avLst/>
            <a:gdLst/>
            <a:ahLst/>
            <a:cxnLst/>
            <a:rect l="l" t="t" r="r" b="b"/>
            <a:pathLst>
              <a:path w="2506430" h="2800481">
                <a:moveTo>
                  <a:pt x="2506431" y="0"/>
                </a:moveTo>
                <a:lnTo>
                  <a:pt x="0" y="0"/>
                </a:lnTo>
                <a:lnTo>
                  <a:pt x="0" y="2800481"/>
                </a:lnTo>
                <a:lnTo>
                  <a:pt x="2506431" y="2800481"/>
                </a:lnTo>
                <a:lnTo>
                  <a:pt x="2506431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-3200807" y="7776000"/>
            <a:ext cx="5839767" cy="4037692"/>
          </a:xfrm>
          <a:custGeom>
            <a:avLst/>
            <a:gdLst/>
            <a:ahLst/>
            <a:cxnLst/>
            <a:rect l="l" t="t" r="r" b="b"/>
            <a:pathLst>
              <a:path w="5839767" h="4037692">
                <a:moveTo>
                  <a:pt x="0" y="0"/>
                </a:moveTo>
                <a:lnTo>
                  <a:pt x="5839767" y="0"/>
                </a:lnTo>
                <a:lnTo>
                  <a:pt x="5839767" y="4037692"/>
                </a:lnTo>
                <a:lnTo>
                  <a:pt x="0" y="40376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0" name="Google Shape;216;p7"/>
          <p:cNvSpPr/>
          <p:nvPr/>
        </p:nvSpPr>
        <p:spPr>
          <a:xfrm>
            <a:off x="3298286" y="2053397"/>
            <a:ext cx="6070802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>
                <a:solidFill>
                  <a:srgbClr val="297C7D"/>
                </a:solidFill>
                <a:latin typeface="Impact" panose="020B0806030902050204" pitchFamily="34" charset="0"/>
                <a:ea typeface="Arial Narrow"/>
                <a:cs typeface="Arial Narrow"/>
                <a:sym typeface="Arial Narrow"/>
              </a:rPr>
              <a:t>ОСНОВНЫЕ ШАГИ ПРИ ВЫЯВЛЕНИИ БУЛЛИНГА</a:t>
            </a:r>
            <a:endParaRPr sz="3600" b="1" dirty="0">
              <a:solidFill>
                <a:srgbClr val="297C7D"/>
              </a:solidFill>
              <a:latin typeface="Impact" panose="020B0806030902050204" pitchFamily="34" charset="0"/>
              <a:ea typeface="Arial Narrow"/>
              <a:cs typeface="Arial Narrow"/>
              <a:sym typeface="Arial Narrow"/>
            </a:endParaRPr>
          </a:p>
        </p:txBody>
      </p:sp>
      <p:sp>
        <p:nvSpPr>
          <p:cNvPr id="31" name="Google Shape;221;p7"/>
          <p:cNvSpPr/>
          <p:nvPr/>
        </p:nvSpPr>
        <p:spPr>
          <a:xfrm>
            <a:off x="2134798" y="3933030"/>
            <a:ext cx="7205645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ea typeface="Cambria Math"/>
                <a:cs typeface="Arial" panose="020B0604020202020204" pitchFamily="34" charset="0"/>
                <a:sym typeface="Cambria Math"/>
              </a:rPr>
              <a:t>При поступлении информации о факте травли в отдел образования либо в организацию образования информация регистрируется ответственным лицом в журнале учета информации о травле</a:t>
            </a:r>
            <a:endParaRPr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Google Shape;222;p7"/>
          <p:cNvSpPr/>
          <p:nvPr/>
        </p:nvSpPr>
        <p:spPr>
          <a:xfrm>
            <a:off x="2234963" y="6943804"/>
            <a:ext cx="6063135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1E7348"/>
                </a:solidFill>
                <a:latin typeface="Arial" panose="020B0604020202020204" pitchFamily="34" charset="0"/>
                <a:ea typeface="Cambria Math"/>
                <a:cs typeface="Arial" panose="020B0604020202020204" pitchFamily="34" charset="0"/>
                <a:sym typeface="Cambria Math"/>
              </a:rPr>
              <a:t>В течение 1 дня доводится до руководителя отдела образования либо организации образования</a:t>
            </a:r>
            <a:endParaRPr sz="2400" dirty="0">
              <a:solidFill>
                <a:srgbClr val="1E73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533480" y="2309929"/>
            <a:ext cx="6517006" cy="9046163"/>
          </a:xfrm>
          <a:custGeom>
            <a:avLst/>
            <a:gdLst/>
            <a:ahLst/>
            <a:cxnLst/>
            <a:rect l="l" t="t" r="r" b="b"/>
            <a:pathLst>
              <a:path w="6517006" h="9046163">
                <a:moveTo>
                  <a:pt x="0" y="0"/>
                </a:moveTo>
                <a:lnTo>
                  <a:pt x="6517007" y="0"/>
                </a:lnTo>
                <a:lnTo>
                  <a:pt x="6517007" y="9046163"/>
                </a:lnTo>
                <a:lnTo>
                  <a:pt x="0" y="90461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628787" y="3002079"/>
            <a:ext cx="6517006" cy="9046163"/>
          </a:xfrm>
          <a:custGeom>
            <a:avLst/>
            <a:gdLst/>
            <a:ahLst/>
            <a:cxnLst/>
            <a:rect l="l" t="t" r="r" b="b"/>
            <a:pathLst>
              <a:path w="6517006" h="9046163">
                <a:moveTo>
                  <a:pt x="6517006" y="0"/>
                </a:moveTo>
                <a:lnTo>
                  <a:pt x="0" y="0"/>
                </a:lnTo>
                <a:lnTo>
                  <a:pt x="0" y="9046163"/>
                </a:lnTo>
                <a:lnTo>
                  <a:pt x="6517006" y="9046163"/>
                </a:lnTo>
                <a:lnTo>
                  <a:pt x="651700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5338430" y="-3548023"/>
            <a:ext cx="7987842" cy="16253204"/>
          </a:xfrm>
          <a:custGeom>
            <a:avLst/>
            <a:gdLst/>
            <a:ahLst/>
            <a:cxnLst/>
            <a:rect l="l" t="t" r="r" b="b"/>
            <a:pathLst>
              <a:path w="5703397" h="16253204">
                <a:moveTo>
                  <a:pt x="0" y="0"/>
                </a:moveTo>
                <a:lnTo>
                  <a:pt x="5703397" y="0"/>
                </a:lnTo>
                <a:lnTo>
                  <a:pt x="5703397" y="16253204"/>
                </a:lnTo>
                <a:lnTo>
                  <a:pt x="0" y="162532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69721" y="6668794"/>
            <a:ext cx="6450361" cy="5867512"/>
          </a:xfrm>
          <a:custGeom>
            <a:avLst/>
            <a:gdLst/>
            <a:ahLst/>
            <a:cxnLst/>
            <a:rect l="l" t="t" r="r" b="b"/>
            <a:pathLst>
              <a:path w="9729576" h="8229600">
                <a:moveTo>
                  <a:pt x="0" y="0"/>
                </a:moveTo>
                <a:lnTo>
                  <a:pt x="9729576" y="0"/>
                </a:lnTo>
                <a:lnTo>
                  <a:pt x="972957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08310" y="6724731"/>
            <a:ext cx="8009708" cy="7028518"/>
          </a:xfrm>
          <a:custGeom>
            <a:avLst/>
            <a:gdLst/>
            <a:ahLst/>
            <a:cxnLst/>
            <a:rect l="l" t="t" r="r" b="b"/>
            <a:pathLst>
              <a:path w="9378462" h="8229600">
                <a:moveTo>
                  <a:pt x="0" y="0"/>
                </a:moveTo>
                <a:lnTo>
                  <a:pt x="9378462" y="0"/>
                </a:lnTo>
                <a:lnTo>
                  <a:pt x="937846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314051" y="3816052"/>
            <a:ext cx="3669476" cy="11063747"/>
          </a:xfrm>
          <a:custGeom>
            <a:avLst/>
            <a:gdLst/>
            <a:ahLst/>
            <a:cxnLst/>
            <a:rect l="l" t="t" r="r" b="b"/>
            <a:pathLst>
              <a:path w="3669476" h="11063747">
                <a:moveTo>
                  <a:pt x="3669476" y="0"/>
                </a:moveTo>
                <a:lnTo>
                  <a:pt x="0" y="0"/>
                </a:lnTo>
                <a:lnTo>
                  <a:pt x="0" y="11063746"/>
                </a:lnTo>
                <a:lnTo>
                  <a:pt x="3669476" y="11063746"/>
                </a:lnTo>
                <a:lnTo>
                  <a:pt x="3669476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7" name="Google Shape;238;p8"/>
          <p:cNvSpPr/>
          <p:nvPr/>
        </p:nvSpPr>
        <p:spPr>
          <a:xfrm>
            <a:off x="1769824" y="951736"/>
            <a:ext cx="1130613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297C7D"/>
                </a:solidFill>
                <a:latin typeface="Impact" panose="020B0806030902050204" pitchFamily="34" charset="0"/>
                <a:ea typeface="Arial Narrow"/>
                <a:cs typeface="Arial Narrow"/>
                <a:sym typeface="Arial Narrow"/>
              </a:rPr>
              <a:t>ПРАВИЛА ПРОФИЛАКТИКИ ТРАВЛИ (БУЛЛИНГА) РЕБЕНКА</a:t>
            </a:r>
            <a:endParaRPr sz="2400" dirty="0">
              <a:solidFill>
                <a:srgbClr val="297C7D"/>
              </a:solidFill>
              <a:latin typeface="Impact" panose="020B0806030902050204" pitchFamily="34" charset="0"/>
            </a:endParaRPr>
          </a:p>
        </p:txBody>
      </p:sp>
      <p:sp>
        <p:nvSpPr>
          <p:cNvPr id="28" name="Google Shape;241;p8"/>
          <p:cNvSpPr/>
          <p:nvPr/>
        </p:nvSpPr>
        <p:spPr>
          <a:xfrm>
            <a:off x="1769824" y="1603689"/>
            <a:ext cx="11512078" cy="471034"/>
          </a:xfrm>
          <a:prstGeom prst="roundRect">
            <a:avLst>
              <a:gd name="adj" fmla="val 16667"/>
            </a:avLst>
          </a:prstGeom>
          <a:solidFill>
            <a:srgbClr val="297C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АЛГОРИТМ ДЕЙСТВИЙ </a:t>
            </a:r>
            <a:r>
              <a:rPr lang="ru-RU" sz="1800" b="1" dirty="0">
                <a:solidFill>
                  <a:srgbClr val="FFFF00"/>
                </a:solidFill>
                <a:latin typeface="Arial Narrow"/>
                <a:ea typeface="Arial Narrow"/>
                <a:cs typeface="Arial Narrow"/>
                <a:sym typeface="Arial Narrow"/>
              </a:rPr>
              <a:t>ОРГАНИЗАЦИИ ОБРАЗОВАНИЯ </a:t>
            </a:r>
            <a:r>
              <a:rPr lang="ru-RU" sz="1800" b="1" dirty="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ПРИ ПОСТУПЛЕНИИ ИНФОРМАЦИИ О БУЛЛИНГЕ РЕБЕНКА</a:t>
            </a:r>
            <a:endParaRPr sz="1800" b="1" dirty="0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9" name="Google Shape;242;p8"/>
          <p:cNvSpPr txBox="1"/>
          <p:nvPr/>
        </p:nvSpPr>
        <p:spPr>
          <a:xfrm>
            <a:off x="1671939" y="3581441"/>
            <a:ext cx="315058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297C7D"/>
                </a:solidFill>
                <a:latin typeface="Arial Narrow"/>
                <a:ea typeface="Arial Narrow"/>
                <a:cs typeface="Arial Narrow"/>
                <a:sym typeface="Arial Narrow"/>
              </a:rPr>
              <a:t>Заместитель руководителя по воспитательной работе</a:t>
            </a:r>
            <a:endParaRPr sz="2800" dirty="0">
              <a:solidFill>
                <a:srgbClr val="297C7D"/>
              </a:solidFill>
            </a:endParaRPr>
          </a:p>
        </p:txBody>
      </p:sp>
      <p:pic>
        <p:nvPicPr>
          <p:cNvPr id="30" name="Google Shape;249;p8" descr="Пользователь со сплошной заливкой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57786" y="271154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250;p8"/>
          <p:cNvSpPr txBox="1"/>
          <p:nvPr/>
        </p:nvSpPr>
        <p:spPr>
          <a:xfrm>
            <a:off x="4875224" y="2241023"/>
            <a:ext cx="10962114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 Narrow"/>
              <a:buNone/>
            </a:pPr>
            <a:r>
              <a:rPr lang="ru-RU" sz="2000" b="1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формирует первичную информацию об участниках </a:t>
            </a:r>
            <a:r>
              <a:rPr lang="ru-RU" sz="2000" b="1" i="0" u="none" strike="noStrike" cap="none" dirty="0" err="1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буллинга</a:t>
            </a:r>
            <a:r>
              <a:rPr lang="ru-RU" sz="2000" b="1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:</a:t>
            </a:r>
            <a:endParaRPr sz="2800" dirty="0">
              <a:solidFill>
                <a:srgbClr val="297C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✔"/>
            </a:pP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фамилию, имя, отчество ребенка (членов семьи);</a:t>
            </a:r>
            <a:endParaRPr sz="2000" b="0" i="0" u="none" strike="noStrike" cap="none" dirty="0">
              <a:solidFill>
                <a:srgbClr val="297C7D"/>
              </a:solidFill>
              <a:latin typeface="Arial" panose="020B0604020202020204" pitchFamily="34" charset="0"/>
              <a:ea typeface="Arial Narrow"/>
              <a:cs typeface="Arial" panose="020B0604020202020204" pitchFamily="34" charset="0"/>
              <a:sym typeface="Arial Narrow"/>
            </a:endParaRPr>
          </a:p>
          <a:p>
            <a:pPr marL="28575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✔"/>
            </a:pP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место проживания;</a:t>
            </a:r>
            <a:endParaRPr sz="2000" b="0" i="0" u="none" strike="noStrike" cap="none" dirty="0">
              <a:solidFill>
                <a:srgbClr val="297C7D"/>
              </a:solidFill>
              <a:latin typeface="Arial" panose="020B0604020202020204" pitchFamily="34" charset="0"/>
              <a:ea typeface="Arial Narrow"/>
              <a:cs typeface="Arial" panose="020B0604020202020204" pitchFamily="34" charset="0"/>
              <a:sym typeface="Arial Narrow"/>
            </a:endParaRPr>
          </a:p>
          <a:p>
            <a:pPr marL="28575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✔"/>
            </a:pP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общую характеристику ребенка по месту учебы;</a:t>
            </a:r>
            <a:endParaRPr sz="2000" b="0" i="0" u="none" strike="noStrike" cap="none" dirty="0">
              <a:solidFill>
                <a:srgbClr val="297C7D"/>
              </a:solidFill>
              <a:latin typeface="Arial" panose="020B0604020202020204" pitchFamily="34" charset="0"/>
              <a:ea typeface="Arial Narrow"/>
              <a:cs typeface="Arial" panose="020B0604020202020204" pitchFamily="34" charset="0"/>
              <a:sym typeface="Arial Narrow"/>
            </a:endParaRPr>
          </a:p>
          <a:p>
            <a:pPr marL="285750" marR="0" lvl="0" indent="-2857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✔"/>
            </a:pP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письменное пояснение классного руководителя, куратора, участников травли ребенка, педагога, родителей</a:t>
            </a:r>
            <a:endParaRPr sz="2800" dirty="0">
              <a:solidFill>
                <a:srgbClr val="297C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Google Shape;260;p8"/>
          <p:cNvSpPr txBox="1"/>
          <p:nvPr/>
        </p:nvSpPr>
        <p:spPr>
          <a:xfrm>
            <a:off x="4968007" y="4576108"/>
            <a:ext cx="10657315" cy="1154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 Narrow"/>
              <a:buNone/>
            </a:pPr>
            <a:r>
              <a:rPr lang="ru-RU" sz="2000" b="1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в течение 1 рабочего дня после поступления информации </a:t>
            </a: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проводит беседу с ребенком, подвергшемся </a:t>
            </a:r>
            <a:r>
              <a:rPr lang="ru-RU" sz="2000" b="0" i="0" u="none" strike="noStrike" cap="none" dirty="0" err="1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буллингу</a:t>
            </a: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, с инициатором/зачинщиком </a:t>
            </a:r>
            <a:r>
              <a:rPr lang="ru-RU" sz="2000" b="0" i="0" u="none" strike="noStrike" cap="none" dirty="0" err="1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буллинга</a:t>
            </a: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, их родителями с привлечением классного руководителя, педагога-психолога;</a:t>
            </a:r>
            <a:endParaRPr sz="2000" b="0" i="0" u="none" strike="noStrike" cap="none" dirty="0">
              <a:solidFill>
                <a:srgbClr val="297C7D"/>
              </a:solidFill>
              <a:latin typeface="Arial" panose="020B0604020202020204" pitchFamily="34" charset="0"/>
              <a:ea typeface="Arial Narrow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33" name="Google Shape;261;p8"/>
          <p:cNvSpPr txBox="1"/>
          <p:nvPr/>
        </p:nvSpPr>
        <p:spPr>
          <a:xfrm>
            <a:off x="4928251" y="5826295"/>
            <a:ext cx="11202957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 Narrow"/>
              <a:buNone/>
            </a:pP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принимает меры по мирному урегулированию конфликта;</a:t>
            </a:r>
            <a:endParaRPr sz="2000" b="0" i="0" u="none" strike="noStrike" cap="none" dirty="0">
              <a:solidFill>
                <a:srgbClr val="297C7D"/>
              </a:solidFill>
              <a:latin typeface="Arial" panose="020B0604020202020204" pitchFamily="34" charset="0"/>
              <a:ea typeface="Arial Narrow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34" name="Google Shape;262;p8"/>
          <p:cNvSpPr txBox="1"/>
          <p:nvPr/>
        </p:nvSpPr>
        <p:spPr>
          <a:xfrm>
            <a:off x="4968007" y="6400721"/>
            <a:ext cx="10962115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 Narrow"/>
              <a:buNone/>
            </a:pP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при наличии медицинских показаний содействует оказанию медицинской помощи детям, пострадавшим от </a:t>
            </a:r>
            <a:r>
              <a:rPr lang="ru-RU" sz="2000" b="0" i="0" u="none" strike="noStrike" cap="none" dirty="0" err="1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буллинга</a:t>
            </a: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;</a:t>
            </a:r>
            <a:endParaRPr sz="2000" b="0" i="0" u="none" strike="noStrike" cap="none" dirty="0">
              <a:solidFill>
                <a:srgbClr val="297C7D"/>
              </a:solidFill>
              <a:latin typeface="Arial" panose="020B0604020202020204" pitchFamily="34" charset="0"/>
              <a:ea typeface="Arial Narrow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35" name="Google Shape;263;p8"/>
          <p:cNvSpPr txBox="1"/>
          <p:nvPr/>
        </p:nvSpPr>
        <p:spPr>
          <a:xfrm>
            <a:off x="4928251" y="7352535"/>
            <a:ext cx="10084241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 Narrow"/>
              <a:buNone/>
            </a:pPr>
            <a:r>
              <a:rPr lang="ru-RU" sz="2000" b="0" i="0" u="none" strike="noStrike" cap="none" dirty="0">
                <a:solidFill>
                  <a:srgbClr val="297C7D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в течение 1 рабочего дня после проведения беседы передает информацию о результатах проведенной работы руководителю организаций образования</a:t>
            </a:r>
            <a:endParaRPr sz="2000" b="0" i="0" u="none" strike="noStrike" cap="none" dirty="0">
              <a:solidFill>
                <a:srgbClr val="297C7D"/>
              </a:solidFill>
              <a:latin typeface="Arial" panose="020B0604020202020204" pitchFamily="34" charset="0"/>
              <a:ea typeface="Arial Narrow"/>
              <a:cs typeface="Arial" panose="020B0604020202020204" pitchFamily="34" charset="0"/>
              <a:sym typeface="Arial Narrow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927455" y="4489361"/>
            <a:ext cx="997452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983108" y="5826295"/>
            <a:ext cx="997452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983108" y="6377717"/>
            <a:ext cx="997452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037967" y="7200900"/>
            <a:ext cx="997452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790790" y="141239"/>
            <a:ext cx="1774922" cy="1774922"/>
          </a:xfrm>
          <a:custGeom>
            <a:avLst/>
            <a:gdLst/>
            <a:ahLst/>
            <a:cxnLst/>
            <a:rect l="l" t="t" r="r" b="b"/>
            <a:pathLst>
              <a:path w="1774922" h="1774922">
                <a:moveTo>
                  <a:pt x="0" y="0"/>
                </a:moveTo>
                <a:lnTo>
                  <a:pt x="1774922" y="0"/>
                </a:lnTo>
                <a:lnTo>
                  <a:pt x="1774922" y="1774922"/>
                </a:lnTo>
                <a:lnTo>
                  <a:pt x="0" y="17749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215307" y="360998"/>
            <a:ext cx="5717551" cy="3351914"/>
          </a:xfrm>
          <a:custGeom>
            <a:avLst/>
            <a:gdLst/>
            <a:ahLst/>
            <a:cxnLst/>
            <a:rect l="l" t="t" r="r" b="b"/>
            <a:pathLst>
              <a:path w="5717551" h="3351914">
                <a:moveTo>
                  <a:pt x="5717551" y="0"/>
                </a:moveTo>
                <a:lnTo>
                  <a:pt x="0" y="0"/>
                </a:lnTo>
                <a:lnTo>
                  <a:pt x="0" y="3351914"/>
                </a:lnTo>
                <a:lnTo>
                  <a:pt x="5717551" y="3351914"/>
                </a:lnTo>
                <a:lnTo>
                  <a:pt x="571755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0987099" y="1028700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4"/>
                </a:lnTo>
                <a:lnTo>
                  <a:pt x="9157226" y="5368424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200400" y="873642"/>
            <a:ext cx="9902922" cy="8918057"/>
          </a:xfrm>
          <a:custGeom>
            <a:avLst/>
            <a:gdLst/>
            <a:ahLst/>
            <a:cxnLst/>
            <a:rect l="l" t="t" r="r" b="b"/>
            <a:pathLst>
              <a:path w="7918644" h="8539714">
                <a:moveTo>
                  <a:pt x="0" y="0"/>
                </a:moveTo>
                <a:lnTo>
                  <a:pt x="7918644" y="0"/>
                </a:lnTo>
                <a:lnTo>
                  <a:pt x="7918644" y="8539714"/>
                </a:lnTo>
                <a:lnTo>
                  <a:pt x="0" y="85397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506554" y="388049"/>
            <a:ext cx="4910182" cy="12365621"/>
          </a:xfrm>
          <a:custGeom>
            <a:avLst/>
            <a:gdLst/>
            <a:ahLst/>
            <a:cxnLst/>
            <a:rect l="l" t="t" r="r" b="b"/>
            <a:pathLst>
              <a:path w="4910182" h="12365621">
                <a:moveTo>
                  <a:pt x="0" y="0"/>
                </a:moveTo>
                <a:lnTo>
                  <a:pt x="4910182" y="0"/>
                </a:lnTo>
                <a:lnTo>
                  <a:pt x="4910182" y="12365620"/>
                </a:lnTo>
                <a:lnTo>
                  <a:pt x="0" y="123656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103322" y="-2207014"/>
            <a:ext cx="5558212" cy="16758427"/>
          </a:xfrm>
          <a:custGeom>
            <a:avLst/>
            <a:gdLst/>
            <a:ahLst/>
            <a:cxnLst/>
            <a:rect l="l" t="t" r="r" b="b"/>
            <a:pathLst>
              <a:path w="5558212" h="16758427">
                <a:moveTo>
                  <a:pt x="0" y="0"/>
                </a:moveTo>
                <a:lnTo>
                  <a:pt x="5558212" y="0"/>
                </a:lnTo>
                <a:lnTo>
                  <a:pt x="5558212" y="16758428"/>
                </a:lnTo>
                <a:lnTo>
                  <a:pt x="0" y="167584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850716" y="3023849"/>
            <a:ext cx="6212401" cy="13921348"/>
          </a:xfrm>
          <a:custGeom>
            <a:avLst/>
            <a:gdLst/>
            <a:ahLst/>
            <a:cxnLst/>
            <a:rect l="l" t="t" r="r" b="b"/>
            <a:pathLst>
              <a:path w="6212401" h="13921348">
                <a:moveTo>
                  <a:pt x="0" y="0"/>
                </a:moveTo>
                <a:lnTo>
                  <a:pt x="6212402" y="0"/>
                </a:lnTo>
                <a:lnTo>
                  <a:pt x="6212402" y="13921348"/>
                </a:lnTo>
                <a:lnTo>
                  <a:pt x="0" y="1392134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4595650" y="8507825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9"/>
                </a:lnTo>
                <a:lnTo>
                  <a:pt x="0" y="34275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-2014060" y="9064489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6" name="Google Shape;308;p10"/>
          <p:cNvSpPr/>
          <p:nvPr/>
        </p:nvSpPr>
        <p:spPr>
          <a:xfrm>
            <a:off x="4415573" y="1943357"/>
            <a:ext cx="833376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rgbClr val="297C7D"/>
                </a:solidFill>
                <a:latin typeface="Impact" panose="020B0806030902050204" pitchFamily="34" charset="0"/>
                <a:ea typeface="Arial Narrow"/>
                <a:cs typeface="Arial Narrow"/>
                <a:sym typeface="Arial Narrow"/>
              </a:rPr>
              <a:t>ПРАВИЛА ПРОФИЛАКТИКИ ТРАВЛИ (БУЛЛИНГА) РЕБЕНКА</a:t>
            </a:r>
            <a:endParaRPr sz="2000" dirty="0">
              <a:solidFill>
                <a:srgbClr val="297C7D"/>
              </a:solidFill>
              <a:latin typeface="Impact" panose="020B0806030902050204" pitchFamily="34" charset="0"/>
            </a:endParaRPr>
          </a:p>
        </p:txBody>
      </p:sp>
      <p:sp>
        <p:nvSpPr>
          <p:cNvPr id="27" name="Google Shape;311;p10"/>
          <p:cNvSpPr/>
          <p:nvPr/>
        </p:nvSpPr>
        <p:spPr>
          <a:xfrm>
            <a:off x="4546459" y="2621594"/>
            <a:ext cx="7900514" cy="1043421"/>
          </a:xfrm>
          <a:prstGeom prst="roundRect">
            <a:avLst>
              <a:gd name="adj" fmla="val 16667"/>
            </a:avLst>
          </a:prstGeom>
          <a:solidFill>
            <a:srgbClr val="297C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АЛГОРИТМ ДЕЙСТВИЙ </a:t>
            </a:r>
            <a:r>
              <a:rPr lang="ru-RU" sz="1800" b="1" dirty="0">
                <a:solidFill>
                  <a:srgbClr val="FFFF00"/>
                </a:solidFill>
                <a:latin typeface="Arial Narrow"/>
                <a:ea typeface="Arial Narrow"/>
                <a:cs typeface="Arial Narrow"/>
                <a:sym typeface="Arial Narrow"/>
              </a:rPr>
              <a:t>ОРГАНИЗАЦИИ ОБРАЗОВАНИЯ ПОСЛЕ ПОЛУЧЕНИЯ</a:t>
            </a:r>
            <a:r>
              <a:rPr lang="ru-RU" sz="1800" b="1" dirty="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 РЕШЕНИЯ ОТДЕЛА ОБРАЗОВАНИЯ</a:t>
            </a:r>
            <a:endParaRPr sz="1800" b="1" dirty="0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8" name="Google Shape;318;p10"/>
          <p:cNvSpPr txBox="1"/>
          <p:nvPr/>
        </p:nvSpPr>
        <p:spPr>
          <a:xfrm>
            <a:off x="4426252" y="3997143"/>
            <a:ext cx="7918148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297C7D"/>
                </a:solidFill>
                <a:latin typeface="Arial Narrow"/>
                <a:ea typeface="Arial Narrow"/>
                <a:cs typeface="Arial Narrow"/>
                <a:sym typeface="Arial Narrow"/>
              </a:rPr>
              <a:t>составляет индивидуальный план работы для пострадавшего ребенка</a:t>
            </a:r>
            <a:endParaRPr sz="2400" dirty="0">
              <a:solidFill>
                <a:srgbClr val="297C7D"/>
              </a:solidFill>
            </a:endParaRPr>
          </a:p>
        </p:txBody>
      </p:sp>
      <p:sp>
        <p:nvSpPr>
          <p:cNvPr id="29" name="Google Shape;322;p10"/>
          <p:cNvSpPr txBox="1"/>
          <p:nvPr/>
        </p:nvSpPr>
        <p:spPr>
          <a:xfrm>
            <a:off x="4426252" y="4991100"/>
            <a:ext cx="7918148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297C7D"/>
                </a:solidFill>
                <a:latin typeface="Arial Narrow"/>
                <a:ea typeface="Arial Narrow"/>
                <a:cs typeface="Arial Narrow"/>
                <a:sym typeface="Arial Narrow"/>
              </a:rPr>
              <a:t>составляет индивидуальный план работы для инициатора/зачинщика травли</a:t>
            </a:r>
            <a:endParaRPr sz="2400" dirty="0">
              <a:solidFill>
                <a:srgbClr val="297C7D"/>
              </a:solidFill>
            </a:endParaRPr>
          </a:p>
        </p:txBody>
      </p:sp>
      <p:sp>
        <p:nvSpPr>
          <p:cNvPr id="30" name="Google Shape;326;p10"/>
          <p:cNvSpPr txBox="1"/>
          <p:nvPr/>
        </p:nvSpPr>
        <p:spPr>
          <a:xfrm>
            <a:off x="4415573" y="6040569"/>
            <a:ext cx="7918148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297C7D"/>
                </a:solidFill>
                <a:latin typeface="Arial Narrow"/>
                <a:ea typeface="Arial Narrow"/>
                <a:cs typeface="Arial Narrow"/>
                <a:sym typeface="Arial Narrow"/>
              </a:rPr>
              <a:t>осуществляет постановку на внутришкольный учет ребенка, инициатора/зачинщика травли</a:t>
            </a:r>
            <a:endParaRPr sz="2400" dirty="0">
              <a:solidFill>
                <a:srgbClr val="297C7D"/>
              </a:solidFill>
            </a:endParaRPr>
          </a:p>
        </p:txBody>
      </p:sp>
      <p:sp>
        <p:nvSpPr>
          <p:cNvPr id="31" name="Google Shape;330;p10"/>
          <p:cNvSpPr txBox="1"/>
          <p:nvPr/>
        </p:nvSpPr>
        <p:spPr>
          <a:xfrm>
            <a:off x="4403176" y="7048500"/>
            <a:ext cx="7941223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0" i="0" u="none" strike="noStrike" cap="none" dirty="0">
                <a:solidFill>
                  <a:srgbClr val="297C7D"/>
                </a:solidFill>
                <a:latin typeface="Arial Narrow"/>
                <a:ea typeface="Arial Narrow"/>
                <a:cs typeface="Arial Narrow"/>
                <a:sym typeface="Arial Narrow"/>
              </a:rPr>
              <a:t>при отсутствии положительных изменений в поведении ребенка в течение 6 месяцев со дня постановки на </a:t>
            </a:r>
            <a:r>
              <a:rPr lang="ru-RU" sz="2400" b="0" i="0" u="none" strike="noStrike" cap="none" dirty="0" err="1">
                <a:solidFill>
                  <a:srgbClr val="297C7D"/>
                </a:solidFill>
                <a:latin typeface="Arial Narrow"/>
                <a:ea typeface="Arial Narrow"/>
                <a:cs typeface="Arial Narrow"/>
                <a:sym typeface="Arial Narrow"/>
              </a:rPr>
              <a:t>внутришкольный</a:t>
            </a:r>
            <a:r>
              <a:rPr lang="ru-RU" sz="2400" b="0" i="0" u="none" strike="noStrike" cap="none" dirty="0">
                <a:solidFill>
                  <a:srgbClr val="297C7D"/>
                </a:solidFill>
                <a:latin typeface="Arial Narrow"/>
                <a:ea typeface="Arial Narrow"/>
                <a:cs typeface="Arial Narrow"/>
                <a:sym typeface="Arial Narrow"/>
              </a:rPr>
              <a:t> учет направляет материалы в комиссию по делам несовершеннолетних и защите их прав для рассмотрения и вынесения рекомендаций</a:t>
            </a:r>
            <a:endParaRPr sz="2400" dirty="0">
              <a:solidFill>
                <a:srgbClr val="297C7D"/>
              </a:solidFill>
            </a:endParaRPr>
          </a:p>
        </p:txBody>
      </p:sp>
      <p:pic>
        <p:nvPicPr>
          <p:cNvPr id="32" name="Google Shape;331;p10"/>
          <p:cNvPicPr preferRelativeResize="0"/>
          <p:nvPr/>
        </p:nvPicPr>
        <p:blipFill rotWithShape="1">
          <a:blip r:embed="rId13">
            <a:alphaModFix/>
          </a:blip>
          <a:srcRect l="60942" t="28948" r="22215" b="40642"/>
          <a:stretch/>
        </p:blipFill>
        <p:spPr>
          <a:xfrm>
            <a:off x="1996323" y="7124700"/>
            <a:ext cx="2106833" cy="2139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7052" y="-822844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31880" y="287256"/>
            <a:ext cx="2653764" cy="2653764"/>
          </a:xfrm>
          <a:custGeom>
            <a:avLst/>
            <a:gdLst/>
            <a:ahLst/>
            <a:cxnLst/>
            <a:rect l="l" t="t" r="r" b="b"/>
            <a:pathLst>
              <a:path w="2653764" h="2653764">
                <a:moveTo>
                  <a:pt x="0" y="0"/>
                </a:moveTo>
                <a:lnTo>
                  <a:pt x="2653764" y="0"/>
                </a:lnTo>
                <a:lnTo>
                  <a:pt x="2653764" y="2653764"/>
                </a:lnTo>
                <a:lnTo>
                  <a:pt x="0" y="2653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803934" y="371767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3"/>
                </a:lnTo>
                <a:lnTo>
                  <a:pt x="9157226" y="5368423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038279" y="2222081"/>
            <a:ext cx="11084595" cy="7036219"/>
          </a:xfrm>
          <a:custGeom>
            <a:avLst/>
            <a:gdLst/>
            <a:ahLst/>
            <a:cxnLst/>
            <a:rect l="l" t="t" r="r" b="b"/>
            <a:pathLst>
              <a:path w="11084595" h="7036219">
                <a:moveTo>
                  <a:pt x="0" y="0"/>
                </a:moveTo>
                <a:lnTo>
                  <a:pt x="11084595" y="0"/>
                </a:lnTo>
                <a:lnTo>
                  <a:pt x="11084595" y="7036219"/>
                </a:lnTo>
                <a:lnTo>
                  <a:pt x="0" y="7036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584234" y="2490700"/>
            <a:ext cx="3350133" cy="8229600"/>
          </a:xfrm>
          <a:custGeom>
            <a:avLst/>
            <a:gdLst/>
            <a:ahLst/>
            <a:cxnLst/>
            <a:rect l="l" t="t" r="r" b="b"/>
            <a:pathLst>
              <a:path w="3350133" h="8229600">
                <a:moveTo>
                  <a:pt x="0" y="0"/>
                </a:moveTo>
                <a:lnTo>
                  <a:pt x="3350132" y="0"/>
                </a:lnTo>
                <a:lnTo>
                  <a:pt x="335013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-2975557" y="1618505"/>
            <a:ext cx="14089316" cy="6539819"/>
          </a:xfrm>
          <a:custGeom>
            <a:avLst/>
            <a:gdLst/>
            <a:ahLst/>
            <a:cxnLst/>
            <a:rect l="l" t="t" r="r" b="b"/>
            <a:pathLst>
              <a:path w="14089316" h="6539819">
                <a:moveTo>
                  <a:pt x="14089316" y="0"/>
                </a:moveTo>
                <a:lnTo>
                  <a:pt x="0" y="0"/>
                </a:lnTo>
                <a:lnTo>
                  <a:pt x="0" y="6539819"/>
                </a:lnTo>
                <a:lnTo>
                  <a:pt x="14089316" y="6539819"/>
                </a:lnTo>
                <a:lnTo>
                  <a:pt x="14089316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r="-43422"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9783175" y="2941020"/>
            <a:ext cx="6278499" cy="8229600"/>
          </a:xfrm>
          <a:custGeom>
            <a:avLst/>
            <a:gdLst/>
            <a:ahLst/>
            <a:cxnLst/>
            <a:rect l="l" t="t" r="r" b="b"/>
            <a:pathLst>
              <a:path w="6278499" h="8229600">
                <a:moveTo>
                  <a:pt x="6278499" y="0"/>
                </a:moveTo>
                <a:lnTo>
                  <a:pt x="0" y="0"/>
                </a:lnTo>
                <a:lnTo>
                  <a:pt x="0" y="8229600"/>
                </a:lnTo>
                <a:lnTo>
                  <a:pt x="6278499" y="8229600"/>
                </a:lnTo>
                <a:lnTo>
                  <a:pt x="6278499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0523034" y="5143500"/>
            <a:ext cx="10122399" cy="12177323"/>
          </a:xfrm>
          <a:custGeom>
            <a:avLst/>
            <a:gdLst/>
            <a:ahLst/>
            <a:cxnLst/>
            <a:rect l="l" t="t" r="r" b="b"/>
            <a:pathLst>
              <a:path w="10122399" h="12177323">
                <a:moveTo>
                  <a:pt x="10122399" y="0"/>
                </a:moveTo>
                <a:lnTo>
                  <a:pt x="0" y="0"/>
                </a:lnTo>
                <a:lnTo>
                  <a:pt x="0" y="12177323"/>
                </a:lnTo>
                <a:lnTo>
                  <a:pt x="10122399" y="12177323"/>
                </a:lnTo>
                <a:lnTo>
                  <a:pt x="10122399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14853141" y="-4979452"/>
            <a:ext cx="8162450" cy="11330180"/>
          </a:xfrm>
          <a:custGeom>
            <a:avLst/>
            <a:gdLst/>
            <a:ahLst/>
            <a:cxnLst/>
            <a:rect l="l" t="t" r="r" b="b"/>
            <a:pathLst>
              <a:path w="8162450" h="11330180">
                <a:moveTo>
                  <a:pt x="8162451" y="0"/>
                </a:moveTo>
                <a:lnTo>
                  <a:pt x="0" y="0"/>
                </a:lnTo>
                <a:lnTo>
                  <a:pt x="0" y="11330180"/>
                </a:lnTo>
                <a:lnTo>
                  <a:pt x="8162451" y="11330180"/>
                </a:lnTo>
                <a:lnTo>
                  <a:pt x="8162451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4267841" y="-4422202"/>
            <a:ext cx="8162450" cy="11330180"/>
          </a:xfrm>
          <a:custGeom>
            <a:avLst/>
            <a:gdLst/>
            <a:ahLst/>
            <a:cxnLst/>
            <a:rect l="l" t="t" r="r" b="b"/>
            <a:pathLst>
              <a:path w="8162450" h="11330180">
                <a:moveTo>
                  <a:pt x="0" y="0"/>
                </a:moveTo>
                <a:lnTo>
                  <a:pt x="8162450" y="0"/>
                </a:lnTo>
                <a:lnTo>
                  <a:pt x="8162450" y="11330179"/>
                </a:lnTo>
                <a:lnTo>
                  <a:pt x="0" y="113301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-1694365" y="5250429"/>
            <a:ext cx="3837051" cy="8229600"/>
          </a:xfrm>
          <a:custGeom>
            <a:avLst/>
            <a:gdLst/>
            <a:ahLst/>
            <a:cxnLst/>
            <a:rect l="l" t="t" r="r" b="b"/>
            <a:pathLst>
              <a:path w="3837051" h="8229600">
                <a:moveTo>
                  <a:pt x="0" y="0"/>
                </a:moveTo>
                <a:lnTo>
                  <a:pt x="3837051" y="0"/>
                </a:lnTo>
                <a:lnTo>
                  <a:pt x="383705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59300" y="8934599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810212" y="8158324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582209" flipH="1">
            <a:off x="5633986" y="8218967"/>
            <a:ext cx="2095619" cy="2341474"/>
          </a:xfrm>
          <a:custGeom>
            <a:avLst/>
            <a:gdLst/>
            <a:ahLst/>
            <a:cxnLst/>
            <a:rect l="l" t="t" r="r" b="b"/>
            <a:pathLst>
              <a:path w="2095619" h="2341474">
                <a:moveTo>
                  <a:pt x="2095619" y="0"/>
                </a:moveTo>
                <a:lnTo>
                  <a:pt x="0" y="0"/>
                </a:lnTo>
                <a:lnTo>
                  <a:pt x="0" y="2341474"/>
                </a:lnTo>
                <a:lnTo>
                  <a:pt x="2095619" y="2341474"/>
                </a:lnTo>
                <a:lnTo>
                  <a:pt x="2095619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8460076" y="-1533270"/>
            <a:ext cx="3156406" cy="3641051"/>
          </a:xfrm>
          <a:custGeom>
            <a:avLst/>
            <a:gdLst/>
            <a:ahLst/>
            <a:cxnLst/>
            <a:rect l="l" t="t" r="r" b="b"/>
            <a:pathLst>
              <a:path w="3156406" h="3641051">
                <a:moveTo>
                  <a:pt x="3156406" y="0"/>
                </a:moveTo>
                <a:lnTo>
                  <a:pt x="0" y="0"/>
                </a:lnTo>
                <a:lnTo>
                  <a:pt x="0" y="3641051"/>
                </a:lnTo>
                <a:lnTo>
                  <a:pt x="3156406" y="3641051"/>
                </a:lnTo>
                <a:lnTo>
                  <a:pt x="3156406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1" name="Google Shape;396;p13">
            <a:extLst>
              <a:ext uri="{FF2B5EF4-FFF2-40B4-BE49-F238E27FC236}">
                <a16:creationId xmlns:a16="http://schemas.microsoft.com/office/drawing/2014/main" xmlns="" id="{26FEF0D0-FECB-CFB0-D8D3-BF38C248C332}"/>
              </a:ext>
            </a:extLst>
          </p:cNvPr>
          <p:cNvSpPr/>
          <p:nvPr/>
        </p:nvSpPr>
        <p:spPr>
          <a:xfrm>
            <a:off x="3378639" y="2046862"/>
            <a:ext cx="833376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dirty="0">
                <a:solidFill>
                  <a:srgbClr val="297C7D"/>
                </a:solidFill>
                <a:latin typeface="Impact" panose="020B0806030902050204" pitchFamily="34" charset="0"/>
                <a:ea typeface="Arial Narrow"/>
                <a:cs typeface="Arial Narrow"/>
                <a:sym typeface="Arial Narrow"/>
              </a:rPr>
              <a:t>ТРАВЛЯ (БУЛЛИНГ) РЕБЕНКА</a:t>
            </a:r>
            <a:endParaRPr sz="3200" dirty="0">
              <a:solidFill>
                <a:srgbClr val="297C7D"/>
              </a:solidFill>
              <a:latin typeface="Impact" panose="020B080603090205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EEC49DF-8293-40A6-212A-F0E106CCC633}"/>
              </a:ext>
            </a:extLst>
          </p:cNvPr>
          <p:cNvSpPr txBox="1"/>
          <p:nvPr/>
        </p:nvSpPr>
        <p:spPr>
          <a:xfrm>
            <a:off x="2027016" y="3176869"/>
            <a:ext cx="8051085" cy="4131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ts val="2060"/>
              </a:lnSpc>
            </a:pPr>
            <a:r>
              <a:rPr lang="ru-RU" sz="2000" b="1" u="sng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об административных правонарушениях</a:t>
            </a:r>
          </a:p>
          <a:p>
            <a:pPr algn="l" fontAlgn="base">
              <a:lnSpc>
                <a:spcPts val="2060"/>
              </a:lnSpc>
            </a:pPr>
            <a:endParaRPr lang="ru-RU" sz="2000" b="1" dirty="0">
              <a:solidFill>
                <a:srgbClr val="297C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lnSpc>
                <a:spcPts val="2060"/>
              </a:lnSpc>
            </a:pPr>
            <a:r>
              <a:rPr lang="ru-RU" sz="2000" b="1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127-2. Травля (</a:t>
            </a:r>
            <a:r>
              <a:rPr lang="ru-RU" sz="2000" b="1" dirty="0" err="1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буллинг</a:t>
            </a:r>
            <a:r>
              <a:rPr lang="ru-RU" sz="2000" b="1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err="1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кибербуллинг</a:t>
            </a:r>
            <a:r>
              <a:rPr lang="ru-RU" sz="2000" b="1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несовершеннолетнего</a:t>
            </a:r>
          </a:p>
          <a:p>
            <a:pPr algn="l" fontAlgn="base">
              <a:lnSpc>
                <a:spcPts val="2060"/>
              </a:lnSpc>
            </a:pPr>
            <a:endParaRPr lang="ru-RU" sz="2000" b="1" dirty="0">
              <a:solidFill>
                <a:srgbClr val="297C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lnSpc>
                <a:spcPts val="2060"/>
              </a:lnSpc>
            </a:pPr>
            <a:r>
              <a:rPr lang="ru-RU" sz="2000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Травля (</a:t>
            </a:r>
            <a:r>
              <a:rPr lang="ru-RU" sz="2000" dirty="0" err="1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буллинг</a:t>
            </a:r>
            <a:r>
              <a:rPr lang="ru-RU" sz="2000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кибербуллинг</a:t>
            </a:r>
            <a:r>
              <a:rPr lang="ru-RU" sz="2000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несовершеннолетнего – </a:t>
            </a:r>
            <a:r>
              <a:rPr lang="ru-RU" sz="2000" b="1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влечет предупреждение или штраф в размере десяти месячных расчетных показателей.</a:t>
            </a:r>
          </a:p>
          <a:p>
            <a:pPr algn="l" fontAlgn="base">
              <a:lnSpc>
                <a:spcPts val="2060"/>
              </a:lnSpc>
            </a:pPr>
            <a:endParaRPr lang="ru-RU" sz="2000" b="1" dirty="0">
              <a:solidFill>
                <a:srgbClr val="297C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lnSpc>
                <a:spcPts val="2060"/>
              </a:lnSpc>
            </a:pPr>
            <a:r>
              <a:rPr lang="ru-RU" sz="2000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Действие, предусмотренное частями первой или второй настоящей статьи, </a:t>
            </a:r>
            <a:r>
              <a:rPr lang="ru-RU" sz="2000" b="1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совершенное несовершеннолетним лицом в возрасте от двенадцати до шестнадцати лет,  - </a:t>
            </a:r>
            <a:r>
              <a:rPr lang="ru-RU" sz="2000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влечет предупреждение или штраф на родителей или лиц, их заменяющих, </a:t>
            </a:r>
            <a:r>
              <a:rPr lang="ru-RU" sz="2000" b="1" dirty="0">
                <a:solidFill>
                  <a:srgbClr val="297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десяти месячных расчетных показателей.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7052" y="-822844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31880" y="287256"/>
            <a:ext cx="2653764" cy="2653764"/>
          </a:xfrm>
          <a:custGeom>
            <a:avLst/>
            <a:gdLst/>
            <a:ahLst/>
            <a:cxnLst/>
            <a:rect l="l" t="t" r="r" b="b"/>
            <a:pathLst>
              <a:path w="2653764" h="2653764">
                <a:moveTo>
                  <a:pt x="0" y="0"/>
                </a:moveTo>
                <a:lnTo>
                  <a:pt x="2653764" y="0"/>
                </a:lnTo>
                <a:lnTo>
                  <a:pt x="2653764" y="2653764"/>
                </a:lnTo>
                <a:lnTo>
                  <a:pt x="0" y="2653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803934" y="371767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3"/>
                </a:lnTo>
                <a:lnTo>
                  <a:pt x="9157226" y="5368423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038279" y="2222081"/>
            <a:ext cx="11084595" cy="7036219"/>
          </a:xfrm>
          <a:custGeom>
            <a:avLst/>
            <a:gdLst/>
            <a:ahLst/>
            <a:cxnLst/>
            <a:rect l="l" t="t" r="r" b="b"/>
            <a:pathLst>
              <a:path w="11084595" h="7036219">
                <a:moveTo>
                  <a:pt x="0" y="0"/>
                </a:moveTo>
                <a:lnTo>
                  <a:pt x="11084595" y="0"/>
                </a:lnTo>
                <a:lnTo>
                  <a:pt x="11084595" y="7036219"/>
                </a:lnTo>
                <a:lnTo>
                  <a:pt x="0" y="70362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-2975557" y="1618505"/>
            <a:ext cx="14089316" cy="6539819"/>
          </a:xfrm>
          <a:custGeom>
            <a:avLst/>
            <a:gdLst/>
            <a:ahLst/>
            <a:cxnLst/>
            <a:rect l="l" t="t" r="r" b="b"/>
            <a:pathLst>
              <a:path w="14089316" h="6539819">
                <a:moveTo>
                  <a:pt x="14089316" y="0"/>
                </a:moveTo>
                <a:lnTo>
                  <a:pt x="0" y="0"/>
                </a:lnTo>
                <a:lnTo>
                  <a:pt x="0" y="6539819"/>
                </a:lnTo>
                <a:lnTo>
                  <a:pt x="14089316" y="6539819"/>
                </a:lnTo>
                <a:lnTo>
                  <a:pt x="1408931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r="-4342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4267841" y="-4422202"/>
            <a:ext cx="8162450" cy="11330180"/>
          </a:xfrm>
          <a:custGeom>
            <a:avLst/>
            <a:gdLst/>
            <a:ahLst/>
            <a:cxnLst/>
            <a:rect l="l" t="t" r="r" b="b"/>
            <a:pathLst>
              <a:path w="8162450" h="11330180">
                <a:moveTo>
                  <a:pt x="0" y="0"/>
                </a:moveTo>
                <a:lnTo>
                  <a:pt x="8162450" y="0"/>
                </a:lnTo>
                <a:lnTo>
                  <a:pt x="8162450" y="11330179"/>
                </a:lnTo>
                <a:lnTo>
                  <a:pt x="0" y="113301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flipH="1">
            <a:off x="12053578" y="2395000"/>
            <a:ext cx="6592619" cy="12973633"/>
          </a:xfrm>
          <a:custGeom>
            <a:avLst/>
            <a:gdLst/>
            <a:ahLst/>
            <a:cxnLst/>
            <a:rect l="l" t="t" r="r" b="b"/>
            <a:pathLst>
              <a:path w="3837051" h="8229600">
                <a:moveTo>
                  <a:pt x="0" y="0"/>
                </a:moveTo>
                <a:lnTo>
                  <a:pt x="3837051" y="0"/>
                </a:lnTo>
                <a:lnTo>
                  <a:pt x="383705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59300" y="8934599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052178" y="8059108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582209" flipH="1">
            <a:off x="5633986" y="8218967"/>
            <a:ext cx="2095619" cy="2341474"/>
          </a:xfrm>
          <a:custGeom>
            <a:avLst/>
            <a:gdLst/>
            <a:ahLst/>
            <a:cxnLst/>
            <a:rect l="l" t="t" r="r" b="b"/>
            <a:pathLst>
              <a:path w="2095619" h="2341474">
                <a:moveTo>
                  <a:pt x="2095619" y="0"/>
                </a:moveTo>
                <a:lnTo>
                  <a:pt x="0" y="0"/>
                </a:lnTo>
                <a:lnTo>
                  <a:pt x="0" y="2341474"/>
                </a:lnTo>
                <a:lnTo>
                  <a:pt x="2095619" y="2341474"/>
                </a:lnTo>
                <a:lnTo>
                  <a:pt x="2095619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8460076" y="-1533270"/>
            <a:ext cx="3156406" cy="3641051"/>
          </a:xfrm>
          <a:custGeom>
            <a:avLst/>
            <a:gdLst/>
            <a:ahLst/>
            <a:cxnLst/>
            <a:rect l="l" t="t" r="r" b="b"/>
            <a:pathLst>
              <a:path w="3156406" h="3641051">
                <a:moveTo>
                  <a:pt x="3156406" y="0"/>
                </a:moveTo>
                <a:lnTo>
                  <a:pt x="0" y="0"/>
                </a:lnTo>
                <a:lnTo>
                  <a:pt x="0" y="3641051"/>
                </a:lnTo>
                <a:lnTo>
                  <a:pt x="3156406" y="3641051"/>
                </a:lnTo>
                <a:lnTo>
                  <a:pt x="3156406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3" name="Прямоугольник 22"/>
          <p:cNvSpPr/>
          <p:nvPr/>
        </p:nvSpPr>
        <p:spPr>
          <a:xfrm>
            <a:off x="1877994" y="7093380"/>
            <a:ext cx="81752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Экономическое </a:t>
            </a:r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насилие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- умышленное лишение человека жилья, пищи, одежды, имущества, средств, на которые он имеет предусмотренное законом право.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489924" y="2540065"/>
            <a:ext cx="80283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297C7D"/>
                </a:solidFill>
                <a:latin typeface="Impact" panose="020B080603090205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БЫТОВОЕ НАСИЛИЕ МОЖЕТ ВЫРАЖАТЬСЯ В ВИДЕ ФИЗИЧЕСКОГО, ПСИХОЛОГИЧЕСКОГО, СЕКСУАЛЬНОГО ИЛИ ЭКОНОМИЧЕСКОГО НАСИЛИЯ</a:t>
            </a:r>
            <a:endParaRPr lang="ru-RU" sz="2400" b="1" dirty="0">
              <a:solidFill>
                <a:srgbClr val="297C7D"/>
              </a:solidFill>
              <a:effectLst/>
              <a:latin typeface="Impact" panose="020B080603090205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72988" y="3986596"/>
            <a:ext cx="78384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Физическое насилие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- умышленное причинение вреда здоровью путем применения физической силы и причинения физической боли.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863027" y="4769121"/>
            <a:ext cx="81752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Психологическое насилие 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умышленное воздействие на психику человека, унижение чести и достоинства посредством угроз, оскорблений, шантажа или принуждение к совершению правонарушений или деяний, представляющих опасность для жизни или здоровья, а также ведущих к нарушению психического, физического и личностного развития.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863026" y="6323183"/>
            <a:ext cx="80429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Сексуальное насилие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- умышленное противоправное действие, посягающее на половую неприкосновенность или половую свободу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2396511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7052" y="-822844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31880" y="287256"/>
            <a:ext cx="2653764" cy="2653764"/>
          </a:xfrm>
          <a:custGeom>
            <a:avLst/>
            <a:gdLst/>
            <a:ahLst/>
            <a:cxnLst/>
            <a:rect l="l" t="t" r="r" b="b"/>
            <a:pathLst>
              <a:path w="2653764" h="2653764">
                <a:moveTo>
                  <a:pt x="0" y="0"/>
                </a:moveTo>
                <a:lnTo>
                  <a:pt x="2653764" y="0"/>
                </a:lnTo>
                <a:lnTo>
                  <a:pt x="2653764" y="2653764"/>
                </a:lnTo>
                <a:lnTo>
                  <a:pt x="0" y="2653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803934" y="371767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3"/>
                </a:lnTo>
                <a:lnTo>
                  <a:pt x="9157226" y="5368423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-2975557" y="1618505"/>
            <a:ext cx="14089316" cy="6539819"/>
          </a:xfrm>
          <a:custGeom>
            <a:avLst/>
            <a:gdLst/>
            <a:ahLst/>
            <a:cxnLst/>
            <a:rect l="l" t="t" r="r" b="b"/>
            <a:pathLst>
              <a:path w="14089316" h="6539819">
                <a:moveTo>
                  <a:pt x="14089316" y="0"/>
                </a:moveTo>
                <a:lnTo>
                  <a:pt x="0" y="0"/>
                </a:lnTo>
                <a:lnTo>
                  <a:pt x="0" y="6539819"/>
                </a:lnTo>
                <a:lnTo>
                  <a:pt x="14089316" y="6539819"/>
                </a:lnTo>
                <a:lnTo>
                  <a:pt x="1408931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r="-4342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4267841" y="-4422202"/>
            <a:ext cx="8162450" cy="11330180"/>
          </a:xfrm>
          <a:custGeom>
            <a:avLst/>
            <a:gdLst/>
            <a:ahLst/>
            <a:cxnLst/>
            <a:rect l="l" t="t" r="r" b="b"/>
            <a:pathLst>
              <a:path w="8162450" h="11330180">
                <a:moveTo>
                  <a:pt x="0" y="0"/>
                </a:moveTo>
                <a:lnTo>
                  <a:pt x="8162450" y="0"/>
                </a:lnTo>
                <a:lnTo>
                  <a:pt x="8162450" y="11330179"/>
                </a:lnTo>
                <a:lnTo>
                  <a:pt x="0" y="113301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59300" y="8934599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052178" y="8059108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582209" flipH="1">
            <a:off x="5633986" y="8218967"/>
            <a:ext cx="2095619" cy="2341474"/>
          </a:xfrm>
          <a:custGeom>
            <a:avLst/>
            <a:gdLst/>
            <a:ahLst/>
            <a:cxnLst/>
            <a:rect l="l" t="t" r="r" b="b"/>
            <a:pathLst>
              <a:path w="2095619" h="2341474">
                <a:moveTo>
                  <a:pt x="2095619" y="0"/>
                </a:moveTo>
                <a:lnTo>
                  <a:pt x="0" y="0"/>
                </a:lnTo>
                <a:lnTo>
                  <a:pt x="0" y="2341474"/>
                </a:lnTo>
                <a:lnTo>
                  <a:pt x="2095619" y="2341474"/>
                </a:lnTo>
                <a:lnTo>
                  <a:pt x="2095619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8460076" y="-1533270"/>
            <a:ext cx="3156406" cy="3641051"/>
          </a:xfrm>
          <a:custGeom>
            <a:avLst/>
            <a:gdLst/>
            <a:ahLst/>
            <a:cxnLst/>
            <a:rect l="l" t="t" r="r" b="b"/>
            <a:pathLst>
              <a:path w="3156406" h="3641051">
                <a:moveTo>
                  <a:pt x="3156406" y="0"/>
                </a:moveTo>
                <a:lnTo>
                  <a:pt x="0" y="0"/>
                </a:lnTo>
                <a:lnTo>
                  <a:pt x="0" y="3641051"/>
                </a:lnTo>
                <a:lnTo>
                  <a:pt x="3156406" y="3641051"/>
                </a:lnTo>
                <a:lnTo>
                  <a:pt x="3156406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1" name="Freeform 5"/>
          <p:cNvSpPr/>
          <p:nvPr/>
        </p:nvSpPr>
        <p:spPr>
          <a:xfrm>
            <a:off x="9754024" y="3128185"/>
            <a:ext cx="8207136" cy="6968605"/>
          </a:xfrm>
          <a:custGeom>
            <a:avLst/>
            <a:gdLst/>
            <a:ahLst/>
            <a:cxnLst/>
            <a:rect l="l" t="t" r="r" b="b"/>
            <a:pathLst>
              <a:path w="8726633" h="7409705">
                <a:moveTo>
                  <a:pt x="0" y="0"/>
                </a:moveTo>
                <a:lnTo>
                  <a:pt x="8726633" y="0"/>
                </a:lnTo>
                <a:lnTo>
                  <a:pt x="8726633" y="7409704"/>
                </a:lnTo>
                <a:lnTo>
                  <a:pt x="0" y="74097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2" name="Прямоугольник 21"/>
          <p:cNvSpPr/>
          <p:nvPr/>
        </p:nvSpPr>
        <p:spPr>
          <a:xfrm>
            <a:off x="3000880" y="3601387"/>
            <a:ext cx="669678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СИТУАЦИЯ: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классе ученика постоянно дразнят и оскорбляют. На переменах одноклассники называют его обидными прозвищами, смеются, подталкивают. Учитель слышал насмешки, но сказал: </a:t>
            </a:r>
            <a:r>
              <a:rPr lang="ru-RU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«Не обращай внимания, так дети шутят»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Иногда педагог добавлял: </a:t>
            </a:r>
            <a:r>
              <a:rPr lang="ru-RU" sz="20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«Ну, нужно быть сильнее, не реагировать»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Родители пострадавшего ребенка заметили, что он перестал хотеть ходить в школу, жалуется на головные боли и постоянно плачет по утрам.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57240" y="2491266"/>
            <a:ext cx="401904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297C7D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КЕЙС РАЗБОР №1</a:t>
            </a:r>
          </a:p>
        </p:txBody>
      </p:sp>
    </p:spTree>
    <p:extLst>
      <p:ext uri="{BB962C8B-B14F-4D97-AF65-F5344CB8AC3E}">
        <p14:creationId xmlns:p14="http://schemas.microsoft.com/office/powerpoint/2010/main" val="2859351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7052" y="-822844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31880" y="287256"/>
            <a:ext cx="2653764" cy="2653764"/>
          </a:xfrm>
          <a:custGeom>
            <a:avLst/>
            <a:gdLst/>
            <a:ahLst/>
            <a:cxnLst/>
            <a:rect l="l" t="t" r="r" b="b"/>
            <a:pathLst>
              <a:path w="2653764" h="2653764">
                <a:moveTo>
                  <a:pt x="0" y="0"/>
                </a:moveTo>
                <a:lnTo>
                  <a:pt x="2653764" y="0"/>
                </a:lnTo>
                <a:lnTo>
                  <a:pt x="2653764" y="2653764"/>
                </a:lnTo>
                <a:lnTo>
                  <a:pt x="0" y="2653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803934" y="371767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3"/>
                </a:lnTo>
                <a:lnTo>
                  <a:pt x="9157226" y="5368423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-2975557" y="1618505"/>
            <a:ext cx="14089316" cy="6539819"/>
          </a:xfrm>
          <a:custGeom>
            <a:avLst/>
            <a:gdLst/>
            <a:ahLst/>
            <a:cxnLst/>
            <a:rect l="l" t="t" r="r" b="b"/>
            <a:pathLst>
              <a:path w="14089316" h="6539819">
                <a:moveTo>
                  <a:pt x="14089316" y="0"/>
                </a:moveTo>
                <a:lnTo>
                  <a:pt x="0" y="0"/>
                </a:lnTo>
                <a:lnTo>
                  <a:pt x="0" y="6539819"/>
                </a:lnTo>
                <a:lnTo>
                  <a:pt x="14089316" y="6539819"/>
                </a:lnTo>
                <a:lnTo>
                  <a:pt x="1408931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r="-4342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4267841" y="-4422202"/>
            <a:ext cx="8162450" cy="11330180"/>
          </a:xfrm>
          <a:custGeom>
            <a:avLst/>
            <a:gdLst/>
            <a:ahLst/>
            <a:cxnLst/>
            <a:rect l="l" t="t" r="r" b="b"/>
            <a:pathLst>
              <a:path w="8162450" h="11330180">
                <a:moveTo>
                  <a:pt x="0" y="0"/>
                </a:moveTo>
                <a:lnTo>
                  <a:pt x="8162450" y="0"/>
                </a:lnTo>
                <a:lnTo>
                  <a:pt x="8162450" y="11330179"/>
                </a:lnTo>
                <a:lnTo>
                  <a:pt x="0" y="113301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59300" y="8934599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052178" y="8059108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582209" flipH="1">
            <a:off x="5633986" y="8218967"/>
            <a:ext cx="2095619" cy="2341474"/>
          </a:xfrm>
          <a:custGeom>
            <a:avLst/>
            <a:gdLst/>
            <a:ahLst/>
            <a:cxnLst/>
            <a:rect l="l" t="t" r="r" b="b"/>
            <a:pathLst>
              <a:path w="2095619" h="2341474">
                <a:moveTo>
                  <a:pt x="2095619" y="0"/>
                </a:moveTo>
                <a:lnTo>
                  <a:pt x="0" y="0"/>
                </a:lnTo>
                <a:lnTo>
                  <a:pt x="0" y="2341474"/>
                </a:lnTo>
                <a:lnTo>
                  <a:pt x="2095619" y="2341474"/>
                </a:lnTo>
                <a:lnTo>
                  <a:pt x="2095619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8460076" y="-1533270"/>
            <a:ext cx="3156406" cy="3641051"/>
          </a:xfrm>
          <a:custGeom>
            <a:avLst/>
            <a:gdLst/>
            <a:ahLst/>
            <a:cxnLst/>
            <a:rect l="l" t="t" r="r" b="b"/>
            <a:pathLst>
              <a:path w="3156406" h="3641051">
                <a:moveTo>
                  <a:pt x="3156406" y="0"/>
                </a:moveTo>
                <a:lnTo>
                  <a:pt x="0" y="0"/>
                </a:lnTo>
                <a:lnTo>
                  <a:pt x="0" y="3641051"/>
                </a:lnTo>
                <a:lnTo>
                  <a:pt x="3156406" y="3641051"/>
                </a:lnTo>
                <a:lnTo>
                  <a:pt x="3156406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1" name="Freeform 5"/>
          <p:cNvSpPr/>
          <p:nvPr/>
        </p:nvSpPr>
        <p:spPr>
          <a:xfrm>
            <a:off x="9754024" y="3128185"/>
            <a:ext cx="8207136" cy="6968605"/>
          </a:xfrm>
          <a:custGeom>
            <a:avLst/>
            <a:gdLst/>
            <a:ahLst/>
            <a:cxnLst/>
            <a:rect l="l" t="t" r="r" b="b"/>
            <a:pathLst>
              <a:path w="8726633" h="7409705">
                <a:moveTo>
                  <a:pt x="0" y="0"/>
                </a:moveTo>
                <a:lnTo>
                  <a:pt x="8726633" y="0"/>
                </a:lnTo>
                <a:lnTo>
                  <a:pt x="8726633" y="7409704"/>
                </a:lnTo>
                <a:lnTo>
                  <a:pt x="0" y="74097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2" name="Прямоугольник 21"/>
          <p:cNvSpPr/>
          <p:nvPr/>
        </p:nvSpPr>
        <p:spPr>
          <a:xfrm>
            <a:off x="3000880" y="3601387"/>
            <a:ext cx="66967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Ситуация: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школьном чате несколько учеников создают </a:t>
            </a:r>
            <a:r>
              <a:rPr lang="ru-RU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мемы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 оскорбительные картинки про одноклассницу, выкладывают скриншоты её неудачных ответов на уроке, подписывая их обидными словами. Девочка перестала отвечать в чате, избегает уроков онлайн, закрыла страницу в </a:t>
            </a:r>
            <a:r>
              <a:rPr lang="ru-RU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соцсети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Учитель узнал о происходящем, но сказал: </a:t>
            </a:r>
            <a:r>
              <a:rPr lang="ru-RU" sz="2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«Я не имею права вмешиваться, это вне школы, разбирайтесь сами дома»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057240" y="2491266"/>
            <a:ext cx="408797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297C7D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КЕЙС РАЗБОР </a:t>
            </a:r>
            <a:r>
              <a:rPr lang="ru-RU" sz="4400" b="1" dirty="0" smtClean="0">
                <a:solidFill>
                  <a:srgbClr val="297C7D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№2</a:t>
            </a:r>
            <a:endParaRPr lang="ru-RU" sz="4400" b="1" dirty="0">
              <a:solidFill>
                <a:srgbClr val="297C7D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761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458" t="-57119" r="-19079" b="-17089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37052" y="-822844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0" y="0"/>
                </a:moveTo>
                <a:lnTo>
                  <a:pt x="9157226" y="0"/>
                </a:lnTo>
                <a:lnTo>
                  <a:pt x="9157226" y="5368424"/>
                </a:lnTo>
                <a:lnTo>
                  <a:pt x="0" y="5368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31880" y="287256"/>
            <a:ext cx="2653764" cy="2653764"/>
          </a:xfrm>
          <a:custGeom>
            <a:avLst/>
            <a:gdLst/>
            <a:ahLst/>
            <a:cxnLst/>
            <a:rect l="l" t="t" r="r" b="b"/>
            <a:pathLst>
              <a:path w="2653764" h="2653764">
                <a:moveTo>
                  <a:pt x="0" y="0"/>
                </a:moveTo>
                <a:lnTo>
                  <a:pt x="2653764" y="0"/>
                </a:lnTo>
                <a:lnTo>
                  <a:pt x="2653764" y="2653764"/>
                </a:lnTo>
                <a:lnTo>
                  <a:pt x="0" y="2653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803934" y="371767"/>
            <a:ext cx="9157226" cy="5368424"/>
          </a:xfrm>
          <a:custGeom>
            <a:avLst/>
            <a:gdLst/>
            <a:ahLst/>
            <a:cxnLst/>
            <a:rect l="l" t="t" r="r" b="b"/>
            <a:pathLst>
              <a:path w="9157226" h="5368424">
                <a:moveTo>
                  <a:pt x="9157226" y="0"/>
                </a:moveTo>
                <a:lnTo>
                  <a:pt x="0" y="0"/>
                </a:lnTo>
                <a:lnTo>
                  <a:pt x="0" y="5368423"/>
                </a:lnTo>
                <a:lnTo>
                  <a:pt x="9157226" y="5368423"/>
                </a:lnTo>
                <a:lnTo>
                  <a:pt x="915722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899071" y="7865320"/>
            <a:ext cx="21018701" cy="12584947"/>
          </a:xfrm>
          <a:custGeom>
            <a:avLst/>
            <a:gdLst/>
            <a:ahLst/>
            <a:cxnLst/>
            <a:rect l="l" t="t" r="r" b="b"/>
            <a:pathLst>
              <a:path w="21018701" h="12584947">
                <a:moveTo>
                  <a:pt x="0" y="0"/>
                </a:moveTo>
                <a:lnTo>
                  <a:pt x="21018701" y="0"/>
                </a:lnTo>
                <a:lnTo>
                  <a:pt x="21018701" y="12584947"/>
                </a:lnTo>
                <a:lnTo>
                  <a:pt x="0" y="125849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-2975557" y="1618505"/>
            <a:ext cx="14089316" cy="6539819"/>
          </a:xfrm>
          <a:custGeom>
            <a:avLst/>
            <a:gdLst/>
            <a:ahLst/>
            <a:cxnLst/>
            <a:rect l="l" t="t" r="r" b="b"/>
            <a:pathLst>
              <a:path w="14089316" h="6539819">
                <a:moveTo>
                  <a:pt x="14089316" y="0"/>
                </a:moveTo>
                <a:lnTo>
                  <a:pt x="0" y="0"/>
                </a:lnTo>
                <a:lnTo>
                  <a:pt x="0" y="6539819"/>
                </a:lnTo>
                <a:lnTo>
                  <a:pt x="14089316" y="6539819"/>
                </a:lnTo>
                <a:lnTo>
                  <a:pt x="1408931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 r="-4342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4267841" y="-4422202"/>
            <a:ext cx="8162450" cy="11330180"/>
          </a:xfrm>
          <a:custGeom>
            <a:avLst/>
            <a:gdLst/>
            <a:ahLst/>
            <a:cxnLst/>
            <a:rect l="l" t="t" r="r" b="b"/>
            <a:pathLst>
              <a:path w="8162450" h="11330180">
                <a:moveTo>
                  <a:pt x="0" y="0"/>
                </a:moveTo>
                <a:lnTo>
                  <a:pt x="8162450" y="0"/>
                </a:lnTo>
                <a:lnTo>
                  <a:pt x="8162450" y="11330179"/>
                </a:lnTo>
                <a:lnTo>
                  <a:pt x="0" y="113301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59300" y="8934599"/>
            <a:ext cx="7384700" cy="3427589"/>
          </a:xfrm>
          <a:custGeom>
            <a:avLst/>
            <a:gdLst/>
            <a:ahLst/>
            <a:cxnLst/>
            <a:rect l="l" t="t" r="r" b="b"/>
            <a:pathLst>
              <a:path w="7384700" h="3427589">
                <a:moveTo>
                  <a:pt x="0" y="0"/>
                </a:moveTo>
                <a:lnTo>
                  <a:pt x="7384700" y="0"/>
                </a:lnTo>
                <a:lnTo>
                  <a:pt x="7384700" y="3427588"/>
                </a:lnTo>
                <a:lnTo>
                  <a:pt x="0" y="342758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3052178" y="8059108"/>
            <a:ext cx="3010383" cy="3363557"/>
          </a:xfrm>
          <a:custGeom>
            <a:avLst/>
            <a:gdLst/>
            <a:ahLst/>
            <a:cxnLst/>
            <a:rect l="l" t="t" r="r" b="b"/>
            <a:pathLst>
              <a:path w="3010383" h="3363557">
                <a:moveTo>
                  <a:pt x="0" y="0"/>
                </a:moveTo>
                <a:lnTo>
                  <a:pt x="3010383" y="0"/>
                </a:lnTo>
                <a:lnTo>
                  <a:pt x="3010383" y="3363556"/>
                </a:lnTo>
                <a:lnTo>
                  <a:pt x="0" y="33635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582209" flipH="1">
            <a:off x="5633986" y="8218967"/>
            <a:ext cx="2095619" cy="2341474"/>
          </a:xfrm>
          <a:custGeom>
            <a:avLst/>
            <a:gdLst/>
            <a:ahLst/>
            <a:cxnLst/>
            <a:rect l="l" t="t" r="r" b="b"/>
            <a:pathLst>
              <a:path w="2095619" h="2341474">
                <a:moveTo>
                  <a:pt x="2095619" y="0"/>
                </a:moveTo>
                <a:lnTo>
                  <a:pt x="0" y="0"/>
                </a:lnTo>
                <a:lnTo>
                  <a:pt x="0" y="2341474"/>
                </a:lnTo>
                <a:lnTo>
                  <a:pt x="2095619" y="2341474"/>
                </a:lnTo>
                <a:lnTo>
                  <a:pt x="2095619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8460076" y="-1533270"/>
            <a:ext cx="3156406" cy="3641051"/>
          </a:xfrm>
          <a:custGeom>
            <a:avLst/>
            <a:gdLst/>
            <a:ahLst/>
            <a:cxnLst/>
            <a:rect l="l" t="t" r="r" b="b"/>
            <a:pathLst>
              <a:path w="3156406" h="3641051">
                <a:moveTo>
                  <a:pt x="3156406" y="0"/>
                </a:moveTo>
                <a:lnTo>
                  <a:pt x="0" y="0"/>
                </a:lnTo>
                <a:lnTo>
                  <a:pt x="0" y="3641051"/>
                </a:lnTo>
                <a:lnTo>
                  <a:pt x="3156406" y="3641051"/>
                </a:lnTo>
                <a:lnTo>
                  <a:pt x="3156406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8" name="Прямоугольник 27"/>
          <p:cNvSpPr/>
          <p:nvPr/>
        </p:nvSpPr>
        <p:spPr>
          <a:xfrm>
            <a:off x="1909975" y="3752928"/>
            <a:ext cx="761137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297C7D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ПРОСМОТР ВИДЕОРОЛИКА </a:t>
            </a:r>
          </a:p>
          <a:p>
            <a:r>
              <a:rPr lang="ru-RU" sz="5400" b="1" dirty="0" smtClean="0">
                <a:solidFill>
                  <a:srgbClr val="297C7D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МЕЖДУНАРОДНЫЕ ЖЕСТЫ</a:t>
            </a:r>
            <a:endParaRPr lang="ru-RU" sz="5400" b="1" dirty="0">
              <a:solidFill>
                <a:srgbClr val="297C7D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493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729</Words>
  <Application>Microsoft Office PowerPoint</Application>
  <PresentationFormat>Произвольный</PresentationFormat>
  <Paragraphs>94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 Narrow</vt:lpstr>
      <vt:lpstr>Noto Sans Symbols</vt:lpstr>
      <vt:lpstr>Canva Sans Bold</vt:lpstr>
      <vt:lpstr>Barlow Condensed Bold</vt:lpstr>
      <vt:lpstr>Cambria Math</vt:lpstr>
      <vt:lpstr>Calibri</vt:lpstr>
      <vt:lpstr>Times New Roman</vt:lpstr>
      <vt:lpstr>Arial</vt:lpstr>
      <vt:lpstr>Impact</vt:lpstr>
      <vt:lpstr>Barlow Condensed</vt:lpstr>
      <vt:lpstr>Arial Black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</cp:lastModifiedBy>
  <cp:revision>18</cp:revision>
  <dcterms:created xsi:type="dcterms:W3CDTF">2006-08-16T00:00:00Z</dcterms:created>
  <dcterms:modified xsi:type="dcterms:W3CDTF">2025-09-02T11:48:16Z</dcterms:modified>
  <dc:identifier>DAGx0wfynHY</dc:identifier>
</cp:coreProperties>
</file>