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62" r:id="rId3"/>
    <p:sldId id="263" r:id="rId4"/>
    <p:sldId id="267" r:id="rId5"/>
    <p:sldId id="268" r:id="rId6"/>
    <p:sldId id="269" r:id="rId7"/>
    <p:sldId id="270" r:id="rId8"/>
    <p:sldId id="299" r:id="rId9"/>
    <p:sldId id="287" r:id="rId10"/>
    <p:sldId id="278" r:id="rId11"/>
    <p:sldId id="300" r:id="rId12"/>
    <p:sldId id="301" r:id="rId13"/>
    <p:sldId id="282" r:id="rId14"/>
    <p:sldId id="283" r:id="rId15"/>
    <p:sldId id="284" r:id="rId16"/>
    <p:sldId id="285" r:id="rId17"/>
    <p:sldId id="286" r:id="rId18"/>
    <p:sldId id="302" r:id="rId19"/>
    <p:sldId id="288" r:id="rId20"/>
    <p:sldId id="290" r:id="rId21"/>
    <p:sldId id="291" r:id="rId22"/>
    <p:sldId id="293" r:id="rId23"/>
    <p:sldId id="294" r:id="rId24"/>
    <p:sldId id="303" r:id="rId25"/>
    <p:sldId id="304" r:id="rId26"/>
    <p:sldId id="296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320" r:id="rId43"/>
    <p:sldId id="297" r:id="rId44"/>
    <p:sldId id="321" r:id="rId45"/>
    <p:sldId id="322" r:id="rId4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20.02.2023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fif"/><Relationship Id="rId5" Type="http://schemas.openxmlformats.org/officeDocument/2006/relationships/image" Target="../media/image14.jfif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fu.ru/export/uploads/Dokumenty-Nauka/materialy-III-konferencii-psihologicheskoe-zdorove-lichnosti-teoriya-i-praktika_2021.10.2016.pdf" TargetMode="External"/><Relationship Id="rId3" Type="http://schemas.openxmlformats.org/officeDocument/2006/relationships/hyperlink" Target="https://liter.kz/author/eval-karimov/" TargetMode="External"/><Relationship Id="rId7" Type="http://schemas.openxmlformats.org/officeDocument/2006/relationships/hyperlink" Target="http://www.belogurova.ru/glossary" TargetMode="External"/><Relationship Id="rId2" Type="http://schemas.openxmlformats.org/officeDocument/2006/relationships/hyperlink" Target="https://admmegion.ru/upload/iblock/bcb/alimova_barnaul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onsultant.ru/document/cons_doc_LAW_310839/" TargetMode="External"/><Relationship Id="rId11" Type="http://schemas.openxmlformats.org/officeDocument/2006/relationships/hyperlink" Target="https://www.novochag.ru/family_and_children/psihologiya/otkuda-vzyalsya-sati-obychay-sozhzheniya-vdov-i-kak-indiycy-protiv-nego-borolis/" TargetMode="External"/><Relationship Id="rId5" Type="http://schemas.openxmlformats.org/officeDocument/2006/relationships/hyperlink" Target="https://psychological.slovaronline.com/" TargetMode="External"/><Relationship Id="rId10" Type="http://schemas.openxmlformats.org/officeDocument/2006/relationships/hyperlink" Target="https://mishajp.livejournal.com/94853.html" TargetMode="External"/><Relationship Id="rId4" Type="http://schemas.openxmlformats.org/officeDocument/2006/relationships/hyperlink" Target="https://liter.kz/kazahstan-godami-ne-mozhet-reshit-problemu-suiczidov/" TargetMode="External"/><Relationship Id="rId9" Type="http://schemas.openxmlformats.org/officeDocument/2006/relationships/hyperlink" Target="http://www.vashpsixolog.ru/preventive-work-of-a-psychologist-in-the-school/130-prevention-of-suicide-suicide/2786-istoriya-razvitiya-suiczidologii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psyjournal.ru/psyjournal/articles/detail.php?ID=2042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ychiatry.ru/stat/17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 ҮЙЛЕСІМДІ ДАМУЫ ҰЛТТЫҚ ИНСТИТУТЫ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354227" y="2459504"/>
            <a:ext cx="77108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СУИЦИД ТУРАЛЫ ТҮСІНІК.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СУИЦИДТІК МІНЕЗ-ҚҰЛЫҚТЫ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ҚАЛЫПТАСТЫРУҒА ЫҚПАЛ ЕТЕТІН ФАКТОРЛАР.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 СУИЦИДІНІҢ ТҮРЛЕРІ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452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 ҮЙЛЕСІМДІ ДАМУЫ ҰЛТТЫҚ ИНСТИТУТЫ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Тыңдаушыларды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Міндеттері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7" y="697240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5019781" y="697240"/>
            <a:ext cx="20714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Сабақ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062010" y="1485661"/>
            <a:ext cx="798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Өзектілігі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түсінік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тарихта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дінде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мәдениетте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«суицид»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түсінігі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ықпал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суицидінің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986074" y="560256"/>
            <a:ext cx="34960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Мәселенің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өзектілігі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3869480" y="1606696"/>
            <a:ext cx="799108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(рак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жүрек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ауруларынан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 миллион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қайтыс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10-20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әрекеттенеді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Дүниежүзілік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мәліметі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оқиғаларының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шамамен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20%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жастарда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әлдеқайда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[1].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F0D608-3E79-45BF-944A-9A1B3A684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90" y="2171548"/>
            <a:ext cx="3636790" cy="28514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5214152" y="1376939"/>
            <a:ext cx="53147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мәселесіне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2012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беріліп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біздің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еліміз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суицидінің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саны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әлемде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4-ші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орынға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шықты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ДДҰ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деректері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2019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үшінші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(тек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ғана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0D7028-6F5E-4CBC-82F4-1824836C09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57" t="6172" r="7038" b="12751"/>
          <a:stretch/>
        </p:blipFill>
        <p:spPr>
          <a:xfrm>
            <a:off x="798990" y="2334827"/>
            <a:ext cx="3986074" cy="2024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608337" y="342344"/>
            <a:ext cx="8975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ТУРАЛЫ ТҮСІНІК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3811479" y="920621"/>
            <a:ext cx="7587449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(лат.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sui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caedere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»)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әдейілеп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[3].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Суицидалды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өлтіргісі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мінез-құлқының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[4].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обнаруживающий любые формы суицидальных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аутоагрессивных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проявлений, в том числе совершивший суицидальную попытку или самоубийство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[5].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сөздікте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ауру,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күшті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түсіндіріледі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18" descr="https://mykmu.net/wp-content/uploads/2021/06/cubaan-bunuh-diri-moratorium.jpg">
            <a:extLst>
              <a:ext uri="{FF2B5EF4-FFF2-40B4-BE49-F238E27FC236}">
                <a16:creationId xmlns:a16="http://schemas.microsoft.com/office/drawing/2014/main" id="{E9273C0C-2305-43B9-A5FF-9AC20DFD9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74" y="2060176"/>
            <a:ext cx="2795732" cy="236978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8E82D-DF5D-4D06-A575-2619E9DBC00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2435" y="0"/>
            <a:ext cx="1218087" cy="107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52" y="3262033"/>
            <a:ext cx="3256236" cy="308550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636428" y="3380125"/>
            <a:ext cx="30346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5021" y="3265961"/>
            <a:ext cx="3255546" cy="32842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9094" y="3262033"/>
            <a:ext cx="3255546" cy="308484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432519" y="3300995"/>
            <a:ext cx="325554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келтіретін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Несуицидальное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самоповреждающее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поведение)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келтіреді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жасамайды.Тек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266590" y="3429000"/>
            <a:ext cx="30169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ықтималдығы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19615D5-00AF-455F-B312-139651022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211" y="778479"/>
            <a:ext cx="3481118" cy="2341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F081DB-F3C5-4E31-B3F7-6290175EA8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874" y="721544"/>
            <a:ext cx="3775787" cy="2454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1B2AB7C-39E8-4D73-AACF-B521A969C7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3206" y="778479"/>
            <a:ext cx="3685582" cy="2225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5" y="3380125"/>
            <a:ext cx="3160855" cy="201141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636428" y="3380125"/>
            <a:ext cx="303468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Нағыз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5" y="3429000"/>
            <a:ext cx="3255546" cy="196253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6" y="3429001"/>
            <a:ext cx="3255546" cy="1962536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468227" y="3687901"/>
            <a:ext cx="325554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Үзілген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алмаған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491497" y="3687901"/>
            <a:ext cx="2956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Тоқтатылған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26AA50-8B70-4543-9418-C79737273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1305" y="1313372"/>
            <a:ext cx="3499407" cy="2042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223C9FA-FC51-4597-838C-B3A3E51C4F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500" y="1367853"/>
            <a:ext cx="2619375" cy="1743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C91C7DB-4F05-40E3-A65E-5BDDAD0FD1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12" y="1313372"/>
            <a:ext cx="2590800" cy="1762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799642" y="612844"/>
            <a:ext cx="764615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термин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XVIII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Тек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Суицидология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көмектесетін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«Суицид»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Томас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Браунстың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1635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1642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шыққан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«Религия»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Ал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авторлардың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Хайд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Д., 1972 ж; Блох Д., 1998 ж.) термин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XII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1651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Оксфордтық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сөздікте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бергеніне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қарамастан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термин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әдебиеттерде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қолданылмады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FD8A745C-6C30-4BFB-A504-A6959DB1672B}"/>
              </a:ext>
            </a:extLst>
          </p:cNvPr>
          <p:cNvGrpSpPr/>
          <p:nvPr/>
        </p:nvGrpSpPr>
        <p:grpSpPr>
          <a:xfrm>
            <a:off x="843854" y="1382286"/>
            <a:ext cx="2400041" cy="3862005"/>
            <a:chOff x="852732" y="1382286"/>
            <a:chExt cx="2400041" cy="3862005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5172F4AF-58D3-42FE-B1D4-D9D4E8E48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52732" y="1382286"/>
              <a:ext cx="1993565" cy="318238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407388B-359E-4CC8-A522-D8C039187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6888" y="3275112"/>
              <a:ext cx="1255885" cy="19691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231685" y="901086"/>
            <a:ext cx="8975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ТУРАЛЫ ФИЛОСОФИЯДА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C4D1B5-A776-4864-94EC-E49061D877CB}"/>
              </a:ext>
            </a:extLst>
          </p:cNvPr>
          <p:cNvSpPr/>
          <p:nvPr/>
        </p:nvSpPr>
        <p:spPr>
          <a:xfrm>
            <a:off x="2467993" y="2273021"/>
            <a:ext cx="66671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Грецияда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қабылданбағанымен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екені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82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В ФИЛОСОФИИ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9652" y="1530012"/>
            <a:ext cx="10050118" cy="141263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059652" y="1652451"/>
            <a:ext cx="996071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Аристотель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ешқандай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мақұлдамаған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айтуынша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суицид –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мемлекетке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қылмыс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Рим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философиясына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77" y="4088010"/>
            <a:ext cx="9763073" cy="148716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164151" y="4110538"/>
            <a:ext cx="95849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Сократтың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пікірінше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құдайлардың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меншігі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ашуландырады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соншалықты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құдайлардың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пайымдама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AE1C3F-DD51-4A75-BFB1-15CE95118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97" y="1229911"/>
            <a:ext cx="2006480" cy="2318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2238C57-1897-4457-9556-68FA591B80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92" y="3799602"/>
            <a:ext cx="2036422" cy="2251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В ФИЛОСОФИИ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2461" y="1530012"/>
            <a:ext cx="10050118" cy="2035695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075074" y="1581341"/>
            <a:ext cx="967399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Сенека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адамзаттың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сүруі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Катон (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Cato),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Плиний (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Pliny),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Эпиктет (</a:t>
            </a:r>
            <a:r>
              <a:rPr lang="en-US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Epictetos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Марк (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Marcus),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Аврелий (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Aurelius)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Рим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империясының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зиялылары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ұстанды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Цицерон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себептерден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ұстанымынан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[8].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335" y="4029669"/>
            <a:ext cx="10011336" cy="137586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2119612" y="4091020"/>
            <a:ext cx="95849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Платон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қабылдамайды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шыдамсыздықтың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кедейлік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еріксіз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мәжбүрлеу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AE1C3F-DD51-4A75-BFB1-15CE95118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6145" y="3558544"/>
            <a:ext cx="2006480" cy="2318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FF5B5BB-8622-4DCD-AA29-1D06150E5C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421" y="1485573"/>
            <a:ext cx="1552649" cy="2035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3022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344966" y="635928"/>
            <a:ext cx="92061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тарихта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344966" y="1343814"/>
            <a:ext cx="96589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Греция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Римде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жұмсағысы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жүгінді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мағынасыздығын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орындылығын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толығымен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Ұзақ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сүргісі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Сенатқа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дәлелдерін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тастап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делінген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тағдыр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ренжітсе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(цикута)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Қайғыдан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қиналсаң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кет.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Байғұс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мұңын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берсін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қырсық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Адам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рұқсатпен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қазынадан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алынған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уды»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Қылмыскерлерді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(цикута)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алкалоид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цикутотоксині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Cicuta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verosa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[8].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3674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492928" y="345968"/>
            <a:ext cx="92061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ЧЕРЕЗ ПРИЗМУ РЕЛИГИОЗНЫХ ПРЕДСТАВЛЕНИЙ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855215" y="1234350"/>
            <a:ext cx="1048157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Иудаизм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қабылдамайды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Христиан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түбегейлі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діндерінің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Индуизм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Джайнизм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оны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рәсім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санамайды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Буддизм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Конфуцианизмде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ынталандыру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Буддисттер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құрбандық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Конфуций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ата-бабаларға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табыну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әдет-ғұрыптарды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орындауға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берілмеген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Исламда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діннің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мақсаттарының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қағидасының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салынған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Исра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17/33)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Кәрімде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аяттар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Тіпті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ислам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ғұламалары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қылмыс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(Мухаммад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Шалтут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әл-Фәтуа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Каир 1403/1983, 419-421 беттер)</a:t>
            </a:r>
          </a:p>
          <a:p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Сөздікте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сөзінен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шыққан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жұлынын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мағынасында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суицид,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қатала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нефсиху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қолданылады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[7].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9EE1E28-FE83-4B0F-A991-9C0B545BF422}"/>
              </a:ext>
            </a:extLst>
          </p:cNvPr>
          <p:cNvSpPr/>
          <p:nvPr/>
        </p:nvSpPr>
        <p:spPr>
          <a:xfrm>
            <a:off x="7824186" y="5623650"/>
            <a:ext cx="39919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Исатай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Бердалиев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Ислам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ғылымдарының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докторы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Kazislam.kz</a:t>
            </a:r>
          </a:p>
        </p:txBody>
      </p:sp>
    </p:spTree>
    <p:extLst>
      <p:ext uri="{BB962C8B-B14F-4D97-AF65-F5344CB8AC3E}">
        <p14:creationId xmlns:p14="http://schemas.microsoft.com/office/powerpoint/2010/main" val="4049298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825625" y="1382337"/>
            <a:ext cx="67292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ғұрыптық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харакири, сати «резать живот»),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көтермелеп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ежелгі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Шумер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Аккад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патшаларының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б.з.б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мыңжылдық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Ирак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археологтар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билеушісімен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қарауылының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сарбаздары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аттанды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жауынгерлер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төсегінде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кәріліктен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ұят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масқара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[9].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46D4C7-6906-494F-8308-5945F18E8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329" y="3566579"/>
            <a:ext cx="3127519" cy="192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BB7E95-7EB0-4874-8228-45E841FE6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306" y="1271851"/>
            <a:ext cx="2369455" cy="19265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925D1CE-9A4A-4833-BA18-24D989F83187}"/>
              </a:ext>
            </a:extLst>
          </p:cNvPr>
          <p:cNvSpPr/>
          <p:nvPr/>
        </p:nvSpPr>
        <p:spPr>
          <a:xfrm>
            <a:off x="3815244" y="842768"/>
            <a:ext cx="20063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Салт-дәстүрлер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818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722051" y="1992435"/>
            <a:ext cx="58918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Үндістанда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19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масқара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Қартайғанда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ауру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тірідей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өртеп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жіберетіндер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данышпандар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Жесірлерді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тағдыр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1817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Бенгал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провинциясында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716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жесір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1821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бүкіл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Үндістанда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2366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[10].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85F090-B6EE-4BEF-B017-3266F99C7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835" y="1992435"/>
            <a:ext cx="3630965" cy="2419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842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314330" y="1220077"/>
            <a:ext cx="570538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психология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тақырыптағы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салушылар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Э.Дюркгейм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З.Фрейд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З.Фрейд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үзілуінің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шеттетілуінің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[11].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5306F2-BE3F-4B88-AAD4-722157112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81" y="1649286"/>
            <a:ext cx="2188654" cy="29202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D4422B-4B3F-422C-9C3D-646FEC75A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0509" y="1594416"/>
            <a:ext cx="1914310" cy="3029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78168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4" y="3429000"/>
            <a:ext cx="3160855" cy="261725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73045" y="3589802"/>
            <a:ext cx="271933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КГ. Юнг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рухани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жаңғыруға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ұмтылысы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4" y="3308943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6" y="3429000"/>
            <a:ext cx="3255546" cy="2568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282315" y="3630550"/>
            <a:ext cx="32555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В.Франкл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бостандығы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ұғымдарымен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байланыстыра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моральдық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негіздемесін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таппады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433841" y="3750606"/>
            <a:ext cx="312777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Э.Шнейдман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[12]. </a:t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879A2D-2534-4D72-9947-ECC8DA79D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210" y="1056165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8C6499-46D7-4E2C-9F7C-7F7738DB6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3416" y="965259"/>
            <a:ext cx="2514231" cy="2086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5BD3FB9-DBE8-4C67-96BC-93BF4ACE1F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6587" y="1067881"/>
            <a:ext cx="1320388" cy="1984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212417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1148178" y="1450897"/>
            <a:ext cx="989564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ғасырда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Криминологияда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психиатрияда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әлеуметтануда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Т.А. Донских пен Ц.П. Короленко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девиантты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жіктей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нашарлауы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[13]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Е.В.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Знамовская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медициналық-психологиялық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ауытқып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тұтастығына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төндіретін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аутодеструктивті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жіктейді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[14].</a:t>
            </a:r>
          </a:p>
        </p:txBody>
      </p:sp>
    </p:spTree>
    <p:extLst>
      <p:ext uri="{BB962C8B-B14F-4D97-AF65-F5344CB8AC3E}">
        <p14:creationId xmlns:p14="http://schemas.microsoft.com/office/powerpoint/2010/main" val="16182315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1694155" y="1331962"/>
            <a:ext cx="880369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күрделілігі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әртүрлілігімен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сипаттайтын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теория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шешілген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ассимиляциялау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еңсерілмейтін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қатыгездігі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бөтендікке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жақындарының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жұмыссыздыққа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77360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-71021" y="566678"/>
            <a:ext cx="122630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AF9448C2-01D8-4BC2-B7E5-F3437D8D3CE5}"/>
              </a:ext>
            </a:extLst>
          </p:cNvPr>
          <p:cNvSpPr/>
          <p:nvPr/>
        </p:nvSpPr>
        <p:spPr>
          <a:xfrm>
            <a:off x="2013600" y="1855432"/>
            <a:ext cx="2219417" cy="20684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AF52ACA-9791-4C04-8424-8F30FE63BFA4}"/>
              </a:ext>
            </a:extLst>
          </p:cNvPr>
          <p:cNvSpPr/>
          <p:nvPr/>
        </p:nvSpPr>
        <p:spPr>
          <a:xfrm>
            <a:off x="2336107" y="2613263"/>
            <a:ext cx="1667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F46BB2E-EF7F-48AE-A135-028C8004EB41}"/>
              </a:ext>
            </a:extLst>
          </p:cNvPr>
          <p:cNvSpPr/>
          <p:nvPr/>
        </p:nvSpPr>
        <p:spPr>
          <a:xfrm>
            <a:off x="7634796" y="1855432"/>
            <a:ext cx="2059620" cy="20684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5775B1F-1D6D-41F8-A28E-1B7359ECBFC7}"/>
              </a:ext>
            </a:extLst>
          </p:cNvPr>
          <p:cNvSpPr/>
          <p:nvPr/>
        </p:nvSpPr>
        <p:spPr>
          <a:xfrm>
            <a:off x="3391371" y="3524435"/>
            <a:ext cx="2507840" cy="20684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орналасады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(ар-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ұждан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құштарлық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реніш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BC8BFBC-D66A-47A6-A1F4-4F00B5D6EE90}"/>
              </a:ext>
            </a:extLst>
          </p:cNvPr>
          <p:cNvSpPr/>
          <p:nvPr/>
        </p:nvSpPr>
        <p:spPr>
          <a:xfrm>
            <a:off x="9028590" y="3266983"/>
            <a:ext cx="2663301" cy="23259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конфликтпен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құраушы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жақтарының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тұлғаның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сыртында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орналасады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салу,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8FC87D7-D725-4CA6-BD4D-E694F0A4F0A9}"/>
              </a:ext>
            </a:extLst>
          </p:cNvPr>
          <p:cNvSpPr/>
          <p:nvPr/>
        </p:nvSpPr>
        <p:spPr>
          <a:xfrm>
            <a:off x="636771" y="5734662"/>
            <a:ext cx="61013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ряде случаев конфликт носит смешанный характер. </a:t>
            </a:r>
          </a:p>
        </p:txBody>
      </p:sp>
    </p:spTree>
    <p:extLst>
      <p:ext uri="{BB962C8B-B14F-4D97-AF65-F5344CB8AC3E}">
        <p14:creationId xmlns:p14="http://schemas.microsoft.com/office/powerpoint/2010/main" val="3916366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676" y="699509"/>
            <a:ext cx="4835502" cy="574884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487268" y="1435278"/>
            <a:ext cx="444257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идеялармен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қиялдармен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сипатталатын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пассивті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8C4A5B-D3D8-4C32-B6EC-7D30CB377A73}"/>
              </a:ext>
            </a:extLst>
          </p:cNvPr>
          <p:cNvSpPr/>
          <p:nvPr/>
        </p:nvSpPr>
        <p:spPr>
          <a:xfrm>
            <a:off x="1984859" y="794802"/>
            <a:ext cx="34473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82D16DA-287B-45D1-843F-BF6D49960CE6}"/>
              </a:ext>
            </a:extLst>
          </p:cNvPr>
          <p:cNvSpPr/>
          <p:nvPr/>
        </p:nvSpPr>
        <p:spPr>
          <a:xfrm>
            <a:off x="1487268" y="2600712"/>
            <a:ext cx="4341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сатысы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бейімділік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уақыты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7D01D-BFD6-4F8B-936B-3563B87A65AC}"/>
              </a:ext>
            </a:extLst>
          </p:cNvPr>
          <p:cNvSpPr/>
          <p:nvPr/>
        </p:nvSpPr>
        <p:spPr>
          <a:xfrm>
            <a:off x="1487268" y="4267305"/>
            <a:ext cx="376117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идеясы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құрамдас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қосылудан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ниеттер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C7A7F66-0A7C-4765-AD97-CF85F3670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411" y="739331"/>
            <a:ext cx="4834547" cy="574884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2B04522-F0AE-4E6F-BAF7-BA985D43F6F9}"/>
              </a:ext>
            </a:extLst>
          </p:cNvPr>
          <p:cNvSpPr/>
          <p:nvPr/>
        </p:nvSpPr>
        <p:spPr>
          <a:xfrm>
            <a:off x="7255808" y="1005591"/>
            <a:ext cx="36730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4F6643-12B3-4B62-B522-FF68D18AF28D}"/>
              </a:ext>
            </a:extLst>
          </p:cNvPr>
          <p:cNvSpPr/>
          <p:nvPr/>
        </p:nvSpPr>
        <p:spPr>
          <a:xfrm>
            <a:off x="7625422" y="2790364"/>
            <a:ext cx="307931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F19444-18D2-4B62-8391-A4C933ED1C8C}"/>
              </a:ext>
            </a:extLst>
          </p:cNvPr>
          <p:cNvSpPr/>
          <p:nvPr/>
        </p:nvSpPr>
        <p:spPr>
          <a:xfrm>
            <a:off x="7625422" y="4088011"/>
            <a:ext cx="277920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[15] </a:t>
            </a:r>
          </a:p>
        </p:txBody>
      </p:sp>
    </p:spTree>
    <p:extLst>
      <p:ext uri="{BB962C8B-B14F-4D97-AF65-F5344CB8AC3E}">
        <p14:creationId xmlns:p14="http://schemas.microsoft.com/office/powerpoint/2010/main" val="229598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D63FD1-4B6E-4AFB-932B-967EE89E1DAE}"/>
              </a:ext>
            </a:extLst>
          </p:cNvPr>
          <p:cNvSpPr/>
          <p:nvPr/>
        </p:nvSpPr>
        <p:spPr>
          <a:xfrm>
            <a:off x="1615737" y="1841242"/>
            <a:ext cx="524670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кеңірек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ұғым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ABEAC5E-EEE0-4423-9E63-8908E1926C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91" t="-731" r="-464" b="731"/>
          <a:stretch/>
        </p:blipFill>
        <p:spPr>
          <a:xfrm>
            <a:off x="7767961" y="1822615"/>
            <a:ext cx="3524436" cy="25491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46720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149" y="2479586"/>
            <a:ext cx="3160855" cy="3494666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1648358" y="3397063"/>
            <a:ext cx="2719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242" y="2479586"/>
            <a:ext cx="3086399" cy="3443571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7288096" y="3489902"/>
            <a:ext cx="33865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D9F2D7-8FD5-481A-A401-D22338ED03BD}"/>
              </a:ext>
            </a:extLst>
          </p:cNvPr>
          <p:cNvSpPr/>
          <p:nvPr/>
        </p:nvSpPr>
        <p:spPr>
          <a:xfrm>
            <a:off x="1648358" y="4444008"/>
            <a:ext cx="29526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[16]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F505EC-59E1-41D7-9995-7587CDDC8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0607" y="422645"/>
            <a:ext cx="1790785" cy="2439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DAC52FB-0584-4D16-B558-8295AD67C0E5}"/>
              </a:ext>
            </a:extLst>
          </p:cNvPr>
          <p:cNvSpPr/>
          <p:nvPr/>
        </p:nvSpPr>
        <p:spPr>
          <a:xfrm>
            <a:off x="7718398" y="4197788"/>
            <a:ext cx="26942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парасуицид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аяқталмайтын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қасақана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зиян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келтіру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[17]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2EACA9E-3BEC-44A4-954B-7C174D538CFD}"/>
              </a:ext>
            </a:extLst>
          </p:cNvPr>
          <p:cNvSpPr/>
          <p:nvPr/>
        </p:nvSpPr>
        <p:spPr>
          <a:xfrm>
            <a:off x="1871607" y="2721114"/>
            <a:ext cx="229793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Амбрумова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 Григорьевна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BF62026-BA5A-445E-B9ED-21F766827D6B}"/>
              </a:ext>
            </a:extLst>
          </p:cNvPr>
          <p:cNvSpPr/>
          <p:nvPr/>
        </p:nvSpPr>
        <p:spPr>
          <a:xfrm>
            <a:off x="8003613" y="2862338"/>
            <a:ext cx="1702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Бруксбэнк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76599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241" y="1081725"/>
            <a:ext cx="3160855" cy="225783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7736" y="1081726"/>
            <a:ext cx="3255546" cy="195483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D9F2D7-8FD5-481A-A401-D22338ED03BD}"/>
              </a:ext>
            </a:extLst>
          </p:cNvPr>
          <p:cNvSpPr/>
          <p:nvPr/>
        </p:nvSpPr>
        <p:spPr>
          <a:xfrm>
            <a:off x="1099694" y="1092794"/>
            <a:ext cx="30968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фаталистік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баратындарды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қатал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құмарлықтары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басқарылатындар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сипаттайды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DAC52FB-0584-4D16-B558-8295AD67C0E5}"/>
              </a:ext>
            </a:extLst>
          </p:cNvPr>
          <p:cNvSpPr/>
          <p:nvPr/>
        </p:nvSpPr>
        <p:spPr>
          <a:xfrm>
            <a:off x="7718397" y="1215905"/>
            <a:ext cx="26942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өзімшіл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–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талаптардан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болу.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0053150-A511-454C-B84D-BEE6E672B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672" y="839069"/>
            <a:ext cx="2254294" cy="3628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2652C7-64FE-4F70-9FE0-0889558FD953}"/>
              </a:ext>
            </a:extLst>
          </p:cNvPr>
          <p:cNvSpPr/>
          <p:nvPr/>
        </p:nvSpPr>
        <p:spPr>
          <a:xfrm>
            <a:off x="4636693" y="4303773"/>
            <a:ext cx="24362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Давид Эмиль Дюркгейм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5849AB-82AE-4631-B299-012DA9B6A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241" y="3767623"/>
            <a:ext cx="3158002" cy="178018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E86DF5F-0CAF-44C6-81D3-3413ABFE90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7736" y="3767623"/>
            <a:ext cx="3255546" cy="1780186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26F1978-D608-43E1-845D-EBBD2769025B}"/>
              </a:ext>
            </a:extLst>
          </p:cNvPr>
          <p:cNvSpPr/>
          <p:nvPr/>
        </p:nvSpPr>
        <p:spPr>
          <a:xfrm>
            <a:off x="1099694" y="3940336"/>
            <a:ext cx="273136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альтруистік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[18].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A7307A-E218-4737-A5B1-8697EABB7332}"/>
              </a:ext>
            </a:extLst>
          </p:cNvPr>
          <p:cNvSpPr/>
          <p:nvPr/>
        </p:nvSpPr>
        <p:spPr>
          <a:xfrm>
            <a:off x="7540084" y="3863391"/>
            <a:ext cx="315319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аномиялық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оны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келіспеушілік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асырылады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0506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060704" y="877923"/>
            <a:ext cx="970790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бірқатар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[19]: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142999" y="2062721"/>
            <a:ext cx="9906001" cy="3268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сипаты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бұзылуы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төзгісіз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дәрменсіздігін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агрессия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қиыншылыққа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әуестену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қараңғылықты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көзқарасына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1694156" y="1331962"/>
            <a:ext cx="42982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К.Хорнидің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әлеуметтік-мәдени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әлеуметтік-мәдени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өзара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әрекеттесуінің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Хорни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рухани-адамгершілік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заманғы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үрей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туғызады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тәуелділіктерді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тудырады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[20].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C9164A-6040-4236-9E5B-5F2AEF3A8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8819" y="1807384"/>
            <a:ext cx="4034901" cy="24209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16984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580047" y="543579"/>
            <a:ext cx="955698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тәуекелдері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психологиялық-педагогикалық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67023" y="1205299"/>
            <a:ext cx="1048098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(11-12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16-17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мінез-құлықпен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ұқсастығы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процестерінің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өсіп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тұлға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[21].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қорытындыға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дербестікке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топтастыруға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сезінуі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аспектіде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гормоналды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4459" y="4758815"/>
            <a:ext cx="2514317" cy="18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320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73224" y="708150"/>
            <a:ext cx="1048098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проблемасы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тұрғысынан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қарқынды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келбетіне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шаршаудың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күшеюі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тұрақсыздығы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көңіл-күйдің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депрессия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даралығын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үлкендермен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қарама-қайшылықтар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негативизм,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қыңырлыққа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тыйымдарға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беделі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немқұрайлылық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іс-әрекеті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нормаларын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меңгерудің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құрбыларының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мойындауы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компаниясына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бағаланбаған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асыра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бағаланған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бағалауды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акцентуацияларының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дезадаптацияның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01608" y="4616772"/>
            <a:ext cx="2514317" cy="18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5433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433764" y="3392897"/>
            <a:ext cx="1657623" cy="124321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210FC3-CC5D-4BE7-BB81-AEBBE712A3A8}"/>
              </a:ext>
            </a:extLst>
          </p:cNvPr>
          <p:cNvSpPr/>
          <p:nvPr/>
        </p:nvSpPr>
        <p:spPr>
          <a:xfrm>
            <a:off x="1047565" y="772603"/>
            <a:ext cx="1032473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тәуелсіздіктің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ұсынысшылдық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конформизмнің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жоғарылауы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абстрактылы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елегінен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интроспекцияға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дүниетанымды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қабылданбаған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шеңберін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тәуекелге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агрессия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көріністері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ересектік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өзіңіз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көшбасшылыққа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идеалдарын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ұстанатын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қауымдастығына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еңбегін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растаудың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[23].</a:t>
            </a:r>
          </a:p>
        </p:txBody>
      </p:sp>
    </p:spTree>
    <p:extLst>
      <p:ext uri="{BB962C8B-B14F-4D97-AF65-F5344CB8AC3E}">
        <p14:creationId xmlns:p14="http://schemas.microsoft.com/office/powerpoint/2010/main" val="2839014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976544" y="1569284"/>
            <a:ext cx="761066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Л.С.Выготский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кезеңнің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интроспекцияға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әлеуметтік-мәдени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жетілу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сәйкессіздікті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тәжірибесіне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қызығушылығының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сыртқы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әлемге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қанағаттанбауы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эксклюзивтілігі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қою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қайшылықтар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[24].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айрықша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толғау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22214" y="2237557"/>
            <a:ext cx="2514317" cy="18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76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96001" y="663761"/>
            <a:ext cx="1048098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Жасөспірімдердегі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бопсалау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Б.Н. Алмазов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мотивтерін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4% 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мазмұндағы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30% -ы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20% 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туыстығы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ырымдарын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20% -ы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демонстрация,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құрдастар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алдында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батылдық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15%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қалғандарына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инфантилизм,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ақыл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-ой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кемістігі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50%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акцентуациясы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[25].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аяқталған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жиілігі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1%-дан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асатынын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жөн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ұғымы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арман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уақытша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абстрактілі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қабылданады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мотивтерді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өткінші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болмашы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байланыстырады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ықпалында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үйден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қашу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сабаққа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келмеу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қарым-қатынастағы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қақтығыстар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[26].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4459" y="4758815"/>
            <a:ext cx="2514317" cy="1885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3714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532660" y="708150"/>
            <a:ext cx="1062154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Э.Шнайдер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бөліп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[27]: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дағдарыстан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төзгісіз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шарттылық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сүруді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тоқтату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ауырсынуды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стресс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психологиялық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қажеттіліктерді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бұзу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құтылуға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дәрменсіздік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үгіт-насихаттардың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түсіндірме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әңгімелердің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мадақтаудың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қысым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бекердігі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амбиваленттілік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араласуымен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мезгілде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құтқарылуға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ұмтылу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туннельдік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сана»,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тарылуы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таңдау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мүмкіндіктерін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шектеу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түпкілікті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үйден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табылатын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аймағынан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ұшу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эгрессия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хабары,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қайғы-қасірет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дәрменсіздік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шағымдары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сұрауы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құтқарылу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стиліне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сәйкестігі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81AEDD-9E96-4E60-A3E5-DFB5BED7F7C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82105" y="5495277"/>
            <a:ext cx="1544204" cy="115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8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3337827" y="537715"/>
            <a:ext cx="59570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1611489" y="1268142"/>
            <a:ext cx="803853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өшпенділік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агрессия,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дөрекілік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терең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сезімдерін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ренжітетін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қаупі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бәрі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адасып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өлуді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аулақ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қорқумен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92%-дан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астамы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арандатуынан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төзгісіз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тәжірибелерден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арылуға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травматикалық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жағдайлардан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шығуға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аяушылық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жанашырлық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оятуға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аударуға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тырысады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4060DE-A8DA-4703-AD40-96C9BD205C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6638" y="4897653"/>
            <a:ext cx="2494325" cy="1384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613204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28836" y="255791"/>
            <a:ext cx="10480983" cy="6346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мінез-құлықтың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факторлары</a:t>
            </a: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айырылу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ауру).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Айтарлықтай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үлкендермен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мұғалімдермен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Бақытсыз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романтикалық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қарым-қатынастардың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үзілуі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көңілсіздікке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Құрбыларынан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қорлау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желілерде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табыстың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мәнділігі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құндылығы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фонындағы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сәтсіздігі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үміттерді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ақтамауы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Тұрақсыз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ажырасуы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ортаның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күрт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өзгеруі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тұрғылықты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өзгерту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ауысу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жыныстық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зорлық-зомбылық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Сүйіспеншілік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болмауы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281785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522304" y="353043"/>
            <a:ext cx="10480983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таралуының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Көбінде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отбасылары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тұратын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ұрсыс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керістен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ашпайды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ішімдікке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нашақорлыққа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бейім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Бала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ешбір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жанұя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мүшесінен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жылулық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көрмейді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Құпиясын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ашып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сырласуға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таппай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нашарлайды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объектісі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жоғалғанда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сезімтал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болуына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атаанасын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жоғалтуы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сақталып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жатады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Енді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жолдасы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ғашығы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стресске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шалдығып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көңіл-күйі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нашарлап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шар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шаңқы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ойланғыш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Өмірдегі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қызығушылығы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жойылады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Нашақорлық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ішімдік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аяқ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астынан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әсерінен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эмоцияларын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қадағалай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алмайтындар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кетіп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рахатына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тыныштыққа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жеткізуге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ойлайтындар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4455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495672" y="523481"/>
            <a:ext cx="10480983" cy="5269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распространения самоубийств: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Еліктеу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еліктеушілік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АҚШ-та Техас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штатының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Пиано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қаласында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өзөзін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тұншықтырып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өлтірген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еліктеп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сыныптың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Ауру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галлюцинациямен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зардап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шегеді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біреудің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дауысы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әрекеттер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керектігін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айтатындай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көрінеді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Тұқым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қуалау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Суицидке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баратындардың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тектерінде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бұндай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жолмен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дүниеден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байқалатындықтарын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Жасөспірімдік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барлығын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жүрегіне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қабылдайды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ғашық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болу,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махаббат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көңілін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қайтарған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жазалау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71706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96565" y="1452808"/>
            <a:ext cx="8870271" cy="2499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психикалық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күйзеліс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депрессия;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қаржылық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проблемалар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жалғыздық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қажетсіздік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арадағы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жанжалдар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1723824" y="630114"/>
            <a:ext cx="83434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Сауалнамаға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қатысқандардың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пікірінше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қазақстандық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жастардың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өзіне-өзі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жұмсаудың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тараған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CD000D-8911-4154-B24F-E9CBBA05BF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604" r="8196" b="9446"/>
          <a:stretch/>
        </p:blipFill>
        <p:spPr>
          <a:xfrm>
            <a:off x="6329779" y="1452808"/>
            <a:ext cx="1802168" cy="17697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944174-C5BD-42B2-9B70-636398D0C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324" y="2774121"/>
            <a:ext cx="1926114" cy="130975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2B5371-FC21-40D7-9E2A-6A50405C06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2229" y="3893047"/>
            <a:ext cx="2035947" cy="137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522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96565" y="1452808"/>
            <a:ext cx="88702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қыздар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істемейтін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тұрғындары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жоқтар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дінге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сенбеушілер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асығады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санайды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2460670" y="698755"/>
            <a:ext cx="834345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көбінесе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өмірімен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қоштасуға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258D9A-617A-4121-8216-9879BBB561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625"/>
          <a:stretch/>
        </p:blipFill>
        <p:spPr>
          <a:xfrm>
            <a:off x="6406466" y="1673895"/>
            <a:ext cx="1546856" cy="1378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D7BFACD-5241-454D-86BB-F9860510C1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 b="11585"/>
          <a:stretch/>
        </p:blipFill>
        <p:spPr>
          <a:xfrm>
            <a:off x="8059537" y="2751338"/>
            <a:ext cx="1768043" cy="15632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4742B3A-1016-481D-BF5C-82DEDE5A467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ECECEA"/>
              </a:clrFrom>
              <a:clrTo>
                <a:srgbClr val="ECECE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6466" y="4105502"/>
            <a:ext cx="1347409" cy="10348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497695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4050475" y="830916"/>
            <a:ext cx="4091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 ТҮРЛЕРІ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FC8843-8556-434F-91D9-7EDA062C8EC3}"/>
              </a:ext>
            </a:extLst>
          </p:cNvPr>
          <p:cNvSpPr/>
          <p:nvPr/>
        </p:nvSpPr>
        <p:spPr>
          <a:xfrm>
            <a:off x="2122569" y="3040148"/>
            <a:ext cx="32572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Ғалымдардың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айтуынша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суицидтің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61BD66-E7E5-4E71-8488-F97736E87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9868" y="1268142"/>
            <a:ext cx="5666087" cy="510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80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11080" y="897046"/>
            <a:ext cx="10480983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детского суицида </a:t>
            </a:r>
          </a:p>
          <a:p>
            <a:pPr marL="457200" indent="-457200" algn="just">
              <a:buAutoNum type="arabicPeriod"/>
            </a:pP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Жасырын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суицид. </a:t>
            </a: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түрінде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өз-өзін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еместігін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қиындықтан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шара,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көрінгендіктен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өлімге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апаратын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істерге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бас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тігеді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нашақорлық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алкоголизм,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көлікте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қауіптірек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экстремальды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бизнеспен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айналысу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т.б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[29].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Демонстративті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</a:p>
          <a:p>
            <a:pPr algn="just"/>
            <a:r>
              <a:rPr lang="kk-KZ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зін-өзі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өлтіргісі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келгендердің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өлместен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өзгелердің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өзіне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аударғысы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(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біреумен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ренжіссе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қолына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суық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қару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ала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жүгіріп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деуі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Шынайы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суицид </a:t>
            </a:r>
          </a:p>
          <a:p>
            <a:pPr algn="just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өмірден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түңіледі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үнемі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көңілсіз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өлгісі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Оны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қоршаған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ортасы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осындай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байқамауы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74834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A7CCCF-4DDF-47C5-8984-36ECF3809DC4}"/>
              </a:ext>
            </a:extLst>
          </p:cNvPr>
          <p:cNvSpPr/>
          <p:nvPr/>
        </p:nvSpPr>
        <p:spPr>
          <a:xfrm>
            <a:off x="2976277" y="832645"/>
            <a:ext cx="65317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и обсуждение видеороликов.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67005A0-4F8C-4FC4-B05A-3FD2CF423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151" y="2648527"/>
            <a:ext cx="3517697" cy="197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743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50753" y="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262108" y="258901"/>
            <a:ext cx="1078636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Алимова М.А. Суицидальное поведение подростков: диагностика, коррекция. Барнаул, 2014.–100 с.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https://admmegion.ru/upload/iblock/bcb/alimova_barnaul.pdf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Елбол Каримов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Дети в Казахстане почти каждый день совершают самоубийства. Можно ли решить эту проблему. Попытаемся найти корень проблемы и ее решение. 04.06.2021, 14:44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https://liter.kz/kazahstan-godami-ne-mozhet-reshit-problemu-suiczidov/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3.Б.Г. Мещеряков и В.П. Зинченко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психологический словарь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Прайм-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Еврознак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2007 г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kk-KZ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https://psychological.slovaronline.com/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kk-KZ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http://www.consultant.ru/document/cons_doc_LAW_310839/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5.Словарь психологических терминов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http://www.belogurova.ru/glossary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https://www.ncfu.ru/export/uploads/Dokumenty-Nauka/materialy-III-konferencii-psihologicheskoe-zdorove-lichnosti-teoriya-i-praktika_2021.10.2016.pdf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7.Профилактика суицидального поведения : учебно-методическое пособие / [К. В.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 В. Нечипоренко, Т. Ф. Мурзина и др.] ; Санкт-Петербургский ин-т усовершенствования врачей-экспертов.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Казань : Бук, 2018.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104 с.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http://www.vashpsixolog.ru/preventive-work-of-a-psychologist-in-the-school/130-prevention-of-suicide-suicide/2786-istoriya-razvitiya-suiczidologii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8.Шелехов И. Л, Каштанова Т. В., Корнетов А. Н.,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Толстолес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 С. С 894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учебное пособие / И. Л Шелехов, Т. В. Каштанова, А. Н. Корнетов, Е. С.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Толстолес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Томск: Сибирский государственный медицинский университет, 2011. – 203 с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https://mishajp.livejournal.com/94853.html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Лилит Мазикина.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Откуда взялся сати – обычай сожжения вдов – и как индийцы против него боролись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https://www.novochag.ru/family_and_children/psihologiya/otkuda-vzyalsya-sati-obychay-sozhzheniya-vdov-i-kak-indiycy-protiv-nego-borolis/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3510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50753" y="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262108" y="258901"/>
            <a:ext cx="10786369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11.Литмен, Р. Зигмунд Фрейд о самоубийстве [Текст] – Р.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Литмен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//Журнал практической психологии и самоанализа, 2013. – №1. – 102 [Электронный ресурс]. – Режим доступа: </a:t>
            </a:r>
            <a:r>
              <a:rPr lang="ru-RU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http://psyjournal.ru/psyjournal/articles/detail.php?ID=2042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12Львова, И.Н. Диагностика, профилактика и коррекция суицида [Текст] / И.Н. Львова // Научное обозрение, 2015. – №2. – С.129–131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13.Шелехов, И. Л.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Суицидология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учебное пособие [Текст] /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И.Л.Шелехов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Т.В.Каштанова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А.Н.Корнетов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Е.С.Толстолес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Томск: Сибирский государственный медицинский университет, 2011. – 203 с.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14.Блейхер,В.М. Клиническая патопсихология [Текст] / В.М.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Блейхер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И.В. Крук, С.Н. Боков. – М.: Издательство Московского социального института. –2012. – 512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15.Егоров, А. Ю., Игумнов, С. А. Расстройства поведения у подростков: клинико-психологические аспекты [Текст]/ А.Ю. Егоров, С.А. Игумнов. – СПб.: Речь, 2015.– 436 с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16.Амбрумова, А.Г., Диагностика суицидального поведения [Текст]/ А.Г.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Абрумова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В.А. Тихоненко. – М., 2012.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17.Энциклопедия глубинной психологии. Под ред. А.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М.Боковикова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[Текст]/. – М., 2011. – 290с.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18.Суицидология: прошлое и настоящее: Сб. статей / Сост. А.Н. Моховиков. – М., 2011. –239с.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Ефимова, О.И. Особенности социальных установок и ценностных ориентаций подростков и молодежи со склонностью к суицидальному поведению [Текст] // Современные тенденции развития гуманитарных наук. Материалы Международной научно-практической конференции. – 2013. – Ярославль: издательство «Канцлер», 2013. – С.109-120.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20.Хорни, К. Невротическая личность нашего времени [Текст] /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К.Хорни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пер. с англ. В.В. Старовойтова. – М.: Канон-РООИ, 2012. – 288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23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4050753" y="0"/>
            <a:ext cx="3343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</a:t>
            </a:r>
            <a:r>
              <a:rPr lang="kk-KZ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литература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262108" y="258901"/>
            <a:ext cx="1078636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40BAD2"/>
              </a:buClr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21.Павленок, П.Д. Социальная работа с лицами и группами девиантного поведения: учеб. пособие [Текст] / П.Д. Павленок, М.Я. Руднева. – М.: Инфра-М, 2012. – 185 с.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22.Профилактика суицидальных проявлений среди несовершеннолетних: Методические рекомендации / Сост. Бадьина Н.П. - ГАОУ ДПО ИРОСТ. – Курган, 2011. - 107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23.Андронникова, О. О. Основные характеристики подростков с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виктимным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поведением [Текст] / О.О. Андронникова // Вестник томского государственного педагогического университета.– 2014. - №9. – С.120-126.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24.Куркина, О.В. Интегративный подход к пониманию феноменологии суицидального поведения подростков. Опыт социально-психологического исследования проблемы суицида [Текст] / О. В. Куркина // .Актуальные проблемы гуманитарных и естественных наук. – 2012. – №8. – С.168-172. 22.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Лапицкий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М.А., Ваулин, С.В. Суицидальное поведение. – Смоленск, СГМА МЗ РФ, – 2012. – 156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25.Типовая модель психолого-педагогического сопровождения образовательного процесса, направленного на профилактику суицидального поведения учащихся [Текст] –[Электронный ресурс]. – Режим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доступа:http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://ou55.omsk.obr55.ru/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files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/2016/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26.Шнейдер, Л.Б. Девиантное поведение детей и подростков [Текст]/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Л.Б.Шнейдер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М., 2015. – 336 с.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27.https://www.ektu.kz/files/DistanceEducation/Resource/441021/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</a:t>
            </a:r>
            <a:r>
              <a:rPr lang="kk-KZ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http://www.psychiatry.ru/stat/170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https://skola15azov.siteedu.ru/media/sub/338/documents/ </a:t>
            </a: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https://informburo.kz/kaz/zhalyzdy-zhne-depressiya-azastanda-zhastardy-z-zne-ol-zhmsauyna-ne-trtk.html</a:t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31.Соколова, Е.Т. Проблема суицида: Клинико-психологический ракурс [Текст] / Е.Т. Соколова, Ю.А. Сотникова // Вопросы психологии. – 2006, №2, С.66</a:t>
            </a:r>
            <a:br>
              <a:rPr lang="ru-RU" alt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ru-RU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950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2948</TotalTime>
  <Words>4629</Words>
  <Application>Microsoft Office PowerPoint</Application>
  <PresentationFormat>Широкоэкранный</PresentationFormat>
  <Paragraphs>220</Paragraphs>
  <Slides>45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1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133</cp:revision>
  <dcterms:created xsi:type="dcterms:W3CDTF">2021-10-18T06:14:28Z</dcterms:created>
  <dcterms:modified xsi:type="dcterms:W3CDTF">2023-02-20T15:12:16Z</dcterms:modified>
</cp:coreProperties>
</file>