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2" r:id="rId3"/>
    <p:sldId id="263" r:id="rId4"/>
    <p:sldId id="266" r:id="rId5"/>
    <p:sldId id="267" r:id="rId6"/>
    <p:sldId id="268" r:id="rId7"/>
    <p:sldId id="269" r:id="rId8"/>
    <p:sldId id="270" r:id="rId9"/>
    <p:sldId id="271" r:id="rId10"/>
    <p:sldId id="274" r:id="rId11"/>
    <p:sldId id="275" r:id="rId12"/>
    <p:sldId id="278" r:id="rId13"/>
    <p:sldId id="276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7" r:id="rId22"/>
    <p:sldId id="286" r:id="rId23"/>
    <p:sldId id="288" r:id="rId24"/>
    <p:sldId id="289" r:id="rId25"/>
    <p:sldId id="298" r:id="rId26"/>
    <p:sldId id="29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stanatv.kz/kz/news/50393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kaz/docs/K950001000_" TargetMode="External"/><Relationship Id="rId7" Type="http://schemas.openxmlformats.org/officeDocument/2006/relationships/hyperlink" Target="https://online.zakon.kz/Document/?doc_id=34004614" TargetMode="External"/><Relationship Id="rId2" Type="http://schemas.openxmlformats.org/officeDocument/2006/relationships/hyperlink" Target="https://astanatv.kz/kz/news/5039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ilet.zan.kz/rus/docs/K1400000226" TargetMode="External"/><Relationship Id="rId5" Type="http://schemas.openxmlformats.org/officeDocument/2006/relationships/hyperlink" Target="https://adilet.zan.kz/kaz/docs/Z020000345_" TargetMode="External"/><Relationship Id="rId4" Type="http://schemas.openxmlformats.org/officeDocument/2006/relationships/hyperlink" Target="https://www.unicef.org/kazakhstan/docume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ҮЙЛЕСІМДІ ДАМУЫ ҰЛТТЫҚ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37645" y="2526269"/>
            <a:ext cx="842665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БІЛІМ БЕРУ ҰЙЫМДАРЫНДА КӘМЕЛЕТКЕ ТОЛМАҒАНДАР АРАСЫНДА СУИЦИДТІК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МІНЕЗ-ҚҰЛЫҚ ПЕН ЗОРЛЫҚ-ЗОМБЫЛЫҚТЫҢ АЛДЫН АЛУДЫ РЕТТЕЙТІН НОРМАТИВТІК ҚҰҚЫҚТЫҚ АКТІЛЕР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ҮЙЛЕСІМДІ ДАМУЫ ҰЛТТЫҚ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законодательными и нормативно-правовыми актами и документами, регулирующие предупреждение суицидального поведения и насилия среди несовершеннолетних в организациях образования.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40"/>
            <a:ext cx="8724496" cy="216621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8" y="1167357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6" y="1268142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118804" y="2169241"/>
            <a:ext cx="798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83EA52-4643-4179-BF86-B00D6B69E02B}"/>
              </a:ext>
            </a:extLst>
          </p:cNvPr>
          <p:cNvSpPr/>
          <p:nvPr/>
        </p:nvSpPr>
        <p:spPr>
          <a:xfrm>
            <a:off x="1002415" y="1228502"/>
            <a:ext cx="678845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бәріміз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қайғылы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баратыны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байыпты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ойлану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ұстанымдарды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мәнінде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міндетіміз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қиын-қыстау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замандардан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ерік-жігері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оптимистердің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40718-B8CF-4C1B-9B05-5684EC2F4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913" y="1352484"/>
            <a:ext cx="3907875" cy="2938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ACCC9D-9E91-43EF-A108-67AA10A08D56}"/>
              </a:ext>
            </a:extLst>
          </p:cNvPr>
          <p:cNvSpPr/>
          <p:nvPr/>
        </p:nvSpPr>
        <p:spPr>
          <a:xfrm>
            <a:off x="8019658" y="4158618"/>
            <a:ext cx="39078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Қасым-Жомарт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Кемелұлы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Тоқаев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президенті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3FDE69-432F-4E00-9182-182750965EBC}"/>
              </a:ext>
            </a:extLst>
          </p:cNvPr>
          <p:cNvSpPr/>
          <p:nvPr/>
        </p:nvSpPr>
        <p:spPr>
          <a:xfrm>
            <a:off x="8589803" y="609902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тамыз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ж. 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1387D7-0AA5-43CE-9D58-BACD6A77E59D}"/>
              </a:ext>
            </a:extLst>
          </p:cNvPr>
          <p:cNvSpPr/>
          <p:nvPr/>
        </p:nvSpPr>
        <p:spPr>
          <a:xfrm>
            <a:off x="9628497" y="6099029"/>
            <a:ext cx="21307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https://astanatv.kz/kz/news/50393/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581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491" y="134427"/>
            <a:ext cx="5208904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458967" y="151244"/>
            <a:ext cx="5073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95309" y="568171"/>
            <a:ext cx="117806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«Қазақстан-2050»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Жолдауы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156 «Бала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2020-2023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459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«Педагог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338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102, ҚР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95,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95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201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кезең-кезеңімен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FD2A8D-F269-477B-9DF6-85A8B391E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601" y="757495"/>
            <a:ext cx="1918385" cy="150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3996" y="907650"/>
            <a:ext cx="97476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КОНСТИТУЦИЯСЫ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1995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тамызда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референдумда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817181" y="1956384"/>
            <a:ext cx="89102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1-бап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зайырлы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орнықтырады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17-бап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сұғылмайды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азаптауға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қорлайтындай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34-бап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абыройы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19AF04-D68B-424C-8807-03C25781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54" y="2693231"/>
            <a:ext cx="2412158" cy="294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26959" y="633014"/>
            <a:ext cx="897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ҚҰҚЫҚТАРЫ ТУРАЛЫ КОНВЕНЦИЯ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1989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қарашада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БҰҰ Бас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Ассамблеясымен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4024545" y="2035756"/>
            <a:ext cx="71258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FD768B-38E0-49E1-879A-310C96031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ACEC"/>
              </a:clrFrom>
              <a:clrTo>
                <a:srgbClr val="00A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2000"/>
                    </a14:imgEffect>
                  </a14:imgLayer>
                </a14:imgProps>
              </a:ext>
            </a:extLst>
          </a:blip>
          <a:srcRect l="14570" r="11481"/>
          <a:stretch/>
        </p:blipFill>
        <p:spPr>
          <a:xfrm>
            <a:off x="488272" y="2204980"/>
            <a:ext cx="2944683" cy="221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391485" y="281880"/>
            <a:ext cx="89753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ҚҰҚЫҚТАРЫ ТУРАЛЫ КОНВЕНЦИЯ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FD768B-38E0-49E1-879A-310C96031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ACEC"/>
              </a:clrFrom>
              <a:clrTo>
                <a:srgbClr val="00A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2000"/>
                    </a14:imgEffect>
                  </a14:imgLayer>
                </a14:imgProps>
              </a:ext>
            </a:extLst>
          </a:blip>
          <a:srcRect l="14570" r="11481"/>
          <a:stretch/>
        </p:blipFill>
        <p:spPr>
          <a:xfrm>
            <a:off x="10564427" y="290758"/>
            <a:ext cx="1296138" cy="97544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50054" y="882817"/>
            <a:ext cx="116918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Бала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 18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Кемсітушілікті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нәсіліне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кемсітуге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аман болу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аман-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асулары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FD768B-38E0-49E1-879A-310C96031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ACEC"/>
              </a:clrFrom>
              <a:clrTo>
                <a:srgbClr val="00A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22000"/>
                    </a14:imgEffect>
                  </a14:imgLayer>
                </a14:imgProps>
              </a:ext>
            </a:extLst>
          </a:blip>
          <a:srcRect l="14570" r="11481"/>
          <a:stretch/>
        </p:blipFill>
        <p:spPr>
          <a:xfrm>
            <a:off x="10759739" y="36642"/>
            <a:ext cx="1122316" cy="84462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6E23F4-DC8E-4EF9-9C1B-D45992019178}"/>
              </a:ext>
            </a:extLst>
          </p:cNvPr>
          <p:cNvSpPr/>
          <p:nvPr/>
        </p:nvSpPr>
        <p:spPr>
          <a:xfrm>
            <a:off x="645110" y="881271"/>
            <a:ext cx="111148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немқұрайлықтан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қиянат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көрсетушіліктен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толыққанды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қолжетімді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келтірмеуі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0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73187" y="201990"/>
            <a:ext cx="94902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РЕСПУБЛИКАСЫНДАҒЫ БАЛАНЫҢ ҚҰҚЫҚТАРЫ ТУРАЛЫ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2002 ЖЫЛҒЫ 8 ТАМЫЗДАҒЫ № 345 ЗАҢЫ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3C4A97-1C5E-450D-96F3-05839A6E5189}"/>
              </a:ext>
            </a:extLst>
          </p:cNvPr>
          <p:cNvSpPr/>
          <p:nvPr/>
        </p:nvSpPr>
        <p:spPr>
          <a:xfrm>
            <a:off x="426128" y="1017598"/>
            <a:ext cx="1147882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1-тарау. ЖАЛПЫ ЕРЕЖЕЛЕР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2-бап.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толғанға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2-тарау. БАЛАЛАР МҮДДЕС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КӨЗДЕЙТ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МЕМЛЕКЕТТ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САЯСАТ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6-бап.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көздейт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тушілікке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4-тарау. БАЛА ЖӘНЕ ОТБАСЫ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24-бап.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9638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89138" y="299673"/>
            <a:ext cx="897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557850" y="1105213"/>
            <a:ext cx="890661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7-тарау. БАЛА ЖӘНЕ ҚОҒАМ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36-бап.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жарақатын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бей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10-тарау. ҚОРЫТЫНДЫ ЕРЕЖЕЛЕР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52-бап.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374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104114" y="14484"/>
            <a:ext cx="10087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ТУРАЛЫ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2007 ЖЫЛҒЫ 27 ШІЛДЕДЕГІ № 319 ЗАҢЫ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230819" y="610136"/>
            <a:ext cx="1160311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1.Білім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имандылық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мүгедектігі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86B290-DE58-423F-9B98-3D88A834E8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458" y="119311"/>
            <a:ext cx="873065" cy="66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628148"/>
            <a:ext cx="10087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ТУРАЛЫ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2007 ЖЫЛҒЫ 27 ШІЛДЕДЕГІ № 319 ЗАҢЫ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464815" y="1951587"/>
            <a:ext cx="8140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тәрбиеленушілердің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науқастануын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тынығудың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F92B44-223D-413D-9446-DDDF110B2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684" y="3083919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44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29304" y="251569"/>
            <a:ext cx="9206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ҚЫЛМЫСТЫҚ КОДЕКС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2014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ш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лдедегі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226-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ҚРЗ.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10719" y="974120"/>
            <a:ext cx="116031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105-бап.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руге дей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Жәб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рленуш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телекоммуникация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Интернет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бес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105-бапқа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 02.07.2018 № 170-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 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27.12.2019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292-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 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2-баптан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қараңыз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681" y="311289"/>
            <a:ext cx="1666319" cy="92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62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29304" y="251569"/>
            <a:ext cx="920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ҚЫЛМЫСТЫҚ КОДЕКСІ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322773" y="1129987"/>
            <a:ext cx="89842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борышын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ұрлаумен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ұштасқан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аса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қатыгездікпен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5)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пайдакүнемдік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7)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бұзақылық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379" y="4368806"/>
            <a:ext cx="2077665" cy="115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71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11549" y="505152"/>
            <a:ext cx="920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ҚЫЛМЫСТЫҚ КОДЕКСІ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69507" y="1078637"/>
            <a:ext cx="93481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к, 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өшпенділік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9)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жәбірленушінің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ағзаларын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тіндерін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10)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ахуал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абайсызда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жәб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рленуш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106-бапқа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 27.12.2019 № 292-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 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2-баптан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қараңыз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01.07.2022 № 131-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 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алпыс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571" y="387222"/>
            <a:ext cx="1922161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04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344966" y="432349"/>
            <a:ext cx="920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ҚЫЛМЫСТЫҚ КОДЕКСІ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344966" y="1190844"/>
            <a:ext cx="96589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ауырлығы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борышын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аса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953" y="482958"/>
            <a:ext cx="1922161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14508" y="638932"/>
            <a:ext cx="9206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ҚЫЛМЫСТЫҚ КОДЕКСІ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414508" y="1602419"/>
            <a:ext cx="95405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бұзақылық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нәс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к, д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өшпенділік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7)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8)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мерз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мге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107-бапқа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 12.07.2018 № 180-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 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1" y="638932"/>
            <a:ext cx="1922161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159798" y="81426"/>
            <a:ext cx="1235179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 ҚҰҚЫҚ БҰЗУШЫЛЫҚ ТУРАЛЫ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КОДЕКСІ 2014 ЖЫЛҒЫ 5 ШІЛДЕДЕГІ № 235-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ҚРЗ.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46229" y="743145"/>
            <a:ext cx="1164750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127-1-бап.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хабарламау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әрекетсіздікті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434-бабында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бес,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б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12-тарау 127-1-баппен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толықтырылды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 01.04.2019 № 240-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Заңымен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78CB32-10EB-49AC-BE14-DA6A17561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664" y="-240009"/>
            <a:ext cx="1771448" cy="9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18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326254" y="427655"/>
            <a:ext cx="115394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 ЗОРЛЫҚ-ЗОМБЫЛЫҚТЫҢ АЛДЫН АЛУ ТУРАЛЫ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2009 ЖЫЛҒЫ 4 ЖЕЛТОҚСАНДАҒЫ № 214-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36487" y="1539674"/>
            <a:ext cx="116475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3-бап.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профилактикасының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кепілдік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зардабын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5)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7)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8)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842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037207" y="347122"/>
            <a:ext cx="10520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 ЗОРЛЫҚ-ЗОМБЫЛЫҚТЫҢ АЛДЫН АЛУ ТУРАЛЫ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2009 ЖЫЛҒЫ 4 ЖЕЛТОҚСАНДАҒЫ № 214-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44497" y="1670561"/>
            <a:ext cx="1164750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4-бап.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психологиялық,сексуалдық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бопсалау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мәжбүрлеу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абыройын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кемсіту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тиіспеушілігіне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еркіндігіне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киімінен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мүлкінен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CDC988-84D2-4152-8FC2-6A9E12EF5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547" y="961972"/>
            <a:ext cx="1895172" cy="1137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881848" y="422250"/>
            <a:ext cx="10520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 ЗОРЛЫҚ-ЗОМБЫЛЫҚТЫҢ АЛДЫН АЛУ ТУРАЛЫ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2009 ЖЫЛҒЫ 4 ЖЕЛТОҚСАНДАҒЫ № 214-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713172" y="1654961"/>
            <a:ext cx="105969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орган: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1)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ҚР 18.02.2014 № 175-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3)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мойынсынушылық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E250B6-0183-4C3D-B06A-75935C27B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1235" y="956908"/>
            <a:ext cx="2182557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030549" y="800517"/>
            <a:ext cx="101309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 ПРОФИЛАКТИКЕ БЫТОВОГО НАСИЛИЯ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4 декабря 2009 года № 214-IV «О профилактике бытового насилия» (с изменениями и дополнениями по состоянию на 24.11.2021 г.)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44497" y="1885903"/>
            <a:ext cx="116475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9. Компетенция комиссий по делам несовершеннолетних и защите их прав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 по делам несовершеннолетних и защите их прав: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взаимодействуют с субъектами профилактики бытового насилия по вопросам профилактики бытового насилия среди несовершеннолетних;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Исключен в соответствии с Законом РК от 03.07.13 г. № 124-V (см. стар. ред.)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вносят предложения в местные исполнительные органы о принятии организационно-практических мер, направленных на профилактику бытового насилия среди несовершеннолетних;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совместно с организациями по оказанию помощи организуют и проводят мероприятия по профилактике бытового насилия и реабилитации несовершеннолетних, пострадавших от бытового насилия.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статью 10 внесены изменения в соответствии с Законом РК от 18.02.14 г. № 175-V (см. стар. ред.)</a:t>
            </a:r>
          </a:p>
        </p:txBody>
      </p:sp>
    </p:spTree>
    <p:extLst>
      <p:ext uri="{BB962C8B-B14F-4D97-AF65-F5344CB8AC3E}">
        <p14:creationId xmlns:p14="http://schemas.microsoft.com/office/powerpoint/2010/main" val="1618231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914400" y="35511"/>
            <a:ext cx="111947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– 2023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156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0AD691-3C1A-4E7C-9B05-D23AAFFC9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1" y="1375509"/>
            <a:ext cx="11876037" cy="54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73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914400" y="35511"/>
            <a:ext cx="111947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– 2023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156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862E60-70EB-494E-88F8-B51A6852A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2" y="1426573"/>
            <a:ext cx="11912616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09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914400" y="35511"/>
            <a:ext cx="111947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– 2023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156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309262-3B84-42FD-A279-7647FE503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1" y="1353903"/>
            <a:ext cx="11876037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55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0" y="105039"/>
            <a:ext cx="122630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102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95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кезең-кезеңімен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өзгертулермен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92349" y="2358164"/>
            <a:ext cx="118073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Премьер-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өкімімен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адамгершілік-этикалық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2015-2020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36-тармағына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139-р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БҰЙЫРАМЫЗ: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1-тармақ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ҚР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960,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23.12.2015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960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701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ред.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психиатрия, психотерапия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наркология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РССППН)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71021" y="566678"/>
            <a:ext cx="122630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приказ Министра здравоохранения и социального развития Республики Казахстан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27 февраля 2015 года № 102, Министра образования и науки Республики Казахстан от 2 марта 2015 года № 95 и Министра внутренних дел Республики Казахстан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поэтапном внедрении проекта по превенции суицидов среди несовершеннолетних в Республике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 изменениями от 23.12.2015 г.)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92349" y="2136222"/>
            <a:ext cx="118073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при поддержке Детского фонда Организации Объединенных Наций (по согласованию) с привлечением ведущих ученых в области профилактики суицидов разработать: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пособие для проведения скрининга среди несовершеннолетних, на выявление групп риска по суицидальному поведению в организациях образования;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программы для проведения мастер-классов, тренингов, семинаров в секторе образования, организациях первичной медико-санитарной помощи, психиатрических организациях, медико-социальных учреждениях стационарного типа для детей-инвалидов;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рекомендации по диагностике и лечению несовершеннолетних с депрессивными расстройствами на уровне первичной медико-санитарной помощи;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рекомендации по ведению несовершеннолетних с высоким риском суицидального поведения для специалистов психического здоровья (врачи-психиатры, врачи-психотерапевты, психологи психиатрических организаций);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материалы в целях повышения информированности несовершеннолетних в вопросах в превенции суицидов; </a:t>
            </a:r>
          </a:p>
        </p:txBody>
      </p:sp>
    </p:spTree>
    <p:extLst>
      <p:ext uri="{BB962C8B-B14F-4D97-AF65-F5344CB8AC3E}">
        <p14:creationId xmlns:p14="http://schemas.microsoft.com/office/powerpoint/2010/main" val="3916366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43" y="2641981"/>
            <a:ext cx="8955800" cy="7193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үәкілетті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сен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телефондары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- 111, 150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см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6D8D51-6A03-4603-A122-37DDBC422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42" y="2806109"/>
            <a:ext cx="2158171" cy="13107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595" y="1043851"/>
            <a:ext cx="8954610" cy="144091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181463" y="1301452"/>
            <a:ext cx="90463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243" y="4466460"/>
            <a:ext cx="8955800" cy="72513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3145655" y="261013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комитет: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(7172) 74 27 40.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405" y="3520495"/>
            <a:ext cx="8955800" cy="7193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0FC420-369D-4531-8627-99681A28C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405" y="5350243"/>
            <a:ext cx="8955800" cy="10283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145655" y="352049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(7172) 74 20 31, +7 747 717 10 68.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9140BB-0E1E-4577-9F76-B28C01A6D3B0}"/>
              </a:ext>
            </a:extLst>
          </p:cNvPr>
          <p:cNvSpPr/>
          <p:nvPr/>
        </p:nvSpPr>
        <p:spPr>
          <a:xfrm>
            <a:off x="3145655" y="4475083"/>
            <a:ext cx="8111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(7172) 74 16 24, 8 (7172) 74 20 67, 8 (7172) 74 23 52, +7 708 664 10 40.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AF8C425-C58C-4AFA-9B13-44B6647B57F3}"/>
              </a:ext>
            </a:extLst>
          </p:cNvPr>
          <p:cNvSpPr/>
          <p:nvPr/>
        </p:nvSpPr>
        <p:spPr>
          <a:xfrm>
            <a:off x="3145655" y="5362910"/>
            <a:ext cx="88575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:+7 (7172) 74 25 28, +7 776 170 73 83, +7 777 183 65 67,+7 701 378 66 29.</a:t>
            </a:r>
          </a:p>
        </p:txBody>
      </p:sp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073" y="1319461"/>
            <a:ext cx="3432105" cy="375009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478134" y="1361082"/>
            <a:ext cx="33350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hls.kz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F81419-E7E8-4A6C-86C5-45BF7189E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31" t="9191" r="12124" b="12103"/>
          <a:stretch/>
        </p:blipFill>
        <p:spPr>
          <a:xfrm>
            <a:off x="5415378" y="1448772"/>
            <a:ext cx="5762160" cy="330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1061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48" y="2056308"/>
            <a:ext cx="3432105" cy="375009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812309" y="2124561"/>
            <a:ext cx="33350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«Just Support»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(@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justsupportkz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46B820-485C-452B-837F-4F89C5EBBC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77" t="9319" r="11311" b="12363"/>
          <a:stretch/>
        </p:blipFill>
        <p:spPr>
          <a:xfrm>
            <a:off x="5816507" y="2192415"/>
            <a:ext cx="4966750" cy="34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20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39082" y="782183"/>
            <a:ext cx="122630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TEENS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83" y="1718956"/>
            <a:ext cx="3919230" cy="428234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612560" y="1841242"/>
            <a:ext cx="41369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teenslive.kz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кабинетіңізге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BD98BE-6E69-4F71-91E4-D099F509B4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03" t="11405" r="18446" b="12492"/>
          <a:stretch/>
        </p:blipFill>
        <p:spPr>
          <a:xfrm>
            <a:off x="5946657" y="2059619"/>
            <a:ext cx="5032667" cy="335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92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566" y="307021"/>
            <a:ext cx="9534618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099252" y="357385"/>
            <a:ext cx="9400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ЭТИКАЛЫҚ ДИЛЕМАЛАРДЫ ШЕШУ БОЙЫНША ЖАЛПЫ ҰСЫНЫСТАР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702815" y="1079608"/>
            <a:ext cx="10786369" cy="5115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балаларыңызбен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ұрыспаңыз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ұрыспаңыз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шалмаңыз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соғұрлым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кеңестерімізді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4141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40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Қасым-жомарт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тоқаев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шақырды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https://astanatv.Kz/kz/news/50393/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https://adilet.Zan.Kz/kaz/docs/K950001000_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kk-KZ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құқықтары туралы конвенция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https://www.Unicef.Org/kazakhstan/documents</a:t>
            </a:r>
            <a:endParaRPr lang="kk-KZ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https://adilet.Zan.Kz/kaz/docs/Z020000345_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https://adilet.Zan.Kz/kaz/docs/Z070000319</a:t>
            </a: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https://adilet.Zan.Kz/rus/docs/K1400000226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https://adilet.Zan.Kz/kaz/docs/K1400000235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– 2023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ttps://adilet.Zan.Kz/kaz/docs/P2000000156</a:t>
            </a:r>
            <a:endParaRPr lang="kk-KZ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102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https://online.zakon.kz/Document/?doc_id=34004614</a:t>
            </a:r>
            <a:endParaRPr lang="kk-KZ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здоровья молодежи– </a:t>
            </a:r>
            <a:r>
              <a:rPr lang="en-US" alt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hls.kz</a:t>
            </a:r>
            <a:endParaRPr lang="kk-KZ" altLang="ru-RU" sz="20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ru-RU" alt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justsupportkz</a:t>
            </a: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4511</Words>
  <Application>Microsoft Office PowerPoint</Application>
  <PresentationFormat>Широкоэкранный</PresentationFormat>
  <Paragraphs>239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131</cp:revision>
  <dcterms:created xsi:type="dcterms:W3CDTF">2021-10-18T06:14:28Z</dcterms:created>
  <dcterms:modified xsi:type="dcterms:W3CDTF">2023-02-20T15:12:03Z</dcterms:modified>
</cp:coreProperties>
</file>