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2"/>
  </p:notesMasterIdLst>
  <p:sldIdLst>
    <p:sldId id="256" r:id="rId2"/>
    <p:sldId id="262" r:id="rId3"/>
    <p:sldId id="263" r:id="rId4"/>
    <p:sldId id="353" r:id="rId5"/>
    <p:sldId id="267" r:id="rId6"/>
    <p:sldId id="269" r:id="rId7"/>
    <p:sldId id="292" r:id="rId8"/>
    <p:sldId id="270" r:id="rId9"/>
    <p:sldId id="302" r:id="rId10"/>
    <p:sldId id="332" r:id="rId11"/>
    <p:sldId id="299" r:id="rId12"/>
    <p:sldId id="327" r:id="rId13"/>
    <p:sldId id="354" r:id="rId14"/>
    <p:sldId id="355" r:id="rId15"/>
    <p:sldId id="356" r:id="rId16"/>
    <p:sldId id="357" r:id="rId17"/>
    <p:sldId id="358" r:id="rId18"/>
    <p:sldId id="359" r:id="rId19"/>
    <p:sldId id="360" r:id="rId20"/>
    <p:sldId id="346" r:id="rId21"/>
    <p:sldId id="361" r:id="rId22"/>
    <p:sldId id="324" r:id="rId23"/>
    <p:sldId id="362" r:id="rId24"/>
    <p:sldId id="363" r:id="rId25"/>
    <p:sldId id="364" r:id="rId26"/>
    <p:sldId id="365" r:id="rId27"/>
    <p:sldId id="366" r:id="rId28"/>
    <p:sldId id="367" r:id="rId29"/>
    <p:sldId id="368" r:id="rId30"/>
    <p:sldId id="369" r:id="rId31"/>
    <p:sldId id="370" r:id="rId32"/>
    <p:sldId id="371" r:id="rId33"/>
    <p:sldId id="372" r:id="rId34"/>
    <p:sldId id="373" r:id="rId35"/>
    <p:sldId id="374" r:id="rId36"/>
    <p:sldId id="376" r:id="rId37"/>
    <p:sldId id="377" r:id="rId38"/>
    <p:sldId id="378" r:id="rId39"/>
    <p:sldId id="379" r:id="rId40"/>
    <p:sldId id="380" r:id="rId41"/>
    <p:sldId id="381" r:id="rId42"/>
    <p:sldId id="382" r:id="rId43"/>
    <p:sldId id="383" r:id="rId44"/>
    <p:sldId id="328" r:id="rId45"/>
    <p:sldId id="330" r:id="rId46"/>
    <p:sldId id="331" r:id="rId47"/>
    <p:sldId id="385" r:id="rId48"/>
    <p:sldId id="386" r:id="rId49"/>
    <p:sldId id="387" r:id="rId50"/>
    <p:sldId id="334" r:id="rId51"/>
    <p:sldId id="388" r:id="rId52"/>
    <p:sldId id="347" r:id="rId53"/>
    <p:sldId id="335" r:id="rId54"/>
    <p:sldId id="389" r:id="rId55"/>
    <p:sldId id="390" r:id="rId56"/>
    <p:sldId id="391" r:id="rId57"/>
    <p:sldId id="392" r:id="rId58"/>
    <p:sldId id="393" r:id="rId59"/>
    <p:sldId id="336" r:id="rId60"/>
    <p:sldId id="338" r:id="rId61"/>
    <p:sldId id="333" r:id="rId62"/>
    <p:sldId id="339" r:id="rId63"/>
    <p:sldId id="394" r:id="rId64"/>
    <p:sldId id="290" r:id="rId65"/>
    <p:sldId id="397" r:id="rId66"/>
    <p:sldId id="342" r:id="rId67"/>
    <p:sldId id="343" r:id="rId68"/>
    <p:sldId id="398" r:id="rId69"/>
    <p:sldId id="399" r:id="rId70"/>
    <p:sldId id="400" r:id="rId7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46B"/>
    <a:srgbClr val="2A928D"/>
    <a:srgbClr val="C3570F"/>
    <a:srgbClr val="FB9705"/>
    <a:srgbClr val="549DC6"/>
    <a:srgbClr val="00AE4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2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86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600F44-4613-4DC5-9E82-5634087CBDE9}" type="datetimeFigureOut">
              <a:rPr lang="ru-RU" smtClean="0"/>
              <a:pPr/>
              <a:t>21.02.2023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180C8-1B88-47EC-A99C-05A938C907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867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7CE061-58EE-42C5-A805-EEF875DB90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15E319B-5F05-4ABE-8B1B-95AE7AF85C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82396C-323D-49FB-AE5E-8FEC594FE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21.02.2023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B4708F-DF5F-4900-B2ED-B6E7E98BF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018592-E49A-43D0-8AA5-A132DF5D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48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8D68F1-5AFA-4B43-9AA7-A7FC112E7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695F15-4F49-485F-898D-184E7FCD88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9AE070-43E8-4F37-A0EF-3CD0B8DF8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21.02.2023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05613F-B9F7-4E0E-B810-1CB705EC4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43A559-FA2B-494F-9F1B-EE6DB8A4F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696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AE483B-E6E1-4B82-9A19-5E1F9618F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41DFA1-7846-4C0E-AB20-41068FB35F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CB8607-1138-4780-ADAC-0212B7E27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21.02.2023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4B7C91-D256-4090-B8F2-4221304A3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07D00E-BF2C-41D9-8943-FC8E8C0C8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62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E01BBE-F7F6-44A1-9A84-17A0381FE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BD6E08-5AE3-4183-8858-036CC0EFFC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FCD34CC-E0B3-403B-89D7-A816A4C96B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BD1B776-AE60-4B4E-A43E-89C03BFBC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21.02.2023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0862689-C0B0-41C4-8B9B-252503A8B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4200C66-86D5-43A0-B646-CE089D69E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533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B0ABC-FC7F-4D0F-87C4-A6E817F0F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FA31AD-B81B-4A42-BFA8-390B6EFF08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FBE7CE3-9DAB-4762-854A-3D44CE3C6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EA19886-BF7E-4807-9476-4D4134AE71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BBD2972-3935-4185-A1F0-F73A8AA6F5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3925025-8B57-4CEA-BF87-DD18A817C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21.02.2023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E592F93-F132-4C60-A2D1-DB24876C1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7A717CD-5A6C-4E33-A4EE-EBC3FD594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70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2DD179-1B31-4D89-855F-B5F0D4264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9FAA077-664B-4606-A275-C958EB2AC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21.02.2023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AC4F648-C6E9-4CD2-8F9B-C491D2E96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43C614-B76C-4EA8-AC7D-5DBD9021F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580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A29A44A-B0B7-4E47-81D7-E87C1DF00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21.02.2023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CDD3143-FB68-4BA8-A32F-B1B6926DB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902B070-4811-4972-A0C5-23A257190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550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8EAAA4-9BA9-41BE-B762-2D88D9F8A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E708DF-D09E-40B6-82AC-492982AE7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97842BC-9A4C-401A-B049-C85C2686C5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477A2DD-1F1C-4FBB-BE11-D33377DA9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21.02.2023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8B8D815-4687-4BA1-B147-EFE2B4CF0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0251BBB-570E-4351-A978-0A0D01470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944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AE4567-3828-4947-B135-A7FC5B40F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8032162-76FD-4466-A450-5EBF3A51A2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B8877D2-3F50-434F-8D96-39A1DA39FB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F2489F5-8CCD-4998-B9FA-92E21A55C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21.02.2023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F19758-CC9E-4E2A-AA4C-94C1F1E0B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B5E961-32B5-498C-9C63-7D6C13CC5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698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BEF350-BFED-4875-B837-9B4F186E5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993DA80-41BD-4BAB-9333-67B5409EF7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0F5AE32-94A8-4625-B5E0-C362C5191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21.02.2023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1D307F-FF7A-4F9D-B465-AF10435BD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967D95-6403-4818-8E8E-B5C9287A0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331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E0A5AC1-A68F-417E-B5DA-A58F8805A8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7CEF54D-62EC-4684-BF29-367DB78415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C2495F-693B-40D5-B285-453E36F56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21.02.2023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E6CBDF-F5F7-414D-8CB9-D5BDEA49F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26D07A-4B59-4ACD-895A-CBCC67B0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97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92BB3-8099-4924-9F21-B861F5C69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088C36-03D8-4EEF-AB27-0F21686EBF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11616A-73CA-43A6-A575-DE3C74A02D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D4310B-6A44-44C7-9A11-DDE1CD3CAE20}" type="datetimeFigureOut">
              <a:rPr lang="ru-RU" smtClean="0"/>
              <a:pPr/>
              <a:t>21.02.2023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0E950A-AB98-416B-B631-F8BFBE1061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7ECD10-A8EB-4699-BD15-1B8998C3F2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604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4.png"/><Relationship Id="rId7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png"/><Relationship Id="rId7" Type="http://schemas.openxmlformats.org/officeDocument/2006/relationships/image" Target="../media/image3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7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7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4743CB0-E178-43E6-835E-25C6F775572D}"/>
              </a:ext>
            </a:extLst>
          </p:cNvPr>
          <p:cNvSpPr/>
          <p:nvPr/>
        </p:nvSpPr>
        <p:spPr>
          <a:xfrm>
            <a:off x="2558642" y="-1"/>
            <a:ext cx="9633358" cy="6677637"/>
          </a:xfrm>
          <a:prstGeom prst="rect">
            <a:avLst/>
          </a:prstGeom>
          <a:solidFill>
            <a:srgbClr val="549D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52547E-B601-490F-8356-310E4D3BD9EC}"/>
              </a:ext>
            </a:extLst>
          </p:cNvPr>
          <p:cNvSpPr txBox="1"/>
          <p:nvPr/>
        </p:nvSpPr>
        <p:spPr>
          <a:xfrm>
            <a:off x="3774719" y="1679760"/>
            <a:ext cx="689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үйлесімді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дамуы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институты</a:t>
            </a:r>
          </a:p>
        </p:txBody>
      </p:sp>
      <p:pic>
        <p:nvPicPr>
          <p:cNvPr id="6" name="Picture 2" descr="C:\Users\user\Desktop\ДЕПО\Слайды\3D_LOGO22.png">
            <a:extLst>
              <a:ext uri="{FF2B5EF4-FFF2-40B4-BE49-F238E27FC236}">
                <a16:creationId xmlns:a16="http://schemas.microsoft.com/office/drawing/2014/main" id="{39FA9E3B-7A33-493B-BCEE-532CC2703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850" y="327536"/>
            <a:ext cx="1089623" cy="1089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4397831" y="2977375"/>
            <a:ext cx="564465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ҚОЛАЙЛЫ ОРТА СУИЦИДТІҢ АЛДЫН АЛУ ФАКТОРЫ РЕТІНДЕ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b="1" dirty="0">
              <a:solidFill>
                <a:schemeClr val="bg1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28103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767016" y="1576971"/>
            <a:ext cx="8657968" cy="14529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C:\Users\user\Desktop\ДЕПО\Слайды\3D_LOGO22.png">
            <a:extLst>
              <a:ext uri="{FF2B5EF4-FFF2-40B4-BE49-F238E27FC236}">
                <a16:creationId xmlns:a16="http://schemas.microsoft.com/office/drawing/2014/main" id="{39FA9E3B-7A33-493B-BCEE-532CC2703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226" y="255819"/>
            <a:ext cx="757928" cy="757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52547E-B601-490F-8356-310E4D3BD9EC}"/>
              </a:ext>
            </a:extLst>
          </p:cNvPr>
          <p:cNvSpPr txBox="1"/>
          <p:nvPr/>
        </p:nvSpPr>
        <p:spPr>
          <a:xfrm>
            <a:off x="1972814" y="313915"/>
            <a:ext cx="4553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үйлесімді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институты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972814" y="1658953"/>
            <a:ext cx="814773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қолайлы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кәмелетке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толмағандар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тыңдаушылардың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кәсіби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құзыреттілігін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D479480-7412-466A-A6B6-7FD1C7C34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9154" y="3364539"/>
            <a:ext cx="8724496" cy="237043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CB251C2-744D-4C9C-9036-3BBDB7D4D13D}"/>
              </a:ext>
            </a:extLst>
          </p:cNvPr>
          <p:cNvSpPr/>
          <p:nvPr/>
        </p:nvSpPr>
        <p:spPr>
          <a:xfrm>
            <a:off x="1932862" y="3429000"/>
            <a:ext cx="838299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Тыңдаушыларды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қолайлы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тұтас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субъектілерімен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нысандарымен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таныстыру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қолайлы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басшыларға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үйрету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955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9D55E89-0EAC-4D04-9F89-49106FD32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8777" y="519865"/>
            <a:ext cx="3915052" cy="570902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71569" y="613359"/>
            <a:ext cx="28907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 ЖОСПАРЫ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A9B11F9-4418-4D59-8C99-0547EB003B5C}"/>
              </a:ext>
            </a:extLst>
          </p:cNvPr>
          <p:cNvSpPr/>
          <p:nvPr/>
        </p:nvSpPr>
        <p:spPr>
          <a:xfrm>
            <a:off x="1492928" y="1769745"/>
            <a:ext cx="9206143" cy="2345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Қолайлы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компоненттері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қолайлы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қолайлы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016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42E6A2D-5DD1-448D-A56B-D4738CCF098C}"/>
              </a:ext>
            </a:extLst>
          </p:cNvPr>
          <p:cNvSpPr/>
          <p:nvPr/>
        </p:nvSpPr>
        <p:spPr>
          <a:xfrm>
            <a:off x="1893901" y="2302123"/>
            <a:ext cx="683284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бала мен </a:t>
            </a:r>
            <a:r>
              <a:rPr lang="ru-RU" sz="3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ересек</a:t>
            </a:r>
            <a: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мінсіз</a:t>
            </a:r>
            <a: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болмақ</a:t>
            </a:r>
            <a:endParaRPr lang="ru-RU" sz="32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C4025F4-AD2E-4193-8B4B-987C41C8CD71}"/>
              </a:ext>
            </a:extLst>
          </p:cNvPr>
          <p:cNvSpPr/>
          <p:nvPr/>
        </p:nvSpPr>
        <p:spPr>
          <a:xfrm>
            <a:off x="6740336" y="3780500"/>
            <a:ext cx="28705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В.А.Караковский</a:t>
            </a:r>
            <a:endParaRPr lang="ru-RU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17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399497" y="1268142"/>
            <a:ext cx="78744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  <a:defRPr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ортасының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ыңғайлы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босаңсытатын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өздерін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сезінетін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атмосфераны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құруды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қамтиды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 algn="just">
              <a:buFont typeface="Wingdings" panose="05000000000000000000" pitchFamily="2" charset="2"/>
              <a:buChar char="Ø"/>
              <a:defRPr/>
            </a:pP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  <a:defRPr/>
            </a:pP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Қолайлы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климатты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орнатудың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мазмұны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сыйластық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достық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нәзіктік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атмосферасымен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сипатталады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жайлылық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жасайды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тұлғаның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әлеуетті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мүмкіндіктерін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ашады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9EFE426-A340-48AF-ABA4-EA258AC0D4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7387" y="1921775"/>
            <a:ext cx="2644807" cy="2144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30882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608337" y="724084"/>
            <a:ext cx="89753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қолайлы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ортаның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айырмашылығы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DAC2FCC-ECAB-4B16-B500-BCCB14A3CB4A}"/>
              </a:ext>
            </a:extLst>
          </p:cNvPr>
          <p:cNvSpPr/>
          <p:nvPr/>
        </p:nvSpPr>
        <p:spPr>
          <a:xfrm>
            <a:off x="1269508" y="1476555"/>
            <a:ext cx="950798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мәдени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рухани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күрделі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білдіретін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критерийлер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Қолайлы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орта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ауқаттың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көрсеткіштері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 21-ө,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енгізілуде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қадам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қорғалуы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әлеуметтенуі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қамқорлығының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көрінісі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Қаулыға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салалардағы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жақсарту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саясаттың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тиімділік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дәрежесін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қадағалау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әзірленген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499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5B5B185-7588-43BD-B9A3-5DA99DF19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436" y="1920006"/>
            <a:ext cx="2612940" cy="101566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195B5-6C39-4728-9FD4-E00CF22730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1626" y="713321"/>
            <a:ext cx="1563943" cy="945605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1865C0-355C-416F-BD17-5ED8EBEB70AC}"/>
              </a:ext>
            </a:extLst>
          </p:cNvPr>
          <p:cNvSpPr/>
          <p:nvPr/>
        </p:nvSpPr>
        <p:spPr>
          <a:xfrm>
            <a:off x="2893891" y="861126"/>
            <a:ext cx="13673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«Бала»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C73E7EA-D43B-463B-A73E-3A9B27D0B1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3891" y="4717689"/>
            <a:ext cx="3364867" cy="6395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5E0B5DF-1A70-42F9-943C-098411277A93}"/>
              </a:ext>
            </a:extLst>
          </p:cNvPr>
          <p:cNvSpPr/>
          <p:nvPr/>
        </p:nvSpPr>
        <p:spPr>
          <a:xfrm>
            <a:off x="2893891" y="2073895"/>
            <a:ext cx="24770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44A9792-7F60-4565-88CC-15CC60118A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4572" y="3307420"/>
            <a:ext cx="3384186" cy="820697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4EFF3C8-7C0C-470A-9812-94F4623C22B7}"/>
              </a:ext>
            </a:extLst>
          </p:cNvPr>
          <p:cNvSpPr/>
          <p:nvPr/>
        </p:nvSpPr>
        <p:spPr>
          <a:xfrm>
            <a:off x="2917058" y="3411018"/>
            <a:ext cx="33417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саясат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7F1A00E-2068-482B-9E99-D889B863FFA9}"/>
              </a:ext>
            </a:extLst>
          </p:cNvPr>
          <p:cNvSpPr/>
          <p:nvPr/>
        </p:nvSpPr>
        <p:spPr>
          <a:xfrm>
            <a:off x="2962025" y="4747859"/>
            <a:ext cx="32967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Елдегі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000C9C79-A898-40A8-8C5E-052F4C953BC7}"/>
              </a:ext>
            </a:extLst>
          </p:cNvPr>
          <p:cNvSpPr/>
          <p:nvPr/>
        </p:nvSpPr>
        <p:spPr>
          <a:xfrm>
            <a:off x="183192" y="2478238"/>
            <a:ext cx="261294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4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бағыттан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тұрады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302986E-B807-464B-B7B6-6328D0128C5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12609" y="509361"/>
            <a:ext cx="692516" cy="115727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AD9F98-20D4-4D48-AA41-889174ABF801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87031" y="1596065"/>
            <a:ext cx="2027438" cy="165955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A0ADE5B-6B70-407A-9442-90055D57CEAD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17968" y="2914177"/>
            <a:ext cx="1607182" cy="160718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7EFF0C1-0216-47CA-9712-4567D3837C2A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17968" y="4567907"/>
            <a:ext cx="1969178" cy="1116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55000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2FC3D6B-DF66-4CE6-94DB-8C4F619F444D}"/>
              </a:ext>
            </a:extLst>
          </p:cNvPr>
          <p:cNvSpPr/>
          <p:nvPr/>
        </p:nvSpPr>
        <p:spPr>
          <a:xfrm>
            <a:off x="3290657" y="2050741"/>
            <a:ext cx="791888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әл-ауқатын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құқықтарын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асыру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толық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дамуы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анықтауға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Бұған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жеткізу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дәрежесін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оң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тұрғысынан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өлшеуге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теріс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әсерлер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айыру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құқықтарының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бұзылуын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көрсетеді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r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/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Дж. Брэдшоу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F85B87A-0628-4C25-A3AB-CE9B0DA087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153" y="2244800"/>
            <a:ext cx="2384461" cy="2052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AD0DEB7-7A67-462E-B316-26AA44E43236}"/>
              </a:ext>
            </a:extLst>
          </p:cNvPr>
          <p:cNvSpPr/>
          <p:nvPr/>
        </p:nvSpPr>
        <p:spPr>
          <a:xfrm>
            <a:off x="5144875" y="1166959"/>
            <a:ext cx="33983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дегеніміз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не? </a:t>
            </a:r>
          </a:p>
        </p:txBody>
      </p:sp>
    </p:spTree>
    <p:extLst>
      <p:ext uri="{BB962C8B-B14F-4D97-AF65-F5344CB8AC3E}">
        <p14:creationId xmlns:p14="http://schemas.microsoft.com/office/powerpoint/2010/main" val="390707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2629" y="673390"/>
            <a:ext cx="3160855" cy="4022142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2310805" y="909880"/>
            <a:ext cx="300450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Соңғы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уақытта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берудегі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күн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тәртібінде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әл-ауқаттың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құрылымына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қызығушылық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артып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келеді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(2001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жылдан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2018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жылға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PISA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есептерінде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байқалады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) </a:t>
            </a:r>
          </a:p>
          <a:p>
            <a:pPr algn="ctr"/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1A71C4-9585-4F13-A2A3-9B8B9A9C1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1204" y="673390"/>
            <a:ext cx="3255546" cy="4022142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03A09B-FADD-45EB-A234-ECDB3689D63D}"/>
              </a:ext>
            </a:extLst>
          </p:cNvPr>
          <p:cNvSpPr/>
          <p:nvPr/>
        </p:nvSpPr>
        <p:spPr>
          <a:xfrm>
            <a:off x="6600845" y="945523"/>
            <a:ext cx="29562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Әл-ауқатты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талқылау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өлшеу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біртіндеп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азаяды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ортасының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сапасының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тәуелсіз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сипаттамасы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мәртебесіне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бола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академиялық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жетістіктермен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аз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байланысады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C54D98B-3D91-471B-B702-563D42C49EA5}"/>
              </a:ext>
            </a:extLst>
          </p:cNvPr>
          <p:cNvSpPr/>
          <p:nvPr/>
        </p:nvSpPr>
        <p:spPr>
          <a:xfrm>
            <a:off x="2232629" y="4747791"/>
            <a:ext cx="74741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оқушыларының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бақытты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толыққанды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сүруі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нәрсе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оқушыларының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сүру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сапасы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анықталады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жетістіктермен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табыстарымен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тікелей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21241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67BD282-1F5D-433B-9049-B2F0CEA110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9174" y="4702404"/>
            <a:ext cx="8955800" cy="126933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5B5B185-7588-43BD-B9A3-5DA99DF191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841" y="1200260"/>
            <a:ext cx="8955800" cy="98428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195B5-6C39-4728-9FD4-E00CF22730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0436" y="714520"/>
            <a:ext cx="8954610" cy="442568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1865C0-355C-416F-BD17-5ED8EBEB70AC}"/>
              </a:ext>
            </a:extLst>
          </p:cNvPr>
          <p:cNvSpPr/>
          <p:nvPr/>
        </p:nvSpPr>
        <p:spPr>
          <a:xfrm>
            <a:off x="2819246" y="692429"/>
            <a:ext cx="849948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белсенді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әмбебап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оқыту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C73E7EA-D43B-463B-A73E-3A9B27D0B1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5801" y="2800583"/>
            <a:ext cx="8955800" cy="1112852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5E0B5DF-1A70-42F9-943C-098411277A93}"/>
              </a:ext>
            </a:extLst>
          </p:cNvPr>
          <p:cNvSpPr/>
          <p:nvPr/>
        </p:nvSpPr>
        <p:spPr>
          <a:xfrm>
            <a:off x="2899174" y="1153450"/>
            <a:ext cx="871592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тиесілілік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прогреске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жеткізе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алатыныңызды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жатқаныңыз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жақсылықтан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ләззат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жақсылыққа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ұмтылу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44A9792-7F60-4565-88CC-15CC60118A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5801" y="2239313"/>
            <a:ext cx="8955800" cy="472928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4EFF3C8-7C0C-470A-9812-94F4623C22B7}"/>
              </a:ext>
            </a:extLst>
          </p:cNvPr>
          <p:cNvSpPr/>
          <p:nvPr/>
        </p:nvSpPr>
        <p:spPr>
          <a:xfrm>
            <a:off x="2899174" y="2236332"/>
            <a:ext cx="87613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бастамасына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сену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қабілеті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7F1A00E-2068-482B-9E99-D889B863FFA9}"/>
              </a:ext>
            </a:extLst>
          </p:cNvPr>
          <p:cNvSpPr/>
          <p:nvPr/>
        </p:nvSpPr>
        <p:spPr>
          <a:xfrm>
            <a:off x="2868449" y="2788029"/>
            <a:ext cx="88585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дегеніміз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қиындыққа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тап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нәрсе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көбінесе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етілсе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DADE6C6-0C8E-4571-8113-17A64913F7D5}"/>
              </a:ext>
            </a:extLst>
          </p:cNvPr>
          <p:cNvSpPr/>
          <p:nvPr/>
        </p:nvSpPr>
        <p:spPr>
          <a:xfrm>
            <a:off x="3442736" y="218568"/>
            <a:ext cx="36693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 ДЕГЕНІМІЗ НЕ? 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21C304E-4E9C-4361-B6CD-E04723700A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6222" y="3942089"/>
            <a:ext cx="8955800" cy="697138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DD7AA90-F273-49AE-A6C4-A599D872014C}"/>
              </a:ext>
            </a:extLst>
          </p:cNvPr>
          <p:cNvSpPr/>
          <p:nvPr/>
        </p:nvSpPr>
        <p:spPr>
          <a:xfrm>
            <a:off x="2899174" y="3884642"/>
            <a:ext cx="86222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мұғалімдердің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көзқарасына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587125F-255C-48B8-9F55-CC4A015E41D2}"/>
              </a:ext>
            </a:extLst>
          </p:cNvPr>
          <p:cNvSpPr/>
          <p:nvPr/>
        </p:nvSpPr>
        <p:spPr>
          <a:xfrm>
            <a:off x="2929407" y="4648303"/>
            <a:ext cx="889533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бағдарламасына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тәсілдеріне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жауаптарға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бағаланатын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нәрселерге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қабырғаларда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жазылғандарға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әрекеттесуге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мәдениетті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сөздердің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негізделген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36D7181-4D44-4B9D-AC69-C0DF333712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14121" y="6081618"/>
            <a:ext cx="8955800" cy="530398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3AF5865-DC97-446E-A3E0-0A48299160CD}"/>
              </a:ext>
            </a:extLst>
          </p:cNvPr>
          <p:cNvSpPr/>
          <p:nvPr/>
        </p:nvSpPr>
        <p:spPr>
          <a:xfrm>
            <a:off x="2929407" y="5931546"/>
            <a:ext cx="90298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барлығына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саясатта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F6C7F01B-E9AE-457F-AAE9-AC3CC49E883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577"/>
          <a:stretch/>
        </p:blipFill>
        <p:spPr>
          <a:xfrm>
            <a:off x="464966" y="2475777"/>
            <a:ext cx="2088041" cy="1738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9527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030" y="1819028"/>
            <a:ext cx="2893813" cy="2742774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98880" y="1997839"/>
            <a:ext cx="303468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 ӘЛ-АУҚАТ</a:t>
            </a:r>
          </a:p>
          <a:p>
            <a:pPr algn="ctr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күш-қуат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патология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қабілеттілікке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денесінің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ғаламдық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1A71C4-9585-4F13-A2A3-9B8B9A9C1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1987" y="3601958"/>
            <a:ext cx="2793055" cy="304625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9104DB-5F70-487B-9182-8EA8E9CEE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9911" y="1271706"/>
            <a:ext cx="3315513" cy="2330251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6EF1B55-AAE0-4CB7-99E6-870F6714D9CD}"/>
              </a:ext>
            </a:extLst>
          </p:cNvPr>
          <p:cNvSpPr/>
          <p:nvPr/>
        </p:nvSpPr>
        <p:spPr>
          <a:xfrm>
            <a:off x="2951172" y="3416924"/>
            <a:ext cx="30346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 ӘЛ-АУҚАТ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абстракция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сенімдер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үміттермен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күш-қуатымен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тыныштық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үміт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контекстімен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қоршалғанмен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03A09B-FADD-45EB-A234-ECDB3689D63D}"/>
              </a:ext>
            </a:extLst>
          </p:cNvPr>
          <p:cNvSpPr/>
          <p:nvPr/>
        </p:nvSpPr>
        <p:spPr>
          <a:xfrm>
            <a:off x="5692936" y="1262545"/>
            <a:ext cx="313146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МАТЕРИАЛДЫҚ ӘЛ-АУҚАТ</a:t>
            </a:r>
          </a:p>
          <a:p>
            <a:pPr algn="ctr"/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мұқтаждығы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болмауымен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сипатталатын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4AF785C-4D92-4976-A208-D28295BC3234}"/>
              </a:ext>
            </a:extLst>
          </p:cNvPr>
          <p:cNvSpPr/>
          <p:nvPr/>
        </p:nvSpPr>
        <p:spPr>
          <a:xfrm>
            <a:off x="3858495" y="0"/>
            <a:ext cx="52020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Қолайлы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ортаның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компоненттері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FFB7BB3-416D-465D-8875-F4208C0286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3727" y="3663054"/>
            <a:ext cx="2653387" cy="2799097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638DA22-3F6E-4F24-A8B4-C15C8BB66C73}"/>
              </a:ext>
            </a:extLst>
          </p:cNvPr>
          <p:cNvSpPr/>
          <p:nvPr/>
        </p:nvSpPr>
        <p:spPr>
          <a:xfrm>
            <a:off x="7341849" y="3739050"/>
            <a:ext cx="271784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РУХАНИ ӘЛ-АУҚАТ</a:t>
            </a:r>
          </a:p>
          <a:p>
            <a:pPr algn="ctr"/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руханилық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ізгілік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қамқорлық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адамгершілік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қасиет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жалпыадамзаттық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құндылықтар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риясыз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сүйіспеншілік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482F7AE-0ADA-4C3E-BA9D-56E396881D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0905" y="648426"/>
            <a:ext cx="782062" cy="117060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5CCDABC-33AC-42B0-87B5-63CC811658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88787" y="2155154"/>
            <a:ext cx="926849" cy="138732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9BDDEC6-9944-4838-A1FA-187195BD65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1320" y="385120"/>
            <a:ext cx="566942" cy="84860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4A8FB02-F7C3-4126-8D43-56243702C4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7274" y="4153610"/>
            <a:ext cx="957155" cy="1432684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D8BAB5B-438E-4429-9014-9B6134510A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72800" y="932155"/>
            <a:ext cx="2322777" cy="3015129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093DA843-E8B1-4DC0-A181-486976F08824}"/>
              </a:ext>
            </a:extLst>
          </p:cNvPr>
          <p:cNvSpPr/>
          <p:nvPr/>
        </p:nvSpPr>
        <p:spPr>
          <a:xfrm>
            <a:off x="9375818" y="1108656"/>
            <a:ext cx="281618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СОЦИАЛЬНОЕ БЛАГОПОЛУЧИЕ</a:t>
            </a:r>
          </a:p>
          <a:p>
            <a:pPr algn="ctr"/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сөзбен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айтқанда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сүретін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контекст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сезіну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D9438A6F-8C46-410E-A2A2-FEA8D8C28DF3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72117" y="-169692"/>
            <a:ext cx="957155" cy="143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969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855216" y="1305341"/>
            <a:ext cx="386770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Әл-ауқаттың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құрамдас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бөліктері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қатысу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мағынасы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жағымды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эмоциялар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жетістіктер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жетістіктер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жеңістер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табыс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адамдармен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Селигман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 «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Өркендеу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жолы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Бақыт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түсінік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«Путь к процветанию. Новое понимание счастья и благополучия».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М.: Манн, Иванов пен Фербер, 2013. 440 б., 37-б.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26557-626D-4EDA-882E-A0E05241106B}"/>
              </a:ext>
            </a:extLst>
          </p:cNvPr>
          <p:cNvSpPr/>
          <p:nvPr/>
        </p:nvSpPr>
        <p:spPr>
          <a:xfrm>
            <a:off x="1880643" y="186467"/>
            <a:ext cx="101259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 ӘЛ-АУҚАТЫН ЗЕРТТЕУ САЛАСЫНДАҒЫ ӘЛЕМДІК ТӘЖІРИБЕ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6326A2D-EC7D-462A-ACE0-A72C868A3911}"/>
              </a:ext>
            </a:extLst>
          </p:cNvPr>
          <p:cNvSpPr/>
          <p:nvPr/>
        </p:nvSpPr>
        <p:spPr>
          <a:xfrm>
            <a:off x="5099484" y="687057"/>
            <a:ext cx="6805471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Tom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Rath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Jim Harter 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Әл-ауқаттың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бес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сапасын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жақсарту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кітабында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өмірдің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салаларын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элементтері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ажыратады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кәсіби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мансап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мансаптағы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кәсіп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кәсіпті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иелену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қатынастардың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маңыздылығы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қаржылық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қаржылық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қанағаттану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үлесі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авторлардың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айтуынша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сәттілік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өйткені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жетістіктер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екіншісіндегі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сәтсіздіктің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толтыра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алмайды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Rath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T., Harter J. Wellbeing: The Five Essential Elements. New York: GALLUP PRESS, 2010. 232 p.]</a:t>
            </a:r>
          </a:p>
        </p:txBody>
      </p:sp>
    </p:spTree>
    <p:extLst>
      <p:ext uri="{BB962C8B-B14F-4D97-AF65-F5344CB8AC3E}">
        <p14:creationId xmlns:p14="http://schemas.microsoft.com/office/powerpoint/2010/main" val="30958958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1671961" y="1579925"/>
            <a:ext cx="9620435" cy="4191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көңіл-күй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жағымды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эмоциялардың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үстемдігі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қуанышты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көңіл-күй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мазасыздықтың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болмауы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бейімделу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көрсеткіштері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ұйқы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тәбет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танымдық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шығармашылық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белсенділік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ашықтық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айналадағы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дайын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болу;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агрессияның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болмауы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26557-626D-4EDA-882E-A0E05241106B}"/>
              </a:ext>
            </a:extLst>
          </p:cNvPr>
          <p:cNvSpPr/>
          <p:nvPr/>
        </p:nvSpPr>
        <p:spPr>
          <a:xfrm>
            <a:off x="2009369" y="544742"/>
            <a:ext cx="90921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Мектептегі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әл-ауқатының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көрсеткіштері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</p:txBody>
      </p:sp>
    </p:spTree>
    <p:extLst>
      <p:ext uri="{BB962C8B-B14F-4D97-AF65-F5344CB8AC3E}">
        <p14:creationId xmlns:p14="http://schemas.microsoft.com/office/powerpoint/2010/main" val="26430180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2266765" y="1541835"/>
            <a:ext cx="9620435" cy="4191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болмаса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достарына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бару)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көңіл-күйдің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айтарлықтай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өзгеруі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көңіл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қоюдың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аударудың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жинақталуы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Тітіркену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ұнайтын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әрекеттерден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аулақ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болу.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Үнемі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қайғыны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сезінуі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Тамақтану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әдеттерінің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өзгеруі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тамақтануы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зиян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келтіру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немқұрайлылық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келмеу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төмендеуі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ауруы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ауыруы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Әдеттегіден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уайымдау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26557-626D-4EDA-882E-A0E05241106B}"/>
              </a:ext>
            </a:extLst>
          </p:cNvPr>
          <p:cNvSpPr/>
          <p:nvPr/>
        </p:nvSpPr>
        <p:spPr>
          <a:xfrm>
            <a:off x="1936099" y="816407"/>
            <a:ext cx="90921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Балалардағы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нашар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әл-ауқаттың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себептері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7926D88-2CA3-4F6C-A25C-C090B0552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73" y="2503503"/>
            <a:ext cx="2191192" cy="2025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388404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2407215" y="1905819"/>
            <a:ext cx="9620435" cy="388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мүшесінің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ажырасуы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сияқты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травматикалық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оқиғаны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кешіру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Ұзақ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мерзімді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аурудың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денсаулығына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нашақорлыққа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Немқұрайлылық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қатыгездік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Құрдастардың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қорлауы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қорқытуы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қаржылық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нашар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Қамқоршының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жауапкершілігінің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болмауы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қиындықтар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26557-626D-4EDA-882E-A0E05241106B}"/>
              </a:ext>
            </a:extLst>
          </p:cNvPr>
          <p:cNvSpPr/>
          <p:nvPr/>
        </p:nvSpPr>
        <p:spPr>
          <a:xfrm>
            <a:off x="2266765" y="387339"/>
            <a:ext cx="90921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НАШАР ПСИХОЛОГИЯЛЫҚ ӘЛ-АУҚАТТЫҢ СЕБЕПТЕРІ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1BC2403-5DEF-492A-BDC1-6B93ADBD345D}"/>
              </a:ext>
            </a:extLst>
          </p:cNvPr>
          <p:cNvSpPr/>
          <p:nvPr/>
        </p:nvSpPr>
        <p:spPr>
          <a:xfrm>
            <a:off x="3119544" y="1177356"/>
            <a:ext cx="69025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ықтимал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қауіп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факторларына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мыналар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жатады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0FE8577-F4AA-4A11-B9E3-A15AC4DF65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123" y="2669429"/>
            <a:ext cx="2140092" cy="17834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465742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4527612" y="2234584"/>
            <a:ext cx="6044100" cy="2653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10%-дан 20%-на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мазасыздық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депрессия,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тамырын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қылмысы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тамақтанудың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бұзылуы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проблемаларының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50%-ы 14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26557-626D-4EDA-882E-A0E05241106B}"/>
              </a:ext>
            </a:extLst>
          </p:cNvPr>
          <p:cNvSpPr/>
          <p:nvPr/>
        </p:nvSpPr>
        <p:spPr>
          <a:xfrm>
            <a:off x="2266765" y="387339"/>
            <a:ext cx="90921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 МЕН ЖАСТАРДЫҢ ДЕНСАУЛЫҒЫ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1BC2403-5DEF-492A-BDC1-6B93ADBD345D}"/>
              </a:ext>
            </a:extLst>
          </p:cNvPr>
          <p:cNvSpPr/>
          <p:nvPr/>
        </p:nvSpPr>
        <p:spPr>
          <a:xfrm>
            <a:off x="3119544" y="1177356"/>
            <a:ext cx="67275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Жастардың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денсаулығына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алаңдаушылықтың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өсуі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E2FE228-805B-41F4-A362-D41FF7087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326" y="2707688"/>
            <a:ext cx="2992547" cy="28388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044725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4500978" y="1564968"/>
            <a:ext cx="6312023" cy="2037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ЮНИСЕФ/ЕО (2021) 10 000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балаға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(11-17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бесінші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бақытсыз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қорқыту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академиялық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жалғыздық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салдарынан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алаңдайды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26557-626D-4EDA-882E-A0E05241106B}"/>
              </a:ext>
            </a:extLst>
          </p:cNvPr>
          <p:cNvSpPr/>
          <p:nvPr/>
        </p:nvSpPr>
        <p:spPr>
          <a:xfrm>
            <a:off x="2071456" y="571190"/>
            <a:ext cx="90921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 МЕН ЖАСТАРДЫҢ МЕНТАЛЬДЫҚ ДЕНСАУЛЫҒЫ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0E6F74D-3985-45D1-BD9D-ACFABAB898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151" y="2075910"/>
            <a:ext cx="2531800" cy="2531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2D61F20-60C5-421F-96DE-C445C185524A}"/>
              </a:ext>
            </a:extLst>
          </p:cNvPr>
          <p:cNvSpPr/>
          <p:nvPr/>
        </p:nvSpPr>
        <p:spPr>
          <a:xfrm>
            <a:off x="4549036" y="3294737"/>
            <a:ext cx="6096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ДДҰ (2020)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35% (13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40% (15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аптасына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кемінде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депрессияға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ұшырағанын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мазасыздықты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сезінетінін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психосоматикалық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белгілерден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зардап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шегетінін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хабарлаған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343106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26557-626D-4EDA-882E-A0E05241106B}"/>
              </a:ext>
            </a:extLst>
          </p:cNvPr>
          <p:cNvSpPr/>
          <p:nvPr/>
        </p:nvSpPr>
        <p:spPr>
          <a:xfrm>
            <a:off x="2102528" y="0"/>
            <a:ext cx="81112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Балаларға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сақтауға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аламыз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5046254-08CF-4018-9507-1B5E8510F1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4416" y="830997"/>
            <a:ext cx="8663167" cy="565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6431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4607510" y="1275088"/>
            <a:ext cx="6312023" cy="4807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өздерінің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эмоционалдық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қолдайтын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салауатты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салтынан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көреді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мыналарды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қамтуы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Теңгерімді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дәруменді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тамақтану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белсенділікті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сыртта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ойнауға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Жергілікті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қоғамдастықта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достарымен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Өздерін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сезінетін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таңдауында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болу.</a:t>
            </a: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26557-626D-4EDA-882E-A0E05241106B}"/>
              </a:ext>
            </a:extLst>
          </p:cNvPr>
          <p:cNvSpPr/>
          <p:nvPr/>
        </p:nvSpPr>
        <p:spPr>
          <a:xfrm>
            <a:off x="2231256" y="358244"/>
            <a:ext cx="75785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САЛАУАТТЫ ӨМІР САЛТЫ – ПСИХОЛОГИЯЛЫҚ ӘЛ-АУҚАТ ФАКТОРЫ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AA951C5-7CE4-4714-BE42-2751CFF0E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8999" y="2035943"/>
            <a:ext cx="2267909" cy="27861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011247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5B5B185-7588-43BD-B9A3-5DA99DF19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1237" y="1007753"/>
            <a:ext cx="9705161" cy="53666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195B5-6C39-4728-9FD4-E00CF22730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6971" y="376379"/>
            <a:ext cx="9695166" cy="586734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1865C0-355C-416F-BD17-5ED8EBEB70AC}"/>
              </a:ext>
            </a:extLst>
          </p:cNvPr>
          <p:cNvSpPr/>
          <p:nvPr/>
        </p:nvSpPr>
        <p:spPr>
          <a:xfrm>
            <a:off x="2497404" y="320167"/>
            <a:ext cx="957899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қатысушыларға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қойылатын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бірыңғай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талаптарды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C73E7EA-D43B-463B-A73E-3A9B27D0B1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0920" y="2701564"/>
            <a:ext cx="9651216" cy="593598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5E0B5DF-1A70-42F9-943C-098411277A93}"/>
              </a:ext>
            </a:extLst>
          </p:cNvPr>
          <p:cNvSpPr/>
          <p:nvPr/>
        </p:nvSpPr>
        <p:spPr>
          <a:xfrm>
            <a:off x="2408807" y="1002498"/>
            <a:ext cx="100407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қатаң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тәртіп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сабақтарды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44A9792-7F60-4565-88CC-15CC60118A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5181" y="1580346"/>
            <a:ext cx="9651217" cy="1075723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4EFF3C8-7C0C-470A-9812-94F4623C22B7}"/>
              </a:ext>
            </a:extLst>
          </p:cNvPr>
          <p:cNvSpPr/>
          <p:nvPr/>
        </p:nvSpPr>
        <p:spPr>
          <a:xfrm>
            <a:off x="2403805" y="1546069"/>
            <a:ext cx="94658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сабақтарда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іс-шараларда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босату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қолданыңыз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әзіл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күлімсіреу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әзіл-оспақ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мақал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түсініктеме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афоризмі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шағын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өлең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минут);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7F1A00E-2068-482B-9E99-D889B863FFA9}"/>
              </a:ext>
            </a:extLst>
          </p:cNvPr>
          <p:cNvSpPr/>
          <p:nvPr/>
        </p:nvSpPr>
        <p:spPr>
          <a:xfrm>
            <a:off x="2481825" y="2745539"/>
            <a:ext cx="97831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агрессивті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ауызша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етуден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гөрі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ауызша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сендіру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қолданыңыз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16AAA3C-531A-4A8F-A6A2-217882481A5B}"/>
              </a:ext>
            </a:extLst>
          </p:cNvPr>
          <p:cNvSpPr/>
          <p:nvPr/>
        </p:nvSpPr>
        <p:spPr>
          <a:xfrm>
            <a:off x="2048474" y="0"/>
            <a:ext cx="1040462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заманауи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мекемесінде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мыналарды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ескеру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5ACFED4-DBDC-42D2-A4DB-3B268EEE8F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79316" y="3336032"/>
            <a:ext cx="9758682" cy="707886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1FCEBDD-D3A8-4E64-8E3A-6BA6472D4FB7}"/>
              </a:ext>
            </a:extLst>
          </p:cNvPr>
          <p:cNvSpPr/>
          <p:nvPr/>
        </p:nvSpPr>
        <p:spPr>
          <a:xfrm>
            <a:off x="2403805" y="3235120"/>
            <a:ext cx="96725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стресс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тудыратын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жағдайларға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бермеңіз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бәрі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әрқашан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бақылауда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C68FD49-670F-433B-80AC-091AD0D9A55E}"/>
              </a:ext>
            </a:extLst>
          </p:cNvPr>
          <p:cNvSpPr/>
          <p:nvPr/>
        </p:nvSpPr>
        <p:spPr>
          <a:xfrm>
            <a:off x="33875" y="2173603"/>
            <a:ext cx="2407043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 ПСИХОЛОГИЯЛЫҚ ЖАЙЛЫЛЫҚҚА ҚАЛАЙ ҚОЛ ЖЕТКІЗУГЕ БОЛАДЫ?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3BB3427-3CC4-4CC3-9558-3BF7C30082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03805" y="4108546"/>
            <a:ext cx="9760542" cy="70719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6B4727A-84B0-419A-B75E-64DDA857E731}"/>
              </a:ext>
            </a:extLst>
          </p:cNvPr>
          <p:cNvSpPr/>
          <p:nvPr/>
        </p:nvSpPr>
        <p:spPr>
          <a:xfrm>
            <a:off x="2374932" y="4064902"/>
            <a:ext cx="94014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жасырын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қарама-қайшылықты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даулы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мәселелердің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компромисстік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шешімдерін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қолданыңыз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үмітсіз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болмайды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3B5DAA3-86AF-43CF-985F-CF084D395C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71370" y="5958850"/>
            <a:ext cx="9766638" cy="57898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6F1427F6-9EA6-493A-A5A1-61BC9178C5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3137" y="4889912"/>
            <a:ext cx="9850216" cy="429306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029F59C-B806-48BE-8FC5-CD54769B8227}"/>
              </a:ext>
            </a:extLst>
          </p:cNvPr>
          <p:cNvSpPr/>
          <p:nvPr/>
        </p:nvSpPr>
        <p:spPr>
          <a:xfrm>
            <a:off x="2454815" y="4888160"/>
            <a:ext cx="77298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жұмыстарыңызда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талаптарды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өтініштерді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қолданыңыз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DA327282-CA14-476F-8CD2-91ECBF06B63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71369" y="5370876"/>
            <a:ext cx="9750083" cy="369332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C517A363-BDF7-4C0F-9315-9F06BD09F069}"/>
              </a:ext>
            </a:extLst>
          </p:cNvPr>
          <p:cNvSpPr/>
          <p:nvPr/>
        </p:nvSpPr>
        <p:spPr>
          <a:xfrm>
            <a:off x="2471370" y="5295531"/>
            <a:ext cx="90822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толық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босату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атмосферасын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2CDB4E35-5BEB-4447-A0ED-8871E5F88D17}"/>
              </a:ext>
            </a:extLst>
          </p:cNvPr>
          <p:cNvSpPr/>
          <p:nvPr/>
        </p:nvSpPr>
        <p:spPr>
          <a:xfrm>
            <a:off x="2481825" y="5900122"/>
            <a:ext cx="100407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процесінің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сабақтастығы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оқудың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сатыларына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ыңғайлы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ауысуы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447779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4838330" y="1553404"/>
            <a:ext cx="5859261" cy="2960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мекемесінде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қолайлы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көзі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мұғалімнің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жағымды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өйткені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тұлға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AA951C5-7CE4-4714-BE42-2751CFF0E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8999" y="2035943"/>
            <a:ext cx="2267909" cy="27861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886361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285" y="2381194"/>
            <a:ext cx="2907800" cy="3649273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51529" y="2431272"/>
            <a:ext cx="299055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ерекшеліктерін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ескеру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интеллектуалды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мотивациялық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темпераменті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игеру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сипаты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1A71C4-9585-4F13-A2A3-9B8B9A9C1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6681" y="2392142"/>
            <a:ext cx="2907800" cy="364927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9104DB-5F70-487B-9182-8EA8E9CEE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9892" y="2447818"/>
            <a:ext cx="3009518" cy="3769106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6EF1B55-AAE0-4CB7-99E6-870F6714D9CD}"/>
              </a:ext>
            </a:extLst>
          </p:cNvPr>
          <p:cNvSpPr/>
          <p:nvPr/>
        </p:nvSpPr>
        <p:spPr>
          <a:xfrm>
            <a:off x="3121515" y="2453267"/>
            <a:ext cx="294561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игеру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шамадан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жүктемесін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болдырмау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оңтайландыру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яғни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бала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03A09B-FADD-45EB-A234-ECDB3689D63D}"/>
              </a:ext>
            </a:extLst>
          </p:cNvPr>
          <p:cNvSpPr/>
          <p:nvPr/>
        </p:nvSpPr>
        <p:spPr>
          <a:xfrm>
            <a:off x="6146561" y="2546144"/>
            <a:ext cx="319869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қолайлы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климатты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денсаулығын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нығайту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жағдайына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теріс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болдырмау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4AF785C-4D92-4976-A208-D28295BC3234}"/>
              </a:ext>
            </a:extLst>
          </p:cNvPr>
          <p:cNvSpPr/>
          <p:nvPr/>
        </p:nvSpPr>
        <p:spPr>
          <a:xfrm>
            <a:off x="1842305" y="499976"/>
            <a:ext cx="953587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технологиялары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жүктемесін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арттырмауы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яғни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денсаулықты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FFB7BB3-416D-465D-8875-F4208C0286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3341" y="2447818"/>
            <a:ext cx="2617589" cy="3807646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EC1BE5F-6A40-4615-9945-5E235C24E3B0}"/>
              </a:ext>
            </a:extLst>
          </p:cNvPr>
          <p:cNvSpPr/>
          <p:nvPr/>
        </p:nvSpPr>
        <p:spPr>
          <a:xfrm>
            <a:off x="9443341" y="2839264"/>
            <a:ext cx="250725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стресстен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реніштен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қорлаудан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қорғаудан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сияқты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тәсілдеріне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үйрету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E61B4C7-84B7-4751-8939-48314EBC91AB}"/>
              </a:ext>
            </a:extLst>
          </p:cNvPr>
          <p:cNvSpPr/>
          <p:nvPr/>
        </p:nvSpPr>
        <p:spPr>
          <a:xfrm>
            <a:off x="3711084" y="1515639"/>
            <a:ext cx="40681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Мына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талаптар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орындалуы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тиіс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727758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1677880" y="1275088"/>
            <a:ext cx="9241653" cy="5730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қызығушылықтың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танымдық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зияткерлік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азаматтық-патриоттық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рухани-адамгершілік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құндылықтарды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сауықтыру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жетілдіру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салауатты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жанжалсыз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салаларында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шығармашылық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белсенділігіне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жетілдіру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жауапкершілігін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Еңбекке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құндылықтарға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құрметті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ескеруге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көңіл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26557-626D-4EDA-882E-A0E05241106B}"/>
              </a:ext>
            </a:extLst>
          </p:cNvPr>
          <p:cNvSpPr/>
          <p:nvPr/>
        </p:nvSpPr>
        <p:spPr>
          <a:xfrm>
            <a:off x="2186868" y="589983"/>
            <a:ext cx="75785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қызметінің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4531467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26557-626D-4EDA-882E-A0E05241106B}"/>
              </a:ext>
            </a:extLst>
          </p:cNvPr>
          <p:cNvSpPr/>
          <p:nvPr/>
        </p:nvSpPr>
        <p:spPr>
          <a:xfrm>
            <a:off x="2040384" y="567859"/>
            <a:ext cx="81112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мониторинг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8A41544-960E-4A54-A478-2030C30B09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7506" y="1103614"/>
            <a:ext cx="9156986" cy="543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9844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1740024" y="1550296"/>
            <a:ext cx="9241653" cy="4345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құрамы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үлгерімі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моральдық-психологиялық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климаты;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26557-626D-4EDA-882E-A0E05241106B}"/>
              </a:ext>
            </a:extLst>
          </p:cNvPr>
          <p:cNvSpPr/>
          <p:nvPr/>
        </p:nvSpPr>
        <p:spPr>
          <a:xfrm>
            <a:off x="1932373" y="687637"/>
            <a:ext cx="873266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БАЛАЛАРДЫҢ ӘЛЕУМЕТТІК ӘЛ-АУҚАТЫНЫҢ КӨРСЕТКІШТЕРІ</a:t>
            </a:r>
          </a:p>
        </p:txBody>
      </p:sp>
    </p:spTree>
    <p:extLst>
      <p:ext uri="{BB962C8B-B14F-4D97-AF65-F5344CB8AC3E}">
        <p14:creationId xmlns:p14="http://schemas.microsoft.com/office/powerpoint/2010/main" val="3150073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478658" y="907251"/>
            <a:ext cx="11195478" cy="5884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Сапалы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білікті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кадрлармен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педагогтердің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кәсібилігі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алушылардың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оқудағы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жетістіктері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қолайлы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орта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қолайлы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психологиялық-педагогикалық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материалдық-шаруашылық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базаның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кабинеттердің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дәстүрлерінің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жұмыстардың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жүргізілуі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Қолайлы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орта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зорлық-зомбылыққа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қорқытуға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депрессиялық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жағдайға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жағдайларға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араласу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нашақорлықтың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темекі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шегудің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бұзушылықтардың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жай-күйді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диагностикалаудың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жетекшілерінің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кураторлардың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тәрбиешілердің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Отбасымен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іс-қимыл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отбасымен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ынтымақтастық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алушының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проблемаларына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қатысу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26557-626D-4EDA-882E-A0E05241106B}"/>
              </a:ext>
            </a:extLst>
          </p:cNvPr>
          <p:cNvSpPr/>
          <p:nvPr/>
        </p:nvSpPr>
        <p:spPr>
          <a:xfrm>
            <a:off x="2003394" y="199365"/>
            <a:ext cx="873266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алушылардың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қолайлы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ортасының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құрамдас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бөліктерін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өлшеудің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болжамды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критерийлері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41FC51B-A2EA-4A1C-86BE-64BB9AE86E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5146" y="5427170"/>
            <a:ext cx="1178196" cy="1318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1047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1932373" y="1721967"/>
            <a:ext cx="9241653" cy="3268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AGENCY (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ПРОАКТИВТІЛІК) ПРОАКТИВНОСТЬ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SAFETY (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ҚАУІПСІЗДІК) (БЕЗОПАСНОСТЬ)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POSITIVITY (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ПОЗИТИВТІЛІК) (ПОЗИТИВНОСТЬ)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INCLUSION (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ИНКЛЮЗИЯ) (ИНКЛЮЗИЯ)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RESPECT (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ҚҰРМЕТТІЛІК) (УВАЖЕНИЯ)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EQUITY (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 ҚҰҚЫЛЫҚ) (РАВНОПРАВИЯ)</a:t>
            </a: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26557-626D-4EDA-882E-A0E05241106B}"/>
              </a:ext>
            </a:extLst>
          </p:cNvPr>
          <p:cNvSpPr/>
          <p:nvPr/>
        </p:nvSpPr>
        <p:spPr>
          <a:xfrm>
            <a:off x="1932373" y="687637"/>
            <a:ext cx="87326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 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ASPIRE</a:t>
            </a:r>
          </a:p>
        </p:txBody>
      </p:sp>
    </p:spTree>
    <p:extLst>
      <p:ext uri="{BB962C8B-B14F-4D97-AF65-F5344CB8AC3E}">
        <p14:creationId xmlns:p14="http://schemas.microsoft.com/office/powerpoint/2010/main" val="39124285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1433744" y="779011"/>
            <a:ext cx="9324512" cy="5299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- Agency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Проактивтілік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Райан мен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Деси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әл-ауқатқа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жету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анықтаудың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маңыздылығы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айтады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сізге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жатқанына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етуді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білдіреді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тағдырдың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құрбаны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екеніңізді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сезбейсіз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басқаларды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кінәламайсыз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етуге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күшіңіздің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екенін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сезінесіз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Белсенді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өзіңіздің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мінез-құлқыңыз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бен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жауапкершілікті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аласыз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істейміз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Басқалардың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мүмкіндіктерін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кеңейтесіз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бақылайсыз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ба?</a:t>
            </a: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A088F2-1C29-4629-9155-718689DC662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89430" y="2174351"/>
            <a:ext cx="1987304" cy="1325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4735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1740024" y="1550296"/>
            <a:ext cx="9241653" cy="4038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Әлеуметтік-эмоционалды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оқыту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SEL)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эмоцияларды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игеруі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басқаларға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эмпатия мен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қамқорлықты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жауапты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шешімдер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орнату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туындаған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қиын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өмірлік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тиімді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аталады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Қысқаша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айтқанда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қалыптастыруға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басқаларға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көзқараспен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қарауға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жауапты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шешімдер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қабылдауға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26557-626D-4EDA-882E-A0E05241106B}"/>
              </a:ext>
            </a:extLst>
          </p:cNvPr>
          <p:cNvSpPr/>
          <p:nvPr/>
        </p:nvSpPr>
        <p:spPr>
          <a:xfrm>
            <a:off x="1932373" y="687637"/>
            <a:ext cx="87326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эмоционалды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оқыту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дегеніміз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не?</a:t>
            </a:r>
          </a:p>
        </p:txBody>
      </p:sp>
    </p:spTree>
    <p:extLst>
      <p:ext uri="{BB962C8B-B14F-4D97-AF65-F5344CB8AC3E}">
        <p14:creationId xmlns:p14="http://schemas.microsoft.com/office/powerpoint/2010/main" val="179508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1207363" y="819359"/>
            <a:ext cx="9987379" cy="6038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Әркімнің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дауыс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Мұғалімдер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күтілетін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үміттерді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модельдейді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бақыламайды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ұстануға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қарапайым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ереже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қорламау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үндемеу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Сократтық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оқытудағы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әділеттілік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т. б.)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талқылауға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рефлексиялауға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керектігі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айтылмайды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атмосфера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жауапкершілігін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Айналасындағылар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сыртқы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мінез-құлқын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өзгертуге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26557-626D-4EDA-882E-A0E05241106B}"/>
              </a:ext>
            </a:extLst>
          </p:cNvPr>
          <p:cNvSpPr/>
          <p:nvPr/>
        </p:nvSpPr>
        <p:spPr>
          <a:xfrm>
            <a:off x="1834719" y="50827"/>
            <a:ext cx="87326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ЭМОЦИОНАЛДЫ ОҚЫТУДАҒЫ БЕЛСЕНДІЛІК </a:t>
            </a:r>
          </a:p>
        </p:txBody>
      </p:sp>
    </p:spTree>
    <p:extLst>
      <p:ext uri="{BB962C8B-B14F-4D97-AF65-F5344CB8AC3E}">
        <p14:creationId xmlns:p14="http://schemas.microsoft.com/office/powerpoint/2010/main" val="31011700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1207361" y="1102177"/>
            <a:ext cx="9987379" cy="4653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Шамамен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топтағы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дизайнын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қуанышты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екенін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бейнелеу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ұсынылады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бе?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естуі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бе?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бе?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Мұғалімдер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топ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дизайнын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оқушылармен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бөліседі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сипаттамаларды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жазып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қабырғасына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іліп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қояды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26557-626D-4EDA-882E-A0E05241106B}"/>
              </a:ext>
            </a:extLst>
          </p:cNvPr>
          <p:cNvSpPr/>
          <p:nvPr/>
        </p:nvSpPr>
        <p:spPr>
          <a:xfrm>
            <a:off x="1834719" y="357694"/>
            <a:ext cx="87326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Проактивтілікті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дамытуға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D9B3830-6AA1-405E-8070-279B71AE2C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3393" y="2324869"/>
            <a:ext cx="1426588" cy="1036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515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1621655" y="896344"/>
            <a:ext cx="9324512" cy="4930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- Safety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Қауіпсіздік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Эмоционалды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Кім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екеніңді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Тәуекелге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бару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қателіктер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жіберу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Басқаларға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сене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білу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Оқшауланбау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Өзіңізді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біреу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шынымен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қызықты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сезіну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көмекке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қайда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жүгіну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керектігін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білу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412616B-B827-45AE-815E-BE158D8096F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13814" y="1961964"/>
            <a:ext cx="1870648" cy="16391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808348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1207363" y="819359"/>
            <a:ext cx="9987379" cy="4653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Үндемеу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сөйлегіңіз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үндемей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қалуыңыз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үйренеді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өздерін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сезінген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сөйлей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тек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позитив. 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жұпта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топтарда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үлкен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шеңберде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ұйымдастырылған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жарыстар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оқиғаларды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сезімдері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күтпейді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талқылауды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айналдыру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қолданамыз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(«мен»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Менікі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»).</a:t>
            </a: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26557-626D-4EDA-882E-A0E05241106B}"/>
              </a:ext>
            </a:extLst>
          </p:cNvPr>
          <p:cNvSpPr/>
          <p:nvPr/>
        </p:nvSpPr>
        <p:spPr>
          <a:xfrm>
            <a:off x="1834719" y="217120"/>
            <a:ext cx="87326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ЭМОЦИОНАЛДЫ ОҚЫТУДАҒЫ ҚАУІПСІЗДІК </a:t>
            </a:r>
          </a:p>
        </p:txBody>
      </p:sp>
    </p:spTree>
    <p:extLst>
      <p:ext uri="{BB962C8B-B14F-4D97-AF65-F5344CB8AC3E}">
        <p14:creationId xmlns:p14="http://schemas.microsoft.com/office/powerpoint/2010/main" val="33872637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1621655" y="896344"/>
            <a:ext cx="9324512" cy="5484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 - Positivity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Позитивтілік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Позитивті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психологияның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зерттеулеріне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негізделгені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Жағымды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эмоциялардың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құндылықтары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Өмірде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жатқан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нәрселерді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байқап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дұрыс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сәтте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табандылық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таныту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Салауатты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орнату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оңтайлы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Күшті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жақтарын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Мәселелерге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шешімдерге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аудару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Ойынның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бірге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күлімсіреудің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маңыздылығы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B46183F-D443-41AC-BF84-414019408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6463" y="3982876"/>
            <a:ext cx="1749704" cy="126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3088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1260629" y="1476306"/>
            <a:ext cx="9987379" cy="4653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құрметтеген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мойындаған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жағымды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сезімдерге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ықпал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көбінесе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өткізіледі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Кейбіреулер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күлуге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шақырады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төзімділікке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жылулыққа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ынтымақтастыққа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ықпал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окситоцин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жоғарылатады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құтылғымыз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келетініне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ұмтылыстарға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Қорқытуды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тоқтату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мейірімділік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буллингке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тоқтату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адалдыққа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көңіл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жақтарын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26557-626D-4EDA-882E-A0E05241106B}"/>
              </a:ext>
            </a:extLst>
          </p:cNvPr>
          <p:cNvSpPr/>
          <p:nvPr/>
        </p:nvSpPr>
        <p:spPr>
          <a:xfrm>
            <a:off x="1729667" y="660978"/>
            <a:ext cx="87326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ЭМОЦИОНАЛДЫ ОҚЫТУДАҒЫ ПОЗИТИВТІЛІК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6C23FEA-7540-423E-9B9E-762DDEEA1C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1040" y="4575060"/>
            <a:ext cx="1750331" cy="1263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579146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1686755" y="1721967"/>
            <a:ext cx="9028592" cy="3268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шеңбердің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араласып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қоңырау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соққан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көршісіне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бұрылып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өмірлеріне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риза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екендіктерін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білдіреді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жақтары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фотосуреттерді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суреттерді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еденге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қойыңыз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жұпқа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бөлінеді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әрқайсысы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серіктесінен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көрініс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алғанын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түсіндіреді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26557-626D-4EDA-882E-A0E05241106B}"/>
              </a:ext>
            </a:extLst>
          </p:cNvPr>
          <p:cNvSpPr/>
          <p:nvPr/>
        </p:nvSpPr>
        <p:spPr>
          <a:xfrm>
            <a:off x="1729667" y="988009"/>
            <a:ext cx="87326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Позитивтілікті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дамытуға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тапсырмалар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F81113D-23F2-454A-9612-D85113E012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8444" y="471154"/>
            <a:ext cx="1427775" cy="103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4186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2394012" y="1207062"/>
            <a:ext cx="7788675" cy="4376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- Inclusion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Инклюзия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топтың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екеніңізді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қабылдайтынын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екеніңізді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әл-ауқаттың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Тұрақтылықты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Зорлық-зомбылықтың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13C104B-C3E7-47FD-B859-82622A1EC26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45806" y="3190118"/>
            <a:ext cx="3104364" cy="229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66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1260629" y="1476306"/>
            <a:ext cx="9987379" cy="4191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басқалармен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істейді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күтілуде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үнемі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араласып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сондықтан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сыныптастарымен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талаптарды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тиесілікті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қарапайым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ережені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бұзған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керектігі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нұсқаулар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Көптеген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ойындар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тиесілілік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ықпал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Айналадағылар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әркімнің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жауапкершілігін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насихаттайды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26557-626D-4EDA-882E-A0E05241106B}"/>
              </a:ext>
            </a:extLst>
          </p:cNvPr>
          <p:cNvSpPr/>
          <p:nvPr/>
        </p:nvSpPr>
        <p:spPr>
          <a:xfrm>
            <a:off x="1729667" y="660978"/>
            <a:ext cx="87326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ЭМОЦИОНАЛДЫ ОҚЫТУДАҒЫ ИНКЛЮЗИВТІЛІК </a:t>
            </a:r>
          </a:p>
        </p:txBody>
      </p:sp>
    </p:spTree>
    <p:extLst>
      <p:ext uri="{BB962C8B-B14F-4D97-AF65-F5344CB8AC3E}">
        <p14:creationId xmlns:p14="http://schemas.microsoft.com/office/powerpoint/2010/main" val="35041693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1887985" y="1261936"/>
            <a:ext cx="7788675" cy="4745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–  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Құрмет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Күш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беделді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қорғамау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мағынасы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 ...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дауыс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құқығы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таңдауды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мәдениетті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құрметтеу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...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көзқарасын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дұрыс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таңдамау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...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бейтарап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болу ...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белсенді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тыңдай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...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сенімді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болу ...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біреудің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ескеру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...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қателескенін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мойындау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кешірім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сәйкестік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адалдық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құндылықтарына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EB20E97-C99B-4AC3-86AB-4ACACDA061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5265" y="4011241"/>
            <a:ext cx="2419073" cy="130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6140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1269507" y="1547327"/>
            <a:ext cx="9987379" cy="3268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сөйлегенде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кеңістікті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әділетті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бөлеміз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ауызша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вербалды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қорлауды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қолданбаймыз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біреуді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нәсіліне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дініне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жынысына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жыныстық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әдейі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айыптаудан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аулақ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боламыз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мәдениеттердің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құндылықтары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екенін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мойындаймыз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26557-626D-4EDA-882E-A0E05241106B}"/>
              </a:ext>
            </a:extLst>
          </p:cNvPr>
          <p:cNvSpPr/>
          <p:nvPr/>
        </p:nvSpPr>
        <p:spPr>
          <a:xfrm>
            <a:off x="1729667" y="660978"/>
            <a:ext cx="87326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ЭМОЦИОНАЛДЫ ОҚЫТУДАҒЫ  ҚҰРМЕТ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341193E-1A07-404D-9B39-878E53C4780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27484" y="1093024"/>
            <a:ext cx="1669740" cy="1336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4760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1729667" y="1924679"/>
            <a:ext cx="9028592" cy="3268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L.A.T.E.R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Мойындау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Айту/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сөйлеу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нұсқаны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Тексеру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26557-626D-4EDA-882E-A0E05241106B}"/>
              </a:ext>
            </a:extLst>
          </p:cNvPr>
          <p:cNvSpPr/>
          <p:nvPr/>
        </p:nvSpPr>
        <p:spPr>
          <a:xfrm>
            <a:off x="1729667" y="782418"/>
            <a:ext cx="87326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Қиын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жағдайдағыларды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құрметтеуге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оларға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көмектесуге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үйренуге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тапсырмалар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F81113D-23F2-454A-9612-D85113E012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9014" y="2741117"/>
            <a:ext cx="1427775" cy="103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7399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2056661" y="1135909"/>
            <a:ext cx="8126026" cy="4376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- Equity (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құқылық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Зерттеулер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құқылық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әл-ауқаттың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факторы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екенін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көрсетеді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Wilkinson &amp; Pickett, 2010).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Дегенмен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барлығына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бірдей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көзқарас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әртүрлілікті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ескермейді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шынымен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әділ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болуға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бермейді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икемділік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бейімделуді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құқылық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тұжырымдамасында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көрініс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табады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EEC5867-C5CD-4A43-B348-5BF6EDF0BEA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63290" y="4418918"/>
            <a:ext cx="1480027" cy="1093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6594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60D234A-31A6-4706-89C9-55A0F138CF44}"/>
              </a:ext>
            </a:extLst>
          </p:cNvPr>
          <p:cNvSpPr/>
          <p:nvPr/>
        </p:nvSpPr>
        <p:spPr>
          <a:xfrm>
            <a:off x="1269507" y="1547327"/>
            <a:ext cx="9987379" cy="2806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Әрқайсысына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нәрсе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ететіндерге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бейімделуді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білдіреді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әділеттілік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фасилитатор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сияқты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үйреніп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жатқанын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A26557-626D-4EDA-882E-A0E05241106B}"/>
              </a:ext>
            </a:extLst>
          </p:cNvPr>
          <p:cNvSpPr/>
          <p:nvPr/>
        </p:nvSpPr>
        <p:spPr>
          <a:xfrm>
            <a:off x="1729667" y="660978"/>
            <a:ext cx="87326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ЭМОЦИОНАЛДЫ ОҚЫТУДАҒЫ ТЕҢ ҚҰҚЫЛЫҚ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4515FF9-A96B-422D-9D4D-8500F04DA81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22555" y="4087226"/>
            <a:ext cx="2212390" cy="1806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7797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087144" y="275599"/>
            <a:ext cx="100177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жасөспірімдердің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әлеуметтік-эмоционалдық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дағдыларды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4350058" y="1225689"/>
            <a:ext cx="734183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Өткізу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волонтерлік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шығармашылығы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форумдар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слеттер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жалпымектептік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Құрдастарына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қамқорлыққа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мұқтаж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қайырымдылық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ауласын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абаттандыру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Табиғатты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Ардагерлер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бару;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Жануарларды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акцияларын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ойындар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шығармашылық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Қарттарға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кәсіби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ықпал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нәрсе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жалпыадамзаттық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құндылықтармен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таныстырады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7C2B105-C2FC-4E9B-BEC6-1B211204F1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165" y="2231298"/>
            <a:ext cx="2489958" cy="2395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3303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003915" y="604073"/>
            <a:ext cx="100177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Максималды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тиімділік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2341853" y="1325946"/>
            <a:ext cx="7734302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ӘЭО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Әлеуметтік-эмоционалды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күнделікті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Сондықтан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ӘЭ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әмбебап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фасилитаторлар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сарапшылары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жастармен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мұғалімдер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© </a:t>
            </a: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46406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3551069" y="349401"/>
            <a:ext cx="8016536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Кез-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ұжымның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ұжымның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бірқатар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ерекшеліктері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ұжымның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кәсіби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айтқанда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ұрпақты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ұжымның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кәсіби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тиімділігі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мүшелерінің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мәдениетінің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тұлғааралық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қатынастардың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ұжымдық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жауапкершілікті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түсінумен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ынтымақтастық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дәрежесімен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ұжымдары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ересектер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ұжымы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бірлескен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ұжымды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үнемі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жетілдіруге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ынталандырады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ұжымда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қолайлы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әлеуметтік-психологиялық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климатты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мекемесінің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басшысы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рөл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атқарады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Сластенин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В.А., Исаев Е.Н., Шиянов Е.Н. Педагогика.- М.: Академия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баспасы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2008.- 576 б.</a:t>
            </a:r>
          </a:p>
          <a:p>
            <a:pPr algn="r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Сластенин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В.А., Исаев Е.Н., Шиянов Е.Н. Педагогика.- М.: Изд-во Академия, 2008.- 576 с.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35F0F8C-259D-45A3-A829-64F404D530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611" y="2024109"/>
            <a:ext cx="3016458" cy="4709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82099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1634970" y="920621"/>
            <a:ext cx="868975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мекемесінің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басшысы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ақыл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-ой,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адамгершілік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қолайлы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әлеуметтік-психологиялық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ахуалды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табылатынын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білуі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әріптестермен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тиімді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тікелей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Сондықтан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басшының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қолайлы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әлеуметтік-психологиялық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ахуалды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күш-жігері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қызметкерлер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Сондықтан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әлеуметтік-психологиялық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климатты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менеджерлерден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ұйымдастырушылық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тиімді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әрекеттесуін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шешуді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арнайы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бөлімдерінде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құзыреттілікті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 </a:t>
            </a:r>
          </a:p>
          <a:p>
            <a:pPr algn="just"/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1932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270246" y="371053"/>
            <a:ext cx="100177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Директордың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орынбасарының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бірлескен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қызметінің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бағыттары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4270159" y="1589673"/>
            <a:ext cx="734183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Қолайлы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орынбасарының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әріптестерімен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бірлескен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бар:</a:t>
            </a:r>
          </a:p>
          <a:p>
            <a:pPr lvl="1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ұжымында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2.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қауымдастығының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мақсаттарын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перспективаларын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3.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қауымдастығын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біріктіру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қолайлы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жайлы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даму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атмосфераны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9961585-7609-43A9-A7E3-77F8BDBFF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155" y="2464997"/>
            <a:ext cx="2804403" cy="4090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1239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2016711" y="459086"/>
            <a:ext cx="88406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Қолайлы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«____»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сыныбында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жобалаудың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ұсынылған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ортасы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490491" y="1899521"/>
            <a:ext cx="1121101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жетекшісінің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көптеген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бөлімдер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ыңғайлы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қысқаша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қоғамдастығының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перспективалары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принциптері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құраушы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дәстүрлі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шеңбері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ұжымындағы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ұжымы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мүшелерінің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сыртқы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қатынастары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қолайлы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критерийлері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әзірлеу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607815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927193" y="39716"/>
            <a:ext cx="97114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қолайлы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ортасын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жобалаудың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ұсынылған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директордың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орынбасары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A84AD70-631D-427A-98E1-F1F889BEC6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36" y="1055379"/>
            <a:ext cx="11649727" cy="552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7111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759259" y="450209"/>
            <a:ext cx="88406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Сауалнама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сұрақтар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74089" y="993998"/>
            <a:ext cx="1121101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Сауалнама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көзқарас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көзқарасын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Сауалнама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сұрақтарына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беруіңізді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сұраймыз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Сұрақтарға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таңдаған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оны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белгіленген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жазыңыз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Т.аты-жөні._______________________________________________________________ Аудан________________________________________________________________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аймақ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________________________________________________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Мектеп_______________________________________________________________________________________________________________________Сынып________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ұнай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қызықты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нәрсе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 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Таңертең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әрқашан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қуанышпен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болғыңыз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ме? 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сүйікті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сабақтарыңыз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B296751-97EA-47FE-B3EF-4794482E8D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3898" y="4538302"/>
            <a:ext cx="1531274" cy="830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08015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195B5-6C39-4728-9FD4-E00CF2273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6314" y="245315"/>
            <a:ext cx="10061656" cy="3183685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1865C0-355C-416F-BD17-5ED8EBEB70AC}"/>
              </a:ext>
            </a:extLst>
          </p:cNvPr>
          <p:cNvSpPr/>
          <p:nvPr/>
        </p:nvSpPr>
        <p:spPr>
          <a:xfrm>
            <a:off x="2041785" y="245315"/>
            <a:ext cx="978319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жетімдік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термині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өзектілігін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жетім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тәрбиелеумен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айналыспайтын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жетімдерге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тартқан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қажеттіліктерін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алмайтын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қажеттіліктерін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бәрі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оны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тамақтандыру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киіндіру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т. б.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өсуі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жеткіліксіз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C73E7EA-D43B-463B-A73E-3A9B27D0B1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1785" y="3419273"/>
            <a:ext cx="10037146" cy="1631216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7F1A00E-2068-482B-9E99-D889B863FFA9}"/>
              </a:ext>
            </a:extLst>
          </p:cNvPr>
          <p:cNvSpPr/>
          <p:nvPr/>
        </p:nvSpPr>
        <p:spPr>
          <a:xfrm>
            <a:off x="2077256" y="3419273"/>
            <a:ext cx="980770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біздің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өміріміздің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ерекше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бөлігі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үнемі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қамқорлықты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болуымен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ересек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бүкіл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өзгереді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өйткені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сәттен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ұмтылыстары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бақытты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тұрғыдан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гүлденген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тәрбиелеуге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қолайлы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орта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тудыруға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бағытталуы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16AAA3C-531A-4A8F-A6A2-217882481A5B}"/>
              </a:ext>
            </a:extLst>
          </p:cNvPr>
          <p:cNvSpPr/>
          <p:nvPr/>
        </p:nvSpPr>
        <p:spPr>
          <a:xfrm>
            <a:off x="-97655" y="2295889"/>
            <a:ext cx="240887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отбасындағы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әл-ауқатына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27CFAB2-47A7-4F07-98A2-1CCC093B11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1785" y="5090509"/>
            <a:ext cx="10026185" cy="1323438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9E119D6-9095-4575-9E77-6F41F24649B5}"/>
              </a:ext>
            </a:extLst>
          </p:cNvPr>
          <p:cNvSpPr/>
          <p:nvPr/>
        </p:nvSpPr>
        <p:spPr>
          <a:xfrm>
            <a:off x="2077256" y="5090509"/>
            <a:ext cx="974772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психофизикалық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денсаулығына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үлкен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сондықтан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білуі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егжей-тегжейлі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қарастырып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95453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5D3880B-68C7-43BE-A5C5-6C04FEAB68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9339" y="1772575"/>
            <a:ext cx="7111014" cy="3188484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4234648" y="1935656"/>
            <a:ext cx="682692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қатынастарының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үйлесімділік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жанжалдары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қабылданады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кінәлі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сезінеді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ересектер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қақтығыстар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сенімсіздік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алаңдаушылық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шиеленісті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тудырады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компенсаторлық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қыңырлыққа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ашуланшақтыққа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негативизмге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т. б.</a:t>
            </a:r>
          </a:p>
          <a:p>
            <a:pPr algn="just"/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CB77275-C44F-49CF-A389-A5A390CD65FC}"/>
              </a:ext>
            </a:extLst>
          </p:cNvPr>
          <p:cNvSpPr/>
          <p:nvPr/>
        </p:nvSpPr>
        <p:spPr>
          <a:xfrm>
            <a:off x="704894" y="2629970"/>
            <a:ext cx="299709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1.Әлеуметтік-психологиялық фактор</a:t>
            </a:r>
          </a:p>
        </p:txBody>
      </p:sp>
    </p:spTree>
    <p:extLst>
      <p:ext uri="{BB962C8B-B14F-4D97-AF65-F5344CB8AC3E}">
        <p14:creationId xmlns:p14="http://schemas.microsoft.com/office/powerpoint/2010/main" val="18530108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5D3880B-68C7-43BE-A5C5-6C04FEAB68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584" y="1578785"/>
            <a:ext cx="7111014" cy="370043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4163626" y="1691251"/>
            <a:ext cx="682692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әдейі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әсерлер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мінез-құлқының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ерекшеліктері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бірдей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басы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болғандықтан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ерлі-зайыптылар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баласына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стильдері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бірдей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күрделі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Ғалымдар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іс-әрекетінің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CB77275-C44F-49CF-A389-A5A390CD65FC}"/>
              </a:ext>
            </a:extLst>
          </p:cNvPr>
          <p:cNvSpPr/>
          <p:nvPr/>
        </p:nvSpPr>
        <p:spPr>
          <a:xfrm>
            <a:off x="704894" y="2629970"/>
            <a:ext cx="299709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стилі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16093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5D3880B-68C7-43BE-A5C5-6C04FEAB68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9339" y="701336"/>
            <a:ext cx="7111014" cy="5015883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4181381" y="808192"/>
            <a:ext cx="682692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Авторитетны те родители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любят и понимают детей, предпочитая не наказывать, а объяснять, что хорошо, а что плохо, не опасаясь лишний раз похвалить. Они требуют от детей осмысленного поведения и стараются помочь им, чутко относясь к их запросам. Вместе с тем такие родители обычно проявляют твердость, сталкиваясь с детскими капризами, а тем более с немотивированными вспышками гнева. Дети таких родителей обычно любознательны, стараются обосновать, а не навязать свою точку зрения, они ответственно относятся к своим обязанностям. Им легче дается усвоение социально приемлемых и поощряемых форм поведения. Они более энергичны и уверены в себе, у них лучше развиты чувство собственного достоинства и самоконтроль, им легче удается наладить хорошие отношения со сверстниками.</a:t>
            </a:r>
          </a:p>
          <a:p>
            <a:pPr algn="just"/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CB77275-C44F-49CF-A389-A5A390CD65FC}"/>
              </a:ext>
            </a:extLst>
          </p:cNvPr>
          <p:cNvSpPr/>
          <p:nvPr/>
        </p:nvSpPr>
        <p:spPr>
          <a:xfrm>
            <a:off x="722650" y="2085892"/>
            <a:ext cx="299709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Беделді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бастамашыл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көпшіл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мейірімді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9054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5D3880B-68C7-43BE-A5C5-6C04FEAB68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0563" y="1074198"/>
            <a:ext cx="7111014" cy="4705165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4092605" y="1228396"/>
            <a:ext cx="6826929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Әдетте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кішіпейіл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жауапкершілік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етпестен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қалағандай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ашуланшақтық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агрессивті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елемеуге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қалағанын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қиындықтар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туындайды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көбінесе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тәртіп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бұзылады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көбінесе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мінез-құлқы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басқарылмайды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Әдетте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үмітсіздікке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ұшырайды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дөрекі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мазақ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ашуланған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махаббатынан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назарынан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жанашырлығынан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CB77275-C44F-49CF-A389-A5A390CD65FC}"/>
              </a:ext>
            </a:extLst>
          </p:cNvPr>
          <p:cNvSpPr/>
          <p:nvPr/>
        </p:nvSpPr>
        <p:spPr>
          <a:xfrm>
            <a:off x="704894" y="2305615"/>
            <a:ext cx="309474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Кешірімді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импульсивті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агрессивті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990023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5D3880B-68C7-43BE-A5C5-6C04FEAB68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4626" y="0"/>
            <a:ext cx="9697374" cy="6986726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2556770" y="92053"/>
            <a:ext cx="9454717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көбінесе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бетінше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шешімдер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алмайды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Авторитарлық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диктаторлық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жылулыққа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тәртіппен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үміттері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үлкен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қарағанда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көбірек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жетілуді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Авторитарлық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өздерінің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сүйіспеншіліктерін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пікіріне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аудармай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келуді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мойындамай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бұйрық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Ережелер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талқыланбайды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әрқашан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дұрыс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жазадан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құтылу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үнемі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бағынатындықтан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бастамасыз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Авторитарлық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рухани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жақындықты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сондықтан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сүйіспеншілік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кездеседі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күдікке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сергектікке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тіпті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мазасыздыққа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әкеледі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белсенді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қарсылық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шамадан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агрессивті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үйінен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мүмкіндігінше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тезірек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Ұялшақ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сенімсіз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мойынсұнуға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үйренеді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пікірлерін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білмейді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құрдастарының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жаман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көнеді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талқылауға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дағдыланбаған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бәрібір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дұрыс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болмасаңыз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өзіңізге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аудармасаңыз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неге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алаңдайсыз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?).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көптеген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қателіктерге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әкеледі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Күтулерінен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көңілі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алыстап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құндылықтарына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наразылық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білдіруі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CB77275-C44F-49CF-A389-A5A390CD65FC}"/>
              </a:ext>
            </a:extLst>
          </p:cNvPr>
          <p:cNvSpPr/>
          <p:nvPr/>
        </p:nvSpPr>
        <p:spPr>
          <a:xfrm>
            <a:off x="-40830" y="2459504"/>
            <a:ext cx="281954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Авторитарлық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мақсаттарына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жетуде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байсалдылығы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аз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табандылығы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төмен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229589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DDF88D2-807C-494F-B425-B55985FD4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906" y="1907321"/>
            <a:ext cx="9901153" cy="132904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5B5B185-7588-43BD-B9A3-5DA99DF191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3907" y="102354"/>
            <a:ext cx="9925235" cy="183430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C73E7EA-D43B-463B-A73E-3A9B27D0B1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6965" y="3251545"/>
            <a:ext cx="9835034" cy="1737706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5E0B5DF-1A70-42F9-943C-098411277A93}"/>
              </a:ext>
            </a:extLst>
          </p:cNvPr>
          <p:cNvSpPr/>
          <p:nvPr/>
        </p:nvSpPr>
        <p:spPr>
          <a:xfrm>
            <a:off x="2274106" y="147662"/>
            <a:ext cx="983503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деңгейде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балаларға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үлкен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етуді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жөн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көреді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айтқандарын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талап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дәйектілік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басым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әрекеттері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балалардағы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тәуелділік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көріністерін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өзгертуге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агрессивтілікке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мінез-құлқын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дамытуға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стандарттар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нормаларды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неғұрлым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жетілдіруге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7F1A00E-2068-482B-9E99-D889B863FFA9}"/>
              </a:ext>
            </a:extLst>
          </p:cNvPr>
          <p:cNvSpPr/>
          <p:nvPr/>
        </p:nvSpPr>
        <p:spPr>
          <a:xfrm>
            <a:off x="2216965" y="1903398"/>
            <a:ext cx="983503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жетілуін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дамытуға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итермелейтін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талаптар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зияткерлік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эмоционалдық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салада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тұлғааралық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қарым-қатынаста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қабілеттерін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дамытуға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тырысады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қажеттілігі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тәуелсіздік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құқығын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талап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834AB7F-46A1-40FC-A1CD-D38C6D38A554}"/>
              </a:ext>
            </a:extLst>
          </p:cNvPr>
          <p:cNvSpPr/>
          <p:nvPr/>
        </p:nvSpPr>
        <p:spPr>
          <a:xfrm>
            <a:off x="11955" y="1620328"/>
            <a:ext cx="229253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Осылайша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дамуына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үлкен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бала мен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қарым-қатынастың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ажыратуға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647CEDC2-EE11-4FBF-919C-473C7C219379}"/>
              </a:ext>
            </a:extLst>
          </p:cNvPr>
          <p:cNvSpPr/>
          <p:nvPr/>
        </p:nvSpPr>
        <p:spPr>
          <a:xfrm>
            <a:off x="2274106" y="3251544"/>
            <a:ext cx="951610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барысында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балалармен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тәсілдері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мойынсұнушылыққа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сенімділікті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қолдануға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тырысады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көзқарастарын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негіздейді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бірге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балалармен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талқылауға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дәлелдерін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тыңдайды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Төмен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деңгейдегі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айқайлауға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шағымдануға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ұрысуға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жүгінеді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4B755AF-7C3E-4207-819E-C7BB6ECD19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6965" y="5017401"/>
            <a:ext cx="9835034" cy="1329043"/>
          </a:xfrm>
          <a:prstGeom prst="rect">
            <a:avLst/>
          </a:prstGeom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D76FE93D-355E-420C-BF6E-9C3868D550D2}"/>
              </a:ext>
            </a:extLst>
          </p:cNvPr>
          <p:cNvSpPr/>
          <p:nvPr/>
        </p:nvSpPr>
        <p:spPr>
          <a:xfrm>
            <a:off x="2304488" y="5004432"/>
            <a:ext cx="96803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эмпатияны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сүйіспеншілікті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көзқарасты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білдіре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іс-әрекеттер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қатынастар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рухани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өсуіне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ықпал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етуге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жетістіктерінен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қанағаттану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мақтаныш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сезінеді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2804836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4847209" y="1614562"/>
            <a:ext cx="586813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қатынасында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төрт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өлшемнің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болуына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жетілуге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қарым-қатынасқа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қолдауға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сұраныс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яғни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тәрбиенің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оңтайлы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шарты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талапшылдық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бақылаудың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демократиямен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үйлесуі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баласын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күйінде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5DDF9C8-F5FE-42DA-AE5F-D645E2372FA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2348" y="2055435"/>
            <a:ext cx="3325566" cy="198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04146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2087732" y="317043"/>
            <a:ext cx="80165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Ата-аналардың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қолайлы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орта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құрудағы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рөлі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62B42C0-621B-47ED-8881-3D8CBF8ADAC5}"/>
              </a:ext>
            </a:extLst>
          </p:cNvPr>
          <p:cNvSpPr/>
          <p:nvPr/>
        </p:nvSpPr>
        <p:spPr>
          <a:xfrm>
            <a:off x="2947386" y="778708"/>
            <a:ext cx="60900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2019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ҚР БҒМ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тапсырысы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D8C0229-9253-453F-B700-C5189D6204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712" y="1804607"/>
            <a:ext cx="1390008" cy="137781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AC26328-8B9A-495E-975D-936BE8BB66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7663" y="1508314"/>
            <a:ext cx="1469263" cy="126198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F7A59C1-4641-4ED8-986A-764EFACCD2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5616" y="1425039"/>
            <a:ext cx="1542422" cy="137171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33C9448-46CC-498D-BA77-CFA024022DD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47195" y="1450396"/>
            <a:ext cx="1289374" cy="137781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0A5A325-4062-47E1-9E96-ADC4C137559E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95514" y="2487418"/>
            <a:ext cx="1390008" cy="139000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2767384-0DAD-463B-8086-7A4C76102060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31060" y="3342721"/>
            <a:ext cx="2261812" cy="242032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623DCA0-FE81-455E-8721-AE1C328FC876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633544" y="2964947"/>
            <a:ext cx="2091109" cy="136347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DDC7AD2-BF15-40D6-827A-3521B2648D8A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808671" y="2956702"/>
            <a:ext cx="2330589" cy="123687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216F233-7B0F-4616-94A7-C409B6005A34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200346" y="2853568"/>
            <a:ext cx="2797503" cy="105289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911164F-1E3F-41EC-AE0C-8EDCECE11BAF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593193" y="4027384"/>
            <a:ext cx="2511770" cy="131685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D60F383-162F-449B-B2C2-37E5CD1E846D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833210" y="4637364"/>
            <a:ext cx="2414225" cy="159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43315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005" y="3165082"/>
            <a:ext cx="2719332" cy="1681234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787000" y="3005347"/>
            <a:ext cx="271933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38,8 %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күніне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сағатқа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сөйлеседі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1A71C4-9585-4F13-A2A3-9B8B9A9C1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5052" y="3213644"/>
            <a:ext cx="3255546" cy="224383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9104DB-5F70-487B-9182-8EA8E9CEE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5802" y="3195888"/>
            <a:ext cx="2799521" cy="1744476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6EF1B55-AAE0-4CB7-99E6-870F6714D9CD}"/>
              </a:ext>
            </a:extLst>
          </p:cNvPr>
          <p:cNvSpPr/>
          <p:nvPr/>
        </p:nvSpPr>
        <p:spPr>
          <a:xfrm>
            <a:off x="8535201" y="3245264"/>
            <a:ext cx="252313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тек 14% - ы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желілерде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сөйлесе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бермейді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03A09B-FADD-45EB-A234-ECDB3689D63D}"/>
              </a:ext>
            </a:extLst>
          </p:cNvPr>
          <p:cNvSpPr/>
          <p:nvPr/>
        </p:nvSpPr>
        <p:spPr>
          <a:xfrm>
            <a:off x="4422395" y="3291261"/>
            <a:ext cx="316085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32% 12 мен 17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аралығындағы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ұсыныс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досынан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келсе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кездесуге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баруға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оңай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келіседі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60CB29D-53EA-40A9-873E-6BEE8C9A81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005" y="925683"/>
            <a:ext cx="2719332" cy="192661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868702D-7B6A-49E5-B568-D82B8B5071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1679" y="816767"/>
            <a:ext cx="2662289" cy="224383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F520471-BBCA-49FA-8D54-38D24286FE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5557" y="930956"/>
            <a:ext cx="3158002" cy="1921346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36284AF-05CC-4DD7-8D7E-E27E068CA939}"/>
              </a:ext>
            </a:extLst>
          </p:cNvPr>
          <p:cNvSpPr/>
          <p:nvPr/>
        </p:nvSpPr>
        <p:spPr>
          <a:xfrm>
            <a:off x="1828801" y="317177"/>
            <a:ext cx="92505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Интернеттің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қалыптасуына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әсері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әл-ауқаты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C122F0E-920B-4641-8C76-E1412448BE3B}"/>
              </a:ext>
            </a:extLst>
          </p:cNvPr>
          <p:cNvSpPr/>
          <p:nvPr/>
        </p:nvSpPr>
        <p:spPr>
          <a:xfrm>
            <a:off x="787000" y="1025063"/>
            <a:ext cx="26092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5-бала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күніне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сағаттан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артық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өткізеді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70D7E2D-7D04-4CDE-B4F4-468FF3FBDA17}"/>
              </a:ext>
            </a:extLst>
          </p:cNvPr>
          <p:cNvSpPr/>
          <p:nvPr/>
        </p:nvSpPr>
        <p:spPr>
          <a:xfrm>
            <a:off x="4711369" y="969187"/>
            <a:ext cx="25922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3-бала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желілердегі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танысуға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көзқараспен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қарайды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D5547C9-0AD6-4253-AB80-06E200075638}"/>
              </a:ext>
            </a:extLst>
          </p:cNvPr>
          <p:cNvSpPr/>
          <p:nvPr/>
        </p:nvSpPr>
        <p:spPr>
          <a:xfrm>
            <a:off x="8763347" y="1097096"/>
            <a:ext cx="210242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14% детей общаются в соцсетях не каждый день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5225D761-A7B7-456D-9005-58E11ADA57C6}"/>
              </a:ext>
            </a:extLst>
          </p:cNvPr>
          <p:cNvSpPr/>
          <p:nvPr/>
        </p:nvSpPr>
        <p:spPr>
          <a:xfrm>
            <a:off x="179033" y="5288648"/>
            <a:ext cx="118339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Ата-аналардың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36% - ы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интернетте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қорлау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бопсалаудың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екенін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естиді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Атап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айтқанда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төртінші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желілер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кибербуллинг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қорлау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екенін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білмейді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сауалнама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ата-аналардың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36%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виртуалды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жыныстық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шантаждың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(онлайн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күтім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бар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екенін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алғаш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білді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574E7A1-793F-4612-AA9D-0D6F9F5FA44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43958" y="181154"/>
            <a:ext cx="1309171" cy="67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39823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374342" y="230518"/>
            <a:ext cx="11443316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(профилактика)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нәрсені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болдырмаудың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-ала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ерте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дамуының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себептері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жоюға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жұмсау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суидцид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(лат.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sui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caedere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өзіңді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өлтіру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»)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әдейі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тоқтату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әдетте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тәуелсіз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ерікті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бұзуға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жанжалды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дағдарыстарды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қарастыратын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әрекеттері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Кибербуллинг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сандық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технологияларды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қысым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Кибербуллинг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желілерде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мессенджерлерде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платформаларында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ұялы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телефондарда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мақсатты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үлгісі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қысым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объектісіне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айналған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қорқыту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ашуландыру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масқаралау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қояды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ортасы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тұлғаның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дамуының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жағымды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мүмкіндіктерін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көрсететін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тұтас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сапалық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сипаттамасы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(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уикипедия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әрдайым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субъективті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табылатын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мағыналы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сөз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мағынасы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бақыт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өркендеу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тыныш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жеткілікті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игіліктерді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жеткізу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түсіндіріледі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Гуманизм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балаларға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сүйіспеншілік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гуманистік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негізде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ізгілік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педагогикасының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идеяларын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ұстану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Мектептегі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зорлық-зомбылық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тұлғаны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оқытудың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тәрбиелеудің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дамытудың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мүмкіндіктерінің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жиынтығы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табылатын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өмірінің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ажырамас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бөлігіндей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алатын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зорлық-зомбылық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4951D9F-9399-4EA7-B8A9-D9100A26015B}"/>
              </a:ext>
            </a:extLst>
          </p:cNvPr>
          <p:cNvSpPr/>
          <p:nvPr/>
        </p:nvSpPr>
        <p:spPr>
          <a:xfrm>
            <a:off x="1420428" y="0"/>
            <a:ext cx="830062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Глоссарий</a:t>
            </a:r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6521503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374342" y="123986"/>
            <a:ext cx="11443316" cy="7171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ментальді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Дүниежүзілік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ұйымының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анықтамасына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баласының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мүмкіншіліктерін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асыруға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қиындықтарға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төтеп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беруге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қоғамға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болсын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беріп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тиянақты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жасауға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беретін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Психологиялық-педагогикалық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сүйемелдеу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тұлғасының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тұтас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дамуына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ұзақ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мерзімді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үдеріс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процесінде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сәтті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дамуы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әлеуметтік-психологиялық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жасалатын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тұтас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Құндылықтар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қоғам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адамгершілік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эталон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мойындайтын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басым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рухани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мәдени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этикалық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нормалардың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жиынтығы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Жалпыадамзаттық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құндылықтар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бүкіл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адамзат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маңызы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рухани-адамгершілік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құндылықтар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құндылықтар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этникалық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қауымдастық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өкілдерінің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рухани-адамгершілік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құндылықтары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өкілдерінің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өмірінің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нормативтік-мәдени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нормалары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бағдарлары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санасында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өмірлік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мақсаттар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анықтайтын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дүниетанымдық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нұсқаулар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танылған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құндылықтардың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көрінісі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әлеуеті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мазмұнын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құнды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байыту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мүмкіндігі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Құзыреттілік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өмірлік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тәжірибені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құндылықтар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бейімділіктерді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іс-әрекетті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өмірлік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туындайтын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сәтті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анықтайтын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тұлғаның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сипаттамасы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Құзырет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мақсаттарға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өмірлік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тәжірибесін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тиімді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жұмылдыруға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дайындығы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52404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46842" y="3380125"/>
            <a:ext cx="116475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EC7FAF0-F2C2-4E45-83D2-CB4D7D6592F9}"/>
              </a:ext>
            </a:extLst>
          </p:cNvPr>
          <p:cNvSpPr/>
          <p:nvPr/>
        </p:nvSpPr>
        <p:spPr>
          <a:xfrm>
            <a:off x="-380260" y="1513592"/>
            <a:ext cx="507062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Материалдық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6E627FF-0D16-4BFA-8416-662CA675B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0179" y="173060"/>
            <a:ext cx="892227" cy="799591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483A9A7-9682-4781-8D55-8A13674126B5}"/>
              </a:ext>
            </a:extLst>
          </p:cNvPr>
          <p:cNvSpPr/>
          <p:nvPr/>
        </p:nvSpPr>
        <p:spPr>
          <a:xfrm>
            <a:off x="2470952" y="173060"/>
            <a:ext cx="82428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ЮНИСЕФ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тұжырымдамасына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ұғымы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бірқатар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көрсеткіштерді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көрсетеді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490D55B-E724-49BA-8BCC-4739D95FE3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6699" y="1048443"/>
            <a:ext cx="5536707" cy="1699036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DF9DB50-1F29-44E1-85CC-2CDD5E50185C}"/>
              </a:ext>
            </a:extLst>
          </p:cNvPr>
          <p:cNvSpPr/>
          <p:nvPr/>
        </p:nvSpPr>
        <p:spPr>
          <a:xfrm>
            <a:off x="4956699" y="1116263"/>
            <a:ext cx="527037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қаржылық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әл-ауқатының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маңыздылығын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түсінуі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тілектері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ниеттерін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асыру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жеткілікті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ақша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табудың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42358EB-50A2-4005-BD9F-7D907EFA69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6699" y="3238492"/>
            <a:ext cx="5536708" cy="1938991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4CCA1A3-0C59-4055-AA7B-4635BA6017D9}"/>
              </a:ext>
            </a:extLst>
          </p:cNvPr>
          <p:cNvSpPr/>
          <p:nvPr/>
        </p:nvSpPr>
        <p:spPr>
          <a:xfrm>
            <a:off x="4956698" y="3380125"/>
            <a:ext cx="553670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қауіпсіздігін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сезіну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туыстарымен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құрдастарымен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жағымды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жақындық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демалуға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тыныштандыруға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3A33CE9-54E1-429E-8B54-CCD23E611F21}"/>
              </a:ext>
            </a:extLst>
          </p:cNvPr>
          <p:cNvSpPr/>
          <p:nvPr/>
        </p:nvSpPr>
        <p:spPr>
          <a:xfrm>
            <a:off x="283397" y="3752520"/>
            <a:ext cx="45704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қауіпсіздік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36056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46842" y="3380125"/>
            <a:ext cx="116475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EC7FAF0-F2C2-4E45-83D2-CB4D7D6592F9}"/>
              </a:ext>
            </a:extLst>
          </p:cNvPr>
          <p:cNvSpPr/>
          <p:nvPr/>
        </p:nvSpPr>
        <p:spPr>
          <a:xfrm>
            <a:off x="-248867" y="1154810"/>
            <a:ext cx="507062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6E627FF-0D16-4BFA-8416-662CA675B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0179" y="173060"/>
            <a:ext cx="892227" cy="799591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483A9A7-9682-4781-8D55-8A13674126B5}"/>
              </a:ext>
            </a:extLst>
          </p:cNvPr>
          <p:cNvSpPr/>
          <p:nvPr/>
        </p:nvSpPr>
        <p:spPr>
          <a:xfrm>
            <a:off x="2470952" y="173060"/>
            <a:ext cx="82428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ЮНИСЕФ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тұжырымдамасына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ұғымы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бірқатар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көрсеткіштерді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көрсетеді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490D55B-E724-49BA-8BCC-4739D95FE3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2668" y="908061"/>
            <a:ext cx="5270377" cy="1015662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DF9DB50-1F29-44E1-85CC-2CDD5E50185C}"/>
              </a:ext>
            </a:extLst>
          </p:cNvPr>
          <p:cNvSpPr/>
          <p:nvPr/>
        </p:nvSpPr>
        <p:spPr>
          <a:xfrm>
            <a:off x="4956698" y="908060"/>
            <a:ext cx="527037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Качественное образование, благоприятная среда для учебы и дополнительного образования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42358EB-50A2-4005-BD9F-7D907EFA69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2668" y="1999543"/>
            <a:ext cx="5270377" cy="1250979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4CCA1A3-0C59-4055-AA7B-4635BA6017D9}"/>
              </a:ext>
            </a:extLst>
          </p:cNvPr>
          <p:cNvSpPr/>
          <p:nvPr/>
        </p:nvSpPr>
        <p:spPr>
          <a:xfrm>
            <a:off x="4922668" y="2050542"/>
            <a:ext cx="51520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Успешность  социальных контактов  со сверстниками, доброжелательные отношения со взрослыми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3A33CE9-54E1-429E-8B54-CCD23E611F21}"/>
              </a:ext>
            </a:extLst>
          </p:cNvPr>
          <p:cNvSpPr/>
          <p:nvPr/>
        </p:nvSpPr>
        <p:spPr>
          <a:xfrm>
            <a:off x="640088" y="2105037"/>
            <a:ext cx="34347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Отбасындағы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құрдастарымен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D82872B-CE6A-4F4B-ACE8-F50595A0061E}"/>
              </a:ext>
            </a:extLst>
          </p:cNvPr>
          <p:cNvSpPr/>
          <p:nvPr/>
        </p:nvSpPr>
        <p:spPr>
          <a:xfrm>
            <a:off x="-147961" y="3569901"/>
            <a:ext cx="507062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тәуекелдері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2186875-B7E4-42A1-B866-BB5F6B8E0642}"/>
              </a:ext>
            </a:extLst>
          </p:cNvPr>
          <p:cNvSpPr/>
          <p:nvPr/>
        </p:nvSpPr>
        <p:spPr>
          <a:xfrm>
            <a:off x="599982" y="4897553"/>
            <a:ext cx="357474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жасөспірімдердің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әл-ауқатын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субъективті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A7D73D1-0521-4D6D-9947-8CA120F44B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2667" y="3326342"/>
            <a:ext cx="5270377" cy="125097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19A5828-E05C-488D-A13D-835BA2EF34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2666" y="4891241"/>
            <a:ext cx="5270377" cy="125097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42CE645-4F77-457A-BE71-115AECA2787B}"/>
              </a:ext>
            </a:extLst>
          </p:cNvPr>
          <p:cNvSpPr/>
          <p:nvPr/>
        </p:nvSpPr>
        <p:spPr>
          <a:xfrm>
            <a:off x="4821762" y="3326342"/>
            <a:ext cx="515201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Темекіні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алкогольді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есірткіні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тұтынудан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аулақ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болу,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белсенділіктің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жеткіліксіздігімен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(гиподинамия),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бейімсіздікпен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күресу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BFAD136-9AC8-45F1-A9AD-830AD2E4CE2F}"/>
              </a:ext>
            </a:extLst>
          </p:cNvPr>
          <p:cNvSpPr/>
          <p:nvPr/>
        </p:nvSpPr>
        <p:spPr>
          <a:xfrm>
            <a:off x="5187519" y="5103370"/>
            <a:ext cx="50055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Субъективті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жайлылық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сезімі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бақыт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өмірге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қанағаттану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24972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901760" y="371224"/>
            <a:ext cx="100177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ПРАКТИКАЛЫҚ ТАПСЫРМА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901760" y="1029639"/>
            <a:ext cx="1056442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Құрметті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сіздерге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мына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сауалнаманың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көмегімен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диагностикалау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өткізуді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ұсынамын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Балалармен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өзіндік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стратегиясы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сауалнаманың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соңында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әзірлеуге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көмектесетін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жауаптардың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кілттері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бар.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Сауалнама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«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Отбасылық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стратегиялары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тәрбиенің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өзіндік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стратегиясын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Нұсқау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Төрт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нұсқасының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қолайлы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біреуін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таңдаңыз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91111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087144" y="549994"/>
            <a:ext cx="100177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Сауалнама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нәтижелерін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өңдеу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D7B4A92-CAFF-49F0-9EEC-5303309C81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263" y="853217"/>
            <a:ext cx="11461473" cy="515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32980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DDF88D2-807C-494F-B425-B55985FD4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906" y="1907321"/>
            <a:ext cx="9901153" cy="132904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5B5B185-7588-43BD-B9A3-5DA99DF191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3907" y="102355"/>
            <a:ext cx="9925235" cy="150450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C73E7EA-D43B-463B-A73E-3A9B27D0B1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3906" y="3596555"/>
            <a:ext cx="9835034" cy="1264118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5E0B5DF-1A70-42F9-943C-098411277A93}"/>
              </a:ext>
            </a:extLst>
          </p:cNvPr>
          <p:cNvSpPr/>
          <p:nvPr/>
        </p:nvSpPr>
        <p:spPr>
          <a:xfrm>
            <a:off x="2274106" y="147662"/>
            <a:ext cx="983503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Беделді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стиль.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рөліңізді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түсінесіз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мойындайсыз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талаптарды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қайсысын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талқылау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керектігін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түсінесіз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Ақылға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қонымды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шектерде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позицияларын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дайын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7F1A00E-2068-482B-9E99-D889B863FFA9}"/>
              </a:ext>
            </a:extLst>
          </p:cNvPr>
          <p:cNvSpPr/>
          <p:nvPr/>
        </p:nvSpPr>
        <p:spPr>
          <a:xfrm>
            <a:off x="2216965" y="1903398"/>
            <a:ext cx="983503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Авторитарлық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стиль.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балаңыздың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өсуі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керектігін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білесіз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талаптарыңызда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мойынсұнбайтын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бақылауыңызда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ыңғайсыз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таңқаларлық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647CEDC2-EE11-4FBF-919C-473C7C219379}"/>
              </a:ext>
            </a:extLst>
          </p:cNvPr>
          <p:cNvSpPr/>
          <p:nvPr/>
        </p:nvSpPr>
        <p:spPr>
          <a:xfrm>
            <a:off x="2216965" y="3537234"/>
            <a:ext cx="951610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Либералдық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стиль.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балаңызды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бағалайсыз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жақтарын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кешіресіз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сөйлесіңіз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сеніңіз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тыйым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шектеулерге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ойлануға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иығында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еркіндік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4B755AF-7C3E-4207-819E-C7BB6ECD19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6965" y="5017401"/>
            <a:ext cx="9835034" cy="1146453"/>
          </a:xfrm>
          <a:prstGeom prst="rect">
            <a:avLst/>
          </a:prstGeom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D76FE93D-355E-420C-BF6E-9C3868D550D2}"/>
              </a:ext>
            </a:extLst>
          </p:cNvPr>
          <p:cNvSpPr/>
          <p:nvPr/>
        </p:nvSpPr>
        <p:spPr>
          <a:xfrm>
            <a:off x="2304488" y="5004432"/>
            <a:ext cx="968036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Индифференттік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стиль.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өйткені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көптеген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бар. 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шешуі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тарапыңыздан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көбірек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75651215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376778" y="713234"/>
            <a:ext cx="100177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Әлеуметтік-психологиялық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қызметтің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бағыттары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4270159" y="1589673"/>
            <a:ext cx="734183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мінез-құлқы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іс-әрекетін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психологиялық-әлеуметтік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ұжыммен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жекелеген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педагогтермен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ақпараттық-ағартушылық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жағымсыз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эмоцияларды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барабар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психокоррекциялық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көзқарас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ата-анасына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психологиялық-педагогикалық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38DC884-BA33-4CD7-8928-8607E36BA0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482" y="2633567"/>
            <a:ext cx="2385134" cy="15908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4401746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222681" y="601873"/>
            <a:ext cx="100177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Выводы: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1560619" y="1278954"/>
            <a:ext cx="867977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молодого человека: обучение различным способам решения конфликтных ситуаций, возникающих с родителями, сверстниками и самими педагогами;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 различным способам преодоления стрессовых ситуаций;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Педагогу необходимо стать для старшего подростка тем значимым взрослым, к которому за помощью сможет обратиться молодой человек, не боясь остаться неуслышанным и непонятым;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Необходимости психологического сопровождения всего процесса взросления, становления личности, саморазвития, самопознания, овладения старшим подростком навыками рефлексии;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у молодого человека уверенности в себе, осознания свободы выбора и степени рациональности своих решений, способности брать на себя ответственность, независимо от правильности выбранных решений и наступивших последствий. </a:t>
            </a:r>
          </a:p>
          <a:p>
            <a:pPr marL="457200" indent="-457200" algn="just">
              <a:buFont typeface="+mj-lt"/>
              <a:buAutoNum type="arabicPeriod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A7AC49B-98EC-4E5C-BE4A-757062DB7B4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30150" y="184820"/>
            <a:ext cx="1295769" cy="1295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7251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4903</TotalTime>
  <Words>5619</Words>
  <Application>Microsoft Office PowerPoint</Application>
  <PresentationFormat>Широкоэкранный</PresentationFormat>
  <Paragraphs>421</Paragraphs>
  <Slides>70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70</vt:i4>
      </vt:variant>
    </vt:vector>
  </HeadingPairs>
  <TitlesOfParts>
    <vt:vector size="76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ARZU</dc:creator>
  <cp:lastModifiedBy>Yerbol Turgumbyev</cp:lastModifiedBy>
  <cp:revision>134</cp:revision>
  <dcterms:created xsi:type="dcterms:W3CDTF">2021-10-18T06:14:28Z</dcterms:created>
  <dcterms:modified xsi:type="dcterms:W3CDTF">2023-02-22T01:44:21Z</dcterms:modified>
</cp:coreProperties>
</file>