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Lst>
  <p:sldSz cy="10287000" cx="18288000"/>
  <p:notesSz cx="6858000" cy="9144000"/>
  <p:embeddedFontLst>
    <p:embeddedFont>
      <p:font typeface="Arial Black"/>
      <p:regular r:id="rId2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 uri="GoogleSlidesCustomDataVersion2">
      <go:slidesCustomData xmlns:go="http://customooxmlschemas.google.com/" r:id="rId22" roundtripDataSignature="AMtx7mjcJZfMUsWcffhUrJOglqGOzqWlF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11" Type="http://schemas.openxmlformats.org/officeDocument/2006/relationships/slide" Target="slides/slide6.xml"/><Relationship Id="rId22" Type="http://customschemas.google.com/relationships/presentationmetadata" Target="metadata"/><Relationship Id="rId10" Type="http://schemas.openxmlformats.org/officeDocument/2006/relationships/slide" Target="slides/slide5.xml"/><Relationship Id="rId21" Type="http://schemas.openxmlformats.org/officeDocument/2006/relationships/font" Target="fonts/ArialBlack-regular.fntdata"/><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5" Type="http://schemas.openxmlformats.org/officeDocument/2006/relationships/notesMaster" Target="notesMasters/notesMaster1.xml"/><Relationship Id="rId19" Type="http://schemas.openxmlformats.org/officeDocument/2006/relationships/slide" Target="slides/slide14.xml"/><Relationship Id="rId6" Type="http://schemas.openxmlformats.org/officeDocument/2006/relationships/slide" Target="slides/slide1.xml"/><Relationship Id="rId18" Type="http://schemas.openxmlformats.org/officeDocument/2006/relationships/slide" Target="slides/slide13.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 name="Shape 95"/>
        <p:cNvGrpSpPr/>
        <p:nvPr/>
      </p:nvGrpSpPr>
      <p:grpSpPr>
        <a:xfrm>
          <a:off x="0" y="0"/>
          <a:ext cx="0" cy="0"/>
          <a:chOff x="0" y="0"/>
          <a:chExt cx="0" cy="0"/>
        </a:xfrm>
      </p:grpSpPr>
      <p:sp>
        <p:nvSpPr>
          <p:cNvPr id="96" name="Google Shape;96;p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7" name="Google Shape;97;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 name="Shape 110"/>
        <p:cNvGrpSpPr/>
        <p:nvPr/>
      </p:nvGrpSpPr>
      <p:grpSpPr>
        <a:xfrm>
          <a:off x="0" y="0"/>
          <a:ext cx="0" cy="0"/>
          <a:chOff x="0" y="0"/>
          <a:chExt cx="0" cy="0"/>
        </a:xfrm>
      </p:grpSpPr>
      <p:sp>
        <p:nvSpPr>
          <p:cNvPr id="111" name="Google Shape;111;p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2" name="Google Shape;112;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 name="Shape 118"/>
        <p:cNvGrpSpPr/>
        <p:nvPr/>
      </p:nvGrpSpPr>
      <p:grpSpPr>
        <a:xfrm>
          <a:off x="0" y="0"/>
          <a:ext cx="0" cy="0"/>
          <a:chOff x="0" y="0"/>
          <a:chExt cx="0" cy="0"/>
        </a:xfrm>
      </p:grpSpPr>
      <p:sp>
        <p:nvSpPr>
          <p:cNvPr id="119" name="Google Shape;119;p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0" name="Google Shape;120;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 name="Shape 126"/>
        <p:cNvGrpSpPr/>
        <p:nvPr/>
      </p:nvGrpSpPr>
      <p:grpSpPr>
        <a:xfrm>
          <a:off x="0" y="0"/>
          <a:ext cx="0" cy="0"/>
          <a:chOff x="0" y="0"/>
          <a:chExt cx="0" cy="0"/>
        </a:xfrm>
      </p:grpSpPr>
      <p:sp>
        <p:nvSpPr>
          <p:cNvPr id="127" name="Google Shape;127;p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8" name="Google Shape;128;p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 name="Shape 148"/>
        <p:cNvGrpSpPr/>
        <p:nvPr/>
      </p:nvGrpSpPr>
      <p:grpSpPr>
        <a:xfrm>
          <a:off x="0" y="0"/>
          <a:ext cx="0" cy="0"/>
          <a:chOff x="0" y="0"/>
          <a:chExt cx="0" cy="0"/>
        </a:xfrm>
      </p:grpSpPr>
      <p:sp>
        <p:nvSpPr>
          <p:cNvPr id="149" name="Google Shape;149;p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0" name="Google Shape;150;p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 name="Shape 165"/>
        <p:cNvGrpSpPr/>
        <p:nvPr/>
      </p:nvGrpSpPr>
      <p:grpSpPr>
        <a:xfrm>
          <a:off x="0" y="0"/>
          <a:ext cx="0" cy="0"/>
          <a:chOff x="0" y="0"/>
          <a:chExt cx="0" cy="0"/>
        </a:xfrm>
      </p:grpSpPr>
      <p:sp>
        <p:nvSpPr>
          <p:cNvPr id="166" name="Google Shape;166;p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7" name="Google Shape;167;p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 name="Shape 183"/>
        <p:cNvGrpSpPr/>
        <p:nvPr/>
      </p:nvGrpSpPr>
      <p:grpSpPr>
        <a:xfrm>
          <a:off x="0" y="0"/>
          <a:ext cx="0" cy="0"/>
          <a:chOff x="0" y="0"/>
          <a:chExt cx="0" cy="0"/>
        </a:xfrm>
      </p:grpSpPr>
      <p:sp>
        <p:nvSpPr>
          <p:cNvPr id="184" name="Google Shape;184;p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5" name="Google Shape;185;p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 name="Shape 190"/>
        <p:cNvGrpSpPr/>
        <p:nvPr/>
      </p:nvGrpSpPr>
      <p:grpSpPr>
        <a:xfrm>
          <a:off x="0" y="0"/>
          <a:ext cx="0" cy="0"/>
          <a:chOff x="0" y="0"/>
          <a:chExt cx="0" cy="0"/>
        </a:xfrm>
      </p:grpSpPr>
      <p:sp>
        <p:nvSpPr>
          <p:cNvPr id="191" name="Google Shape;191;p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2" name="Google Shape;192;p1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1" name="Shape 231"/>
        <p:cNvGrpSpPr/>
        <p:nvPr/>
      </p:nvGrpSpPr>
      <p:grpSpPr>
        <a:xfrm>
          <a:off x="0" y="0"/>
          <a:ext cx="0" cy="0"/>
          <a:chOff x="0" y="0"/>
          <a:chExt cx="0" cy="0"/>
        </a:xfrm>
      </p:grpSpPr>
      <p:sp>
        <p:nvSpPr>
          <p:cNvPr id="232" name="Google Shape;232;p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33" name="Google Shape;233;p1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8" name="Shape 248"/>
        <p:cNvGrpSpPr/>
        <p:nvPr/>
      </p:nvGrpSpPr>
      <p:grpSpPr>
        <a:xfrm>
          <a:off x="0" y="0"/>
          <a:ext cx="0" cy="0"/>
          <a:chOff x="0" y="0"/>
          <a:chExt cx="0" cy="0"/>
        </a:xfrm>
      </p:grpSpPr>
      <p:sp>
        <p:nvSpPr>
          <p:cNvPr id="249" name="Google Shape;249;p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50" name="Google Shape;250;p1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6" name="Shape 256"/>
        <p:cNvGrpSpPr/>
        <p:nvPr/>
      </p:nvGrpSpPr>
      <p:grpSpPr>
        <a:xfrm>
          <a:off x="0" y="0"/>
          <a:ext cx="0" cy="0"/>
          <a:chOff x="0" y="0"/>
          <a:chExt cx="0" cy="0"/>
        </a:xfrm>
      </p:grpSpPr>
      <p:sp>
        <p:nvSpPr>
          <p:cNvPr id="257" name="Google Shape;257;p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58" name="Google Shape;258;p1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4" name="Shape 274"/>
        <p:cNvGrpSpPr/>
        <p:nvPr/>
      </p:nvGrpSpPr>
      <p:grpSpPr>
        <a:xfrm>
          <a:off x="0" y="0"/>
          <a:ext cx="0" cy="0"/>
          <a:chOff x="0" y="0"/>
          <a:chExt cx="0" cy="0"/>
        </a:xfrm>
      </p:grpSpPr>
      <p:sp>
        <p:nvSpPr>
          <p:cNvPr id="275" name="Google Shape;275;p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76" name="Google Shape;276;p1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2" name="Shape 282"/>
        <p:cNvGrpSpPr/>
        <p:nvPr/>
      </p:nvGrpSpPr>
      <p:grpSpPr>
        <a:xfrm>
          <a:off x="0" y="0"/>
          <a:ext cx="0" cy="0"/>
          <a:chOff x="0" y="0"/>
          <a:chExt cx="0" cy="0"/>
        </a:xfrm>
      </p:grpSpPr>
      <p:sp>
        <p:nvSpPr>
          <p:cNvPr id="283" name="Google Shape;283;p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84" name="Google Shape;284;p1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7" name="Shape 287"/>
        <p:cNvGrpSpPr/>
        <p:nvPr/>
      </p:nvGrpSpPr>
      <p:grpSpPr>
        <a:xfrm>
          <a:off x="0" y="0"/>
          <a:ext cx="0" cy="0"/>
          <a:chOff x="0" y="0"/>
          <a:chExt cx="0" cy="0"/>
        </a:xfrm>
      </p:grpSpPr>
      <p:sp>
        <p:nvSpPr>
          <p:cNvPr id="288" name="Google Shape;288;p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89" name="Google Shape;289;p1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1" name="Shape 11"/>
        <p:cNvGrpSpPr/>
        <p:nvPr/>
      </p:nvGrpSpPr>
      <p:grpSpPr>
        <a:xfrm>
          <a:off x="0" y="0"/>
          <a:ext cx="0" cy="0"/>
          <a:chOff x="0" y="0"/>
          <a:chExt cx="0" cy="0"/>
        </a:xfrm>
      </p:grpSpPr>
      <p:sp>
        <p:nvSpPr>
          <p:cNvPr id="12" name="Google Shape;12;p1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 name="Google Shape;13;p1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 name="Google Shape;14;p1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ru-RU"/>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19"/>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 name="Google Shape;17;p19"/>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p:txBody>
      </p:sp>
      <p:sp>
        <p:nvSpPr>
          <p:cNvPr id="18" name="Google Shape;18;p1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1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1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ru-RU"/>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1" name="Shape 21"/>
        <p:cNvGrpSpPr/>
        <p:nvPr/>
      </p:nvGrpSpPr>
      <p:grpSpPr>
        <a:xfrm>
          <a:off x="0" y="0"/>
          <a:ext cx="0" cy="0"/>
          <a:chOff x="0" y="0"/>
          <a:chExt cx="0" cy="0"/>
        </a:xfrm>
      </p:grpSpPr>
      <p:sp>
        <p:nvSpPr>
          <p:cNvPr id="22" name="Google Shape;22;p20"/>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 name="Google Shape;23;p20"/>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24" name="Google Shape;24;p2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2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2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ru-RU"/>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7" name="Shape 27"/>
        <p:cNvGrpSpPr/>
        <p:nvPr/>
      </p:nvGrpSpPr>
      <p:grpSpPr>
        <a:xfrm>
          <a:off x="0" y="0"/>
          <a:ext cx="0" cy="0"/>
          <a:chOff x="0" y="0"/>
          <a:chExt cx="0" cy="0"/>
        </a:xfrm>
      </p:grpSpPr>
      <p:sp>
        <p:nvSpPr>
          <p:cNvPr id="28" name="Google Shape;28;p21"/>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chemeClr val="dk1"/>
              </a:buClr>
              <a:buSzPts val="4000"/>
              <a:buFont typeface="Calibri"/>
              <a:buNone/>
              <a:defRPr b="1" sz="400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 name="Google Shape;29;p21"/>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spcBef>
                <a:spcPts val="400"/>
              </a:spcBef>
              <a:spcAft>
                <a:spcPts val="0"/>
              </a:spcAft>
              <a:buClr>
                <a:srgbClr val="888888"/>
              </a:buClr>
              <a:buSzPts val="2000"/>
              <a:buNone/>
              <a:defRPr sz="2000">
                <a:solidFill>
                  <a:srgbClr val="888888"/>
                </a:solidFill>
              </a:defRPr>
            </a:lvl1pPr>
            <a:lvl2pPr indent="-228600" lvl="1" marL="914400" algn="l">
              <a:spcBef>
                <a:spcPts val="360"/>
              </a:spcBef>
              <a:spcAft>
                <a:spcPts val="0"/>
              </a:spcAft>
              <a:buClr>
                <a:srgbClr val="888888"/>
              </a:buClr>
              <a:buSzPts val="1800"/>
              <a:buNone/>
              <a:defRPr sz="1800">
                <a:solidFill>
                  <a:srgbClr val="888888"/>
                </a:solidFill>
              </a:defRPr>
            </a:lvl2pPr>
            <a:lvl3pPr indent="-228600" lvl="2" marL="1371600" algn="l">
              <a:spcBef>
                <a:spcPts val="320"/>
              </a:spcBef>
              <a:spcAft>
                <a:spcPts val="0"/>
              </a:spcAft>
              <a:buClr>
                <a:srgbClr val="888888"/>
              </a:buClr>
              <a:buSzPts val="1600"/>
              <a:buNone/>
              <a:defRPr sz="1600">
                <a:solidFill>
                  <a:srgbClr val="888888"/>
                </a:solidFill>
              </a:defRPr>
            </a:lvl3pPr>
            <a:lvl4pPr indent="-228600" lvl="3" marL="1828800" algn="l">
              <a:spcBef>
                <a:spcPts val="280"/>
              </a:spcBef>
              <a:spcAft>
                <a:spcPts val="0"/>
              </a:spcAft>
              <a:buClr>
                <a:srgbClr val="888888"/>
              </a:buClr>
              <a:buSzPts val="1400"/>
              <a:buNone/>
              <a:defRPr sz="1400">
                <a:solidFill>
                  <a:srgbClr val="888888"/>
                </a:solidFill>
              </a:defRPr>
            </a:lvl4pPr>
            <a:lvl5pPr indent="-228600" lvl="4" marL="2286000" algn="l">
              <a:spcBef>
                <a:spcPts val="280"/>
              </a:spcBef>
              <a:spcAft>
                <a:spcPts val="0"/>
              </a:spcAft>
              <a:buClr>
                <a:srgbClr val="888888"/>
              </a:buClr>
              <a:buSzPts val="1400"/>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30" name="Google Shape;30;p2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2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2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ru-RU"/>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3" name="Shape 33"/>
        <p:cNvGrpSpPr/>
        <p:nvPr/>
      </p:nvGrpSpPr>
      <p:grpSpPr>
        <a:xfrm>
          <a:off x="0" y="0"/>
          <a:ext cx="0" cy="0"/>
          <a:chOff x="0" y="0"/>
          <a:chExt cx="0" cy="0"/>
        </a:xfrm>
      </p:grpSpPr>
      <p:sp>
        <p:nvSpPr>
          <p:cNvPr id="34" name="Google Shape;34;p2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5" name="Google Shape;35;p22"/>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36" name="Google Shape;36;p22"/>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37" name="Google Shape;37;p2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 name="Google Shape;38;p2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 name="Google Shape;39;p2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ru-RU"/>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0" name="Shape 40"/>
        <p:cNvGrpSpPr/>
        <p:nvPr/>
      </p:nvGrpSpPr>
      <p:grpSpPr>
        <a:xfrm>
          <a:off x="0" y="0"/>
          <a:ext cx="0" cy="0"/>
          <a:chOff x="0" y="0"/>
          <a:chExt cx="0" cy="0"/>
        </a:xfrm>
      </p:grpSpPr>
      <p:sp>
        <p:nvSpPr>
          <p:cNvPr id="41" name="Google Shape;41;p23"/>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2" name="Google Shape;42;p23"/>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3" name="Google Shape;43;p23"/>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44" name="Google Shape;44;p23"/>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5" name="Google Shape;45;p23"/>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46" name="Google Shape;46;p2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7" name="Google Shape;47;p2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2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ru-RU"/>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9" name="Shape 49"/>
        <p:cNvGrpSpPr/>
        <p:nvPr/>
      </p:nvGrpSpPr>
      <p:grpSpPr>
        <a:xfrm>
          <a:off x="0" y="0"/>
          <a:ext cx="0" cy="0"/>
          <a:chOff x="0" y="0"/>
          <a:chExt cx="0" cy="0"/>
        </a:xfrm>
      </p:grpSpPr>
      <p:sp>
        <p:nvSpPr>
          <p:cNvPr id="50" name="Google Shape;50;p24"/>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1" name="Google Shape;51;p2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2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2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ru-RU"/>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4" name="Shape 54"/>
        <p:cNvGrpSpPr/>
        <p:nvPr/>
      </p:nvGrpSpPr>
      <p:grpSpPr>
        <a:xfrm>
          <a:off x="0" y="0"/>
          <a:ext cx="0" cy="0"/>
          <a:chOff x="0" y="0"/>
          <a:chExt cx="0" cy="0"/>
        </a:xfrm>
      </p:grpSpPr>
      <p:sp>
        <p:nvSpPr>
          <p:cNvPr id="55" name="Google Shape;55;p25"/>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6" name="Google Shape;56;p25"/>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algn="l">
              <a:spcBef>
                <a:spcPts val="640"/>
              </a:spcBef>
              <a:spcAft>
                <a:spcPts val="0"/>
              </a:spcAft>
              <a:buClr>
                <a:schemeClr val="dk1"/>
              </a:buClr>
              <a:buSzPts val="3200"/>
              <a:buChar char="•"/>
              <a:defRPr sz="3200"/>
            </a:lvl1pPr>
            <a:lvl2pPr indent="-406400" lvl="1" marL="914400" algn="l">
              <a:spcBef>
                <a:spcPts val="560"/>
              </a:spcBef>
              <a:spcAft>
                <a:spcPts val="0"/>
              </a:spcAft>
              <a:buClr>
                <a:schemeClr val="dk1"/>
              </a:buClr>
              <a:buSzPts val="2800"/>
              <a:buChar char="–"/>
              <a:defRPr sz="2800"/>
            </a:lvl2pPr>
            <a:lvl3pPr indent="-381000" lvl="2" marL="1371600" algn="l">
              <a:spcBef>
                <a:spcPts val="480"/>
              </a:spcBef>
              <a:spcAft>
                <a:spcPts val="0"/>
              </a:spcAft>
              <a:buClr>
                <a:schemeClr val="dk1"/>
              </a:buClr>
              <a:buSzPts val="2400"/>
              <a:buChar char="•"/>
              <a:defRPr sz="2400"/>
            </a:lvl3pPr>
            <a:lvl4pPr indent="-355600" lvl="3" marL="1828800" algn="l">
              <a:spcBef>
                <a:spcPts val="400"/>
              </a:spcBef>
              <a:spcAft>
                <a:spcPts val="0"/>
              </a:spcAft>
              <a:buClr>
                <a:schemeClr val="dk1"/>
              </a:buClr>
              <a:buSzPts val="2000"/>
              <a:buChar char="–"/>
              <a:defRPr sz="2000"/>
            </a:lvl4pPr>
            <a:lvl5pPr indent="-355600" lvl="4" marL="2286000" algn="l">
              <a:spcBef>
                <a:spcPts val="400"/>
              </a:spcBef>
              <a:spcAft>
                <a:spcPts val="0"/>
              </a:spcAft>
              <a:buClr>
                <a:schemeClr val="dk1"/>
              </a:buClr>
              <a:buSzPts val="2000"/>
              <a:buChar char="»"/>
              <a:defRPr sz="2000"/>
            </a:lvl5pPr>
            <a:lvl6pPr indent="-355600" lvl="5" marL="2743200" algn="l">
              <a:spcBef>
                <a:spcPts val="400"/>
              </a:spcBef>
              <a:spcAft>
                <a:spcPts val="0"/>
              </a:spcAft>
              <a:buClr>
                <a:schemeClr val="dk1"/>
              </a:buClr>
              <a:buSzPts val="2000"/>
              <a:buChar char="•"/>
              <a:defRPr sz="2000"/>
            </a:lvl6pPr>
            <a:lvl7pPr indent="-355600" lvl="6" marL="3200400" algn="l">
              <a:spcBef>
                <a:spcPts val="400"/>
              </a:spcBef>
              <a:spcAft>
                <a:spcPts val="0"/>
              </a:spcAft>
              <a:buClr>
                <a:schemeClr val="dk1"/>
              </a:buClr>
              <a:buSzPts val="2000"/>
              <a:buChar char="•"/>
              <a:defRPr sz="2000"/>
            </a:lvl7pPr>
            <a:lvl8pPr indent="-355600" lvl="7" marL="3657600" algn="l">
              <a:spcBef>
                <a:spcPts val="400"/>
              </a:spcBef>
              <a:spcAft>
                <a:spcPts val="0"/>
              </a:spcAft>
              <a:buClr>
                <a:schemeClr val="dk1"/>
              </a:buClr>
              <a:buSzPts val="2000"/>
              <a:buChar char="•"/>
              <a:defRPr sz="2000"/>
            </a:lvl8pPr>
            <a:lvl9pPr indent="-355600" lvl="8" marL="4114800" algn="l">
              <a:spcBef>
                <a:spcPts val="400"/>
              </a:spcBef>
              <a:spcAft>
                <a:spcPts val="0"/>
              </a:spcAft>
              <a:buClr>
                <a:schemeClr val="dk1"/>
              </a:buClr>
              <a:buSzPts val="2000"/>
              <a:buChar char="•"/>
              <a:defRPr sz="2000"/>
            </a:lvl9pPr>
          </a:lstStyle>
          <a:p/>
        </p:txBody>
      </p:sp>
      <p:sp>
        <p:nvSpPr>
          <p:cNvPr id="57" name="Google Shape;57;p25"/>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58" name="Google Shape;58;p2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2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2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ru-RU"/>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1" name="Shape 61"/>
        <p:cNvGrpSpPr/>
        <p:nvPr/>
      </p:nvGrpSpPr>
      <p:grpSpPr>
        <a:xfrm>
          <a:off x="0" y="0"/>
          <a:ext cx="0" cy="0"/>
          <a:chOff x="0" y="0"/>
          <a:chExt cx="0" cy="0"/>
        </a:xfrm>
      </p:grpSpPr>
      <p:sp>
        <p:nvSpPr>
          <p:cNvPr id="62" name="Google Shape;62;p26"/>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3" name="Google Shape;63;p26"/>
          <p:cNvSpPr/>
          <p:nvPr>
            <p:ph idx="2" type="pic"/>
          </p:nvPr>
        </p:nvSpPr>
        <p:spPr>
          <a:xfrm>
            <a:off x="1792288" y="612775"/>
            <a:ext cx="5486400" cy="4114800"/>
          </a:xfrm>
          <a:prstGeom prst="rect">
            <a:avLst/>
          </a:prstGeom>
          <a:noFill/>
          <a:ln>
            <a:noFill/>
          </a:ln>
        </p:spPr>
      </p:sp>
      <p:sp>
        <p:nvSpPr>
          <p:cNvPr id="64" name="Google Shape;64;p26"/>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65" name="Google Shape;65;p2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 name="Google Shape;66;p2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7" name="Google Shape;67;p2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ru-RU"/>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8" name="Shape 68"/>
        <p:cNvGrpSpPr/>
        <p:nvPr/>
      </p:nvGrpSpPr>
      <p:grpSpPr>
        <a:xfrm>
          <a:off x="0" y="0"/>
          <a:ext cx="0" cy="0"/>
          <a:chOff x="0" y="0"/>
          <a:chExt cx="0" cy="0"/>
        </a:xfrm>
      </p:grpSpPr>
      <p:sp>
        <p:nvSpPr>
          <p:cNvPr id="69" name="Google Shape;69;p2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0" name="Google Shape;70;p27"/>
          <p:cNvSpPr txBox="1"/>
          <p:nvPr>
            <p:ph idx="1" type="body"/>
          </p:nvPr>
        </p:nvSpPr>
        <p:spPr>
          <a:xfrm rot="5400000">
            <a:off x="2309019" y="-251618"/>
            <a:ext cx="4525963" cy="82296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1" name="Google Shape;71;p2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2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2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ru-RU"/>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4" name="Shape 74"/>
        <p:cNvGrpSpPr/>
        <p:nvPr/>
      </p:nvGrpSpPr>
      <p:grpSpPr>
        <a:xfrm>
          <a:off x="0" y="0"/>
          <a:ext cx="0" cy="0"/>
          <a:chOff x="0" y="0"/>
          <a:chExt cx="0" cy="0"/>
        </a:xfrm>
      </p:grpSpPr>
      <p:sp>
        <p:nvSpPr>
          <p:cNvPr id="75" name="Google Shape;75;p28"/>
          <p:cNvSpPr txBox="1"/>
          <p:nvPr>
            <p:ph type="title"/>
          </p:nvPr>
        </p:nvSpPr>
        <p:spPr>
          <a:xfrm rot="5400000">
            <a:off x="4732338" y="2171701"/>
            <a:ext cx="5851525" cy="20574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6" name="Google Shape;76;p28"/>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7" name="Google Shape;77;p2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2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 name="Google Shape;79;p2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ru-RU"/>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1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 name="Google Shape;7;p17"/>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8" name="Google Shape;8;p1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9" name="Google Shape;9;p1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0" name="Google Shape;10;p1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ru-RU"/>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5.png"/><Relationship Id="rId4" Type="http://schemas.openxmlformats.org/officeDocument/2006/relationships/image" Target="../media/image18.png"/><Relationship Id="rId5" Type="http://schemas.openxmlformats.org/officeDocument/2006/relationships/image" Target="../media/image3.png"/><Relationship Id="rId6" Type="http://schemas.openxmlformats.org/officeDocument/2006/relationships/image" Target="../media/image1.png"/><Relationship Id="rId7" Type="http://schemas.openxmlformats.org/officeDocument/2006/relationships/hyperlink" Target="https://adilet.zan.kz/rus/docs/V2200031180"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8.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19.png"/><Relationship Id="rId4" Type="http://schemas.openxmlformats.org/officeDocument/2006/relationships/image" Target="../media/image2.png"/><Relationship Id="rId10" Type="http://schemas.openxmlformats.org/officeDocument/2006/relationships/image" Target="../media/image13.png"/><Relationship Id="rId9" Type="http://schemas.openxmlformats.org/officeDocument/2006/relationships/image" Target="../media/image17.png"/><Relationship Id="rId5" Type="http://schemas.openxmlformats.org/officeDocument/2006/relationships/image" Target="../media/image22.png"/><Relationship Id="rId6" Type="http://schemas.openxmlformats.org/officeDocument/2006/relationships/image" Target="../media/image7.png"/><Relationship Id="rId7" Type="http://schemas.openxmlformats.org/officeDocument/2006/relationships/image" Target="../media/image10.png"/><Relationship Id="rId8" Type="http://schemas.openxmlformats.org/officeDocument/2006/relationships/image" Target="../media/image1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12.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26.png"/><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2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29.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30.png"/><Relationship Id="rId4" Type="http://schemas.openxmlformats.org/officeDocument/2006/relationships/image" Target="../media/image25.png"/><Relationship Id="rId5" Type="http://schemas.openxmlformats.org/officeDocument/2006/relationships/image" Target="../media/image16.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28.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27.png"/><Relationship Id="rId4" Type="http://schemas.openxmlformats.org/officeDocument/2006/relationships/image" Target="../media/image16.png"/><Relationship Id="rId5" Type="http://schemas.openxmlformats.org/officeDocument/2006/relationships/image" Target="../media/image23.png"/><Relationship Id="rId6" Type="http://schemas.openxmlformats.org/officeDocument/2006/relationships/image" Target="../media/image20.png"/><Relationship Id="rId7" Type="http://schemas.openxmlformats.org/officeDocument/2006/relationships/image" Target="../media/image3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2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hyperlink" Target="https://adilet.zan.kz/rus/docs/V2200031180"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EFCF5"/>
        </a:solidFill>
      </p:bgPr>
    </p:bg>
    <p:spTree>
      <p:nvGrpSpPr>
        <p:cNvPr id="83" name="Shape 83"/>
        <p:cNvGrpSpPr/>
        <p:nvPr/>
      </p:nvGrpSpPr>
      <p:grpSpPr>
        <a:xfrm>
          <a:off x="0" y="0"/>
          <a:ext cx="0" cy="0"/>
          <a:chOff x="0" y="0"/>
          <a:chExt cx="0" cy="0"/>
        </a:xfrm>
      </p:grpSpPr>
      <p:grpSp>
        <p:nvGrpSpPr>
          <p:cNvPr id="84" name="Google Shape;84;p1"/>
          <p:cNvGrpSpPr/>
          <p:nvPr/>
        </p:nvGrpSpPr>
        <p:grpSpPr>
          <a:xfrm>
            <a:off x="990600" y="4152900"/>
            <a:ext cx="16575256" cy="4548642"/>
            <a:chOff x="2435943" y="4257843"/>
            <a:chExt cx="13416115" cy="3681699"/>
          </a:xfrm>
        </p:grpSpPr>
        <p:sp>
          <p:nvSpPr>
            <p:cNvPr id="85" name="Google Shape;85;p1"/>
            <p:cNvSpPr/>
            <p:nvPr/>
          </p:nvSpPr>
          <p:spPr>
            <a:xfrm>
              <a:off x="5863379" y="4816883"/>
              <a:ext cx="3124583" cy="3122658"/>
            </a:xfrm>
            <a:custGeom>
              <a:rect b="b" l="l" r="r" t="t"/>
              <a:pathLst>
                <a:path extrusionOk="0" h="3737782" w="3740085">
                  <a:moveTo>
                    <a:pt x="3615624" y="3737782"/>
                  </a:moveTo>
                  <a:lnTo>
                    <a:pt x="124460" y="3737782"/>
                  </a:lnTo>
                  <a:cubicBezTo>
                    <a:pt x="55880" y="3737782"/>
                    <a:pt x="0" y="3681902"/>
                    <a:pt x="0" y="3613322"/>
                  </a:cubicBezTo>
                  <a:lnTo>
                    <a:pt x="0" y="124460"/>
                  </a:lnTo>
                  <a:cubicBezTo>
                    <a:pt x="0" y="55880"/>
                    <a:pt x="55880" y="0"/>
                    <a:pt x="124460" y="0"/>
                  </a:cubicBezTo>
                  <a:lnTo>
                    <a:pt x="3615624" y="0"/>
                  </a:lnTo>
                  <a:cubicBezTo>
                    <a:pt x="3684204" y="0"/>
                    <a:pt x="3740085" y="55880"/>
                    <a:pt x="3740085" y="124460"/>
                  </a:cubicBezTo>
                  <a:lnTo>
                    <a:pt x="3740085" y="3613322"/>
                  </a:lnTo>
                  <a:cubicBezTo>
                    <a:pt x="3740085" y="3681902"/>
                    <a:pt x="3684204" y="3737782"/>
                    <a:pt x="3615624" y="3737782"/>
                  </a:cubicBezTo>
                  <a:close/>
                </a:path>
              </a:pathLst>
            </a:custGeom>
            <a:solidFill>
              <a:srgbClr val="22A45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 name="Google Shape;86;p1"/>
            <p:cNvSpPr/>
            <p:nvPr/>
          </p:nvSpPr>
          <p:spPr>
            <a:xfrm>
              <a:off x="12727475" y="4816883"/>
              <a:ext cx="3124583" cy="3122658"/>
            </a:xfrm>
            <a:custGeom>
              <a:rect b="b" l="l" r="r" t="t"/>
              <a:pathLst>
                <a:path extrusionOk="0" h="3737782" w="3740085">
                  <a:moveTo>
                    <a:pt x="3615624" y="3737782"/>
                  </a:moveTo>
                  <a:lnTo>
                    <a:pt x="124460" y="3737782"/>
                  </a:lnTo>
                  <a:cubicBezTo>
                    <a:pt x="55880" y="3737782"/>
                    <a:pt x="0" y="3681902"/>
                    <a:pt x="0" y="3613322"/>
                  </a:cubicBezTo>
                  <a:lnTo>
                    <a:pt x="0" y="124460"/>
                  </a:lnTo>
                  <a:cubicBezTo>
                    <a:pt x="0" y="55880"/>
                    <a:pt x="55880" y="0"/>
                    <a:pt x="124460" y="0"/>
                  </a:cubicBezTo>
                  <a:lnTo>
                    <a:pt x="3615624" y="0"/>
                  </a:lnTo>
                  <a:cubicBezTo>
                    <a:pt x="3684204" y="0"/>
                    <a:pt x="3740085" y="55880"/>
                    <a:pt x="3740085" y="124460"/>
                  </a:cubicBezTo>
                  <a:lnTo>
                    <a:pt x="3740085" y="3613322"/>
                  </a:lnTo>
                  <a:cubicBezTo>
                    <a:pt x="3740085" y="3681902"/>
                    <a:pt x="3684204" y="3737782"/>
                    <a:pt x="3615624" y="3737782"/>
                  </a:cubicBezTo>
                  <a:close/>
                </a:path>
              </a:pathLst>
            </a:custGeom>
            <a:solidFill>
              <a:srgbClr val="FF4F6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 name="Google Shape;87;p1"/>
            <p:cNvSpPr/>
            <p:nvPr/>
          </p:nvSpPr>
          <p:spPr>
            <a:xfrm>
              <a:off x="6259865" y="4257843"/>
              <a:ext cx="2944923" cy="3681699"/>
            </a:xfrm>
            <a:custGeom>
              <a:rect b="b" l="l" r="r" t="t"/>
              <a:pathLst>
                <a:path extrusionOk="0" h="3681699" w="2944923">
                  <a:moveTo>
                    <a:pt x="0" y="0"/>
                  </a:moveTo>
                  <a:lnTo>
                    <a:pt x="2944924" y="0"/>
                  </a:lnTo>
                  <a:lnTo>
                    <a:pt x="2944924" y="3681698"/>
                  </a:lnTo>
                  <a:lnTo>
                    <a:pt x="0" y="3681698"/>
                  </a:lnTo>
                  <a:lnTo>
                    <a:pt x="0" y="0"/>
                  </a:lnTo>
                  <a:close/>
                </a:path>
              </a:pathLst>
            </a:custGeom>
            <a:blipFill rotWithShape="1">
              <a:blip r:embed="rId3">
                <a:alphaModFix/>
              </a:blip>
              <a:stretch>
                <a:fillRect b="-63543" l="0" r="0" t="0"/>
              </a:stretch>
            </a:blipFill>
            <a:ln>
              <a:noFill/>
            </a:ln>
          </p:spPr>
        </p:sp>
        <p:sp>
          <p:nvSpPr>
            <p:cNvPr id="88" name="Google Shape;88;p1"/>
            <p:cNvSpPr/>
            <p:nvPr/>
          </p:nvSpPr>
          <p:spPr>
            <a:xfrm>
              <a:off x="2435943" y="4816883"/>
              <a:ext cx="3124583" cy="3122658"/>
            </a:xfrm>
            <a:custGeom>
              <a:rect b="b" l="l" r="r" t="t"/>
              <a:pathLst>
                <a:path extrusionOk="0" h="3737782" w="3740085">
                  <a:moveTo>
                    <a:pt x="3615624" y="3737782"/>
                  </a:moveTo>
                  <a:lnTo>
                    <a:pt x="124460" y="3737782"/>
                  </a:lnTo>
                  <a:cubicBezTo>
                    <a:pt x="55880" y="3737782"/>
                    <a:pt x="0" y="3681902"/>
                    <a:pt x="0" y="3613322"/>
                  </a:cubicBezTo>
                  <a:lnTo>
                    <a:pt x="0" y="124460"/>
                  </a:lnTo>
                  <a:cubicBezTo>
                    <a:pt x="0" y="55880"/>
                    <a:pt x="55880" y="0"/>
                    <a:pt x="124460" y="0"/>
                  </a:cubicBezTo>
                  <a:lnTo>
                    <a:pt x="3615624" y="0"/>
                  </a:lnTo>
                  <a:cubicBezTo>
                    <a:pt x="3684204" y="0"/>
                    <a:pt x="3740085" y="55880"/>
                    <a:pt x="3740085" y="124460"/>
                  </a:cubicBezTo>
                  <a:lnTo>
                    <a:pt x="3740085" y="3613322"/>
                  </a:lnTo>
                  <a:cubicBezTo>
                    <a:pt x="3740085" y="3681902"/>
                    <a:pt x="3684204" y="3737782"/>
                    <a:pt x="3615624" y="3737782"/>
                  </a:cubicBezTo>
                  <a:close/>
                </a:path>
              </a:pathLst>
            </a:custGeom>
            <a:solidFill>
              <a:srgbClr val="2B74D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 name="Google Shape;89;p1"/>
            <p:cNvSpPr/>
            <p:nvPr/>
          </p:nvSpPr>
          <p:spPr>
            <a:xfrm>
              <a:off x="9300039" y="4816883"/>
              <a:ext cx="3124583" cy="3122658"/>
            </a:xfrm>
            <a:custGeom>
              <a:rect b="b" l="l" r="r" t="t"/>
              <a:pathLst>
                <a:path extrusionOk="0" h="3737782" w="3740085">
                  <a:moveTo>
                    <a:pt x="3615624" y="3737782"/>
                  </a:moveTo>
                  <a:lnTo>
                    <a:pt x="124460" y="3737782"/>
                  </a:lnTo>
                  <a:cubicBezTo>
                    <a:pt x="55880" y="3737782"/>
                    <a:pt x="0" y="3681902"/>
                    <a:pt x="0" y="3613322"/>
                  </a:cubicBezTo>
                  <a:lnTo>
                    <a:pt x="0" y="124460"/>
                  </a:lnTo>
                  <a:cubicBezTo>
                    <a:pt x="0" y="55880"/>
                    <a:pt x="55880" y="0"/>
                    <a:pt x="124460" y="0"/>
                  </a:cubicBezTo>
                  <a:lnTo>
                    <a:pt x="3615624" y="0"/>
                  </a:lnTo>
                  <a:cubicBezTo>
                    <a:pt x="3684204" y="0"/>
                    <a:pt x="3740085" y="55880"/>
                    <a:pt x="3740085" y="124460"/>
                  </a:cubicBezTo>
                  <a:lnTo>
                    <a:pt x="3740085" y="3613322"/>
                  </a:lnTo>
                  <a:cubicBezTo>
                    <a:pt x="3740085" y="3681902"/>
                    <a:pt x="3684204" y="3737782"/>
                    <a:pt x="3615624" y="3737782"/>
                  </a:cubicBezTo>
                  <a:close/>
                </a:path>
              </a:pathLst>
            </a:custGeom>
            <a:solidFill>
              <a:srgbClr val="FFCC4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 name="Google Shape;90;p1"/>
            <p:cNvSpPr/>
            <p:nvPr/>
          </p:nvSpPr>
          <p:spPr>
            <a:xfrm>
              <a:off x="13130652" y="4442915"/>
              <a:ext cx="2318229" cy="3496626"/>
            </a:xfrm>
            <a:custGeom>
              <a:rect b="b" l="l" r="r" t="t"/>
              <a:pathLst>
                <a:path extrusionOk="0" h="3496626" w="2318229">
                  <a:moveTo>
                    <a:pt x="0" y="0"/>
                  </a:moveTo>
                  <a:lnTo>
                    <a:pt x="2318228" y="0"/>
                  </a:lnTo>
                  <a:lnTo>
                    <a:pt x="2318228" y="3496626"/>
                  </a:lnTo>
                  <a:lnTo>
                    <a:pt x="0" y="3496626"/>
                  </a:lnTo>
                  <a:lnTo>
                    <a:pt x="0" y="0"/>
                  </a:lnTo>
                  <a:close/>
                </a:path>
              </a:pathLst>
            </a:custGeom>
            <a:blipFill rotWithShape="1">
              <a:blip r:embed="rId4">
                <a:alphaModFix/>
              </a:blip>
              <a:stretch>
                <a:fillRect b="-118345" l="0" r="0" t="0"/>
              </a:stretch>
            </a:blipFill>
            <a:ln>
              <a:noFill/>
            </a:ln>
          </p:spPr>
        </p:sp>
        <p:sp>
          <p:nvSpPr>
            <p:cNvPr id="91" name="Google Shape;91;p1"/>
            <p:cNvSpPr/>
            <p:nvPr/>
          </p:nvSpPr>
          <p:spPr>
            <a:xfrm>
              <a:off x="9910159" y="4431303"/>
              <a:ext cx="1713571" cy="3508238"/>
            </a:xfrm>
            <a:custGeom>
              <a:rect b="b" l="l" r="r" t="t"/>
              <a:pathLst>
                <a:path extrusionOk="0" h="3508238" w="1713571">
                  <a:moveTo>
                    <a:pt x="0" y="0"/>
                  </a:moveTo>
                  <a:lnTo>
                    <a:pt x="1713571" y="0"/>
                  </a:lnTo>
                  <a:lnTo>
                    <a:pt x="1713571" y="3508238"/>
                  </a:lnTo>
                  <a:lnTo>
                    <a:pt x="0" y="3508238"/>
                  </a:lnTo>
                  <a:lnTo>
                    <a:pt x="0" y="0"/>
                  </a:lnTo>
                  <a:close/>
                </a:path>
              </a:pathLst>
            </a:custGeom>
            <a:blipFill rotWithShape="1">
              <a:blip r:embed="rId5">
                <a:alphaModFix/>
              </a:blip>
              <a:stretch>
                <a:fillRect b="-61830" l="0" r="0" t="0"/>
              </a:stretch>
            </a:blipFill>
            <a:ln>
              <a:noFill/>
            </a:ln>
          </p:spPr>
        </p:sp>
        <p:sp>
          <p:nvSpPr>
            <p:cNvPr id="92" name="Google Shape;92;p1"/>
            <p:cNvSpPr/>
            <p:nvPr/>
          </p:nvSpPr>
          <p:spPr>
            <a:xfrm>
              <a:off x="2856888" y="4431303"/>
              <a:ext cx="2405253" cy="3508238"/>
            </a:xfrm>
            <a:custGeom>
              <a:rect b="b" l="l" r="r" t="t"/>
              <a:pathLst>
                <a:path extrusionOk="0" h="3508238" w="2405253">
                  <a:moveTo>
                    <a:pt x="0" y="0"/>
                  </a:moveTo>
                  <a:lnTo>
                    <a:pt x="2405253" y="0"/>
                  </a:lnTo>
                  <a:lnTo>
                    <a:pt x="2405253" y="3508238"/>
                  </a:lnTo>
                  <a:lnTo>
                    <a:pt x="0" y="3508238"/>
                  </a:lnTo>
                  <a:lnTo>
                    <a:pt x="0" y="0"/>
                  </a:lnTo>
                  <a:close/>
                </a:path>
              </a:pathLst>
            </a:custGeom>
            <a:blipFill rotWithShape="1">
              <a:blip r:embed="rId6">
                <a:alphaModFix/>
              </a:blip>
              <a:stretch>
                <a:fillRect b="-109340" l="-33237" r="0" t="0"/>
              </a:stretch>
            </a:blipFill>
            <a:ln>
              <a:noFill/>
            </a:ln>
          </p:spPr>
        </p:sp>
      </p:grpSp>
      <p:sp>
        <p:nvSpPr>
          <p:cNvPr id="93" name="Google Shape;93;p1"/>
          <p:cNvSpPr/>
          <p:nvPr/>
        </p:nvSpPr>
        <p:spPr>
          <a:xfrm>
            <a:off x="2743200" y="1222237"/>
            <a:ext cx="11811000" cy="2585323"/>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ru-RU" sz="5400" u="none" cap="none" strike="noStrike">
                <a:solidFill>
                  <a:schemeClr val="dk1"/>
                </a:solidFill>
                <a:latin typeface="Calibri"/>
                <a:ea typeface="Calibri"/>
                <a:cs typeface="Calibri"/>
                <a:sym typeface="Calibri"/>
              </a:rPr>
              <a:t>Ата-аналарға арналған тренинг</a:t>
            </a:r>
            <a:r>
              <a:rPr b="0" i="0" lang="ru-RU" sz="5400" u="none" cap="none" strike="noStrike">
                <a:solidFill>
                  <a:schemeClr val="dk1"/>
                </a:solidFill>
                <a:latin typeface="Calibri"/>
                <a:ea typeface="Calibri"/>
                <a:cs typeface="Calibri"/>
                <a:sym typeface="Calibri"/>
              </a:rPr>
              <a:t> </a:t>
            </a:r>
            <a:r>
              <a:rPr b="1" i="0" lang="ru-RU" sz="5400" u="none" cap="none" strike="noStrike">
                <a:solidFill>
                  <a:schemeClr val="dk1"/>
                </a:solidFill>
                <a:latin typeface="Calibri"/>
                <a:ea typeface="Calibri"/>
                <a:cs typeface="Calibri"/>
                <a:sym typeface="Calibri"/>
              </a:rPr>
              <a:t>«Отбасының буллингке қарсы күрестегі рөлі»</a:t>
            </a:r>
            <a:endParaRPr b="0" i="0" sz="4400" u="none" cap="none" strike="noStrike">
              <a:solidFill>
                <a:schemeClr val="dk1"/>
              </a:solidFill>
              <a:latin typeface="Arial"/>
              <a:ea typeface="Arial"/>
              <a:cs typeface="Arial"/>
              <a:sym typeface="Arial"/>
            </a:endParaRPr>
          </a:p>
        </p:txBody>
      </p:sp>
      <p:sp>
        <p:nvSpPr>
          <p:cNvPr id="94" name="Google Shape;94;p1"/>
          <p:cNvSpPr txBox="1"/>
          <p:nvPr/>
        </p:nvSpPr>
        <p:spPr>
          <a:xfrm flipH="1">
            <a:off x="-619150" y="757544975"/>
            <a:ext cx="14829300" cy="39974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ru-RU">
                <a:solidFill>
                  <a:schemeClr val="dk1"/>
                </a:solidFill>
                <a:latin typeface="Times New Roman"/>
                <a:ea typeface="Times New Roman"/>
                <a:cs typeface="Times New Roman"/>
                <a:sym typeface="Times New Roman"/>
              </a:rPr>
              <a:t>АТА-АНАЛАРҒА АРНАЛҒАН ТРЕНИНГ</a:t>
            </a:r>
            <a:endParaRPr b="1">
              <a:solidFill>
                <a:schemeClr val="dk1"/>
              </a:solidFill>
              <a:latin typeface="Times New Roman"/>
              <a:ea typeface="Times New Roman"/>
              <a:cs typeface="Times New Roman"/>
              <a:sym typeface="Times New Roman"/>
            </a:endParaRPr>
          </a:p>
          <a:p>
            <a:pPr indent="0" lvl="0" marL="0" rtl="0" algn="ctr">
              <a:spcBef>
                <a:spcPts val="0"/>
              </a:spcBef>
              <a:spcAft>
                <a:spcPts val="0"/>
              </a:spcAft>
              <a:buNone/>
            </a:pPr>
            <a:r>
              <a:rPr b="1" lang="ru-RU">
                <a:solidFill>
                  <a:schemeClr val="dk1"/>
                </a:solidFill>
                <a:latin typeface="Times New Roman"/>
                <a:ea typeface="Times New Roman"/>
                <a:cs typeface="Times New Roman"/>
                <a:sym typeface="Times New Roman"/>
              </a:rPr>
              <a:t>«БУЛЛИНГПЕН КҮРЕСТЕ </a:t>
            </a:r>
            <a:endParaRPr b="1">
              <a:solidFill>
                <a:schemeClr val="dk1"/>
              </a:solidFill>
              <a:latin typeface="Times New Roman"/>
              <a:ea typeface="Times New Roman"/>
              <a:cs typeface="Times New Roman"/>
              <a:sym typeface="Times New Roman"/>
            </a:endParaRPr>
          </a:p>
          <a:p>
            <a:pPr indent="0" lvl="0" marL="0" rtl="0" algn="ctr">
              <a:spcBef>
                <a:spcPts val="0"/>
              </a:spcBef>
              <a:spcAft>
                <a:spcPts val="0"/>
              </a:spcAft>
              <a:buNone/>
            </a:pPr>
            <a:r>
              <a:rPr b="1" lang="ru-RU">
                <a:solidFill>
                  <a:schemeClr val="dk1"/>
                </a:solidFill>
                <a:latin typeface="Times New Roman"/>
                <a:ea typeface="Times New Roman"/>
                <a:cs typeface="Times New Roman"/>
                <a:sym typeface="Times New Roman"/>
              </a:rPr>
              <a:t>ОТБАСЫНЫҢ РӨЛІ»</a:t>
            </a:r>
            <a:endParaRPr b="1">
              <a:solidFill>
                <a:schemeClr val="dk1"/>
              </a:solidFill>
              <a:latin typeface="Times New Roman"/>
              <a:ea typeface="Times New Roman"/>
              <a:cs typeface="Times New Roman"/>
              <a:sym typeface="Times New Roman"/>
            </a:endParaRPr>
          </a:p>
          <a:p>
            <a:pPr indent="0" lvl="0" marL="0" rtl="0" algn="l">
              <a:spcBef>
                <a:spcPts val="0"/>
              </a:spcBef>
              <a:spcAft>
                <a:spcPts val="0"/>
              </a:spcAft>
              <a:buNone/>
            </a:pPr>
            <a:r>
              <a:t/>
            </a:r>
            <a:endParaRPr>
              <a:solidFill>
                <a:schemeClr val="dk1"/>
              </a:solidFill>
              <a:latin typeface="Times New Roman"/>
              <a:ea typeface="Times New Roman"/>
              <a:cs typeface="Times New Roman"/>
              <a:sym typeface="Times New Roman"/>
            </a:endParaRPr>
          </a:p>
          <a:p>
            <a:pPr indent="0" lvl="0" marL="0" rtl="0" algn="just">
              <a:spcBef>
                <a:spcPts val="0"/>
              </a:spcBef>
              <a:spcAft>
                <a:spcPts val="0"/>
              </a:spcAft>
              <a:buNone/>
            </a:pPr>
            <a:r>
              <a:rPr b="1" lang="ru-RU">
                <a:solidFill>
                  <a:schemeClr val="dk1"/>
                </a:solidFill>
                <a:latin typeface="Times New Roman"/>
                <a:ea typeface="Times New Roman"/>
                <a:cs typeface="Times New Roman"/>
                <a:sym typeface="Times New Roman"/>
              </a:rPr>
              <a:t>Тренинг мақсаттары</a:t>
            </a:r>
            <a:endParaRPr b="1">
              <a:solidFill>
                <a:schemeClr val="dk1"/>
              </a:solidFill>
              <a:latin typeface="Times New Roman"/>
              <a:ea typeface="Times New Roman"/>
              <a:cs typeface="Times New Roman"/>
              <a:sym typeface="Times New Roman"/>
            </a:endParaRPr>
          </a:p>
          <a:p>
            <a:pPr indent="-317500" lvl="0" marL="457200" rtl="0" algn="just">
              <a:spcBef>
                <a:spcPts val="0"/>
              </a:spcBef>
              <a:spcAft>
                <a:spcPts val="0"/>
              </a:spcAft>
              <a:buClr>
                <a:schemeClr val="dk1"/>
              </a:buClr>
              <a:buSzPts val="1400"/>
              <a:buFont typeface="Times New Roman"/>
              <a:buAutoNum type="arabicPeriod"/>
            </a:pPr>
            <a:r>
              <a:rPr lang="ru-RU">
                <a:solidFill>
                  <a:schemeClr val="dk1"/>
                </a:solidFill>
                <a:latin typeface="Times New Roman"/>
                <a:ea typeface="Times New Roman"/>
                <a:cs typeface="Times New Roman"/>
                <a:sym typeface="Times New Roman"/>
              </a:rPr>
              <a:t>Буллинг мәселесінің баланың психикалық және физикалық денсаулығы үшін маңыздылығын түсіну. </a:t>
            </a:r>
            <a:endParaRPr>
              <a:solidFill>
                <a:schemeClr val="dk1"/>
              </a:solidFill>
              <a:latin typeface="Times New Roman"/>
              <a:ea typeface="Times New Roman"/>
              <a:cs typeface="Times New Roman"/>
              <a:sym typeface="Times New Roman"/>
            </a:endParaRPr>
          </a:p>
          <a:p>
            <a:pPr indent="-317500" lvl="0" marL="457200" rtl="0" algn="just">
              <a:spcBef>
                <a:spcPts val="0"/>
              </a:spcBef>
              <a:spcAft>
                <a:spcPts val="0"/>
              </a:spcAft>
              <a:buClr>
                <a:schemeClr val="dk1"/>
              </a:buClr>
              <a:buSzPts val="1400"/>
              <a:buFont typeface="Times New Roman"/>
              <a:buAutoNum type="arabicPeriod"/>
            </a:pPr>
            <a:r>
              <a:rPr lang="ru-RU">
                <a:solidFill>
                  <a:schemeClr val="dk1"/>
                </a:solidFill>
                <a:latin typeface="Times New Roman"/>
                <a:ea typeface="Times New Roman"/>
                <a:cs typeface="Times New Roman"/>
                <a:sym typeface="Times New Roman"/>
              </a:rPr>
              <a:t>Ата-аналарды буллингтің түрлерімен және белгілерімен таныстыру.</a:t>
            </a:r>
            <a:endParaRPr>
              <a:solidFill>
                <a:schemeClr val="dk1"/>
              </a:solidFill>
              <a:latin typeface="Times New Roman"/>
              <a:ea typeface="Times New Roman"/>
              <a:cs typeface="Times New Roman"/>
              <a:sym typeface="Times New Roman"/>
            </a:endParaRPr>
          </a:p>
          <a:p>
            <a:pPr indent="-317500" lvl="0" marL="457200" rtl="0" algn="just">
              <a:spcBef>
                <a:spcPts val="0"/>
              </a:spcBef>
              <a:spcAft>
                <a:spcPts val="0"/>
              </a:spcAft>
              <a:buClr>
                <a:schemeClr val="dk1"/>
              </a:buClr>
              <a:buSzPts val="1400"/>
              <a:buFont typeface="Times New Roman"/>
              <a:buAutoNum type="arabicPeriod"/>
            </a:pPr>
            <a:r>
              <a:rPr lang="ru-RU">
                <a:solidFill>
                  <a:schemeClr val="dk1"/>
                </a:solidFill>
                <a:latin typeface="Times New Roman"/>
                <a:ea typeface="Times New Roman"/>
                <a:cs typeface="Times New Roman"/>
                <a:sym typeface="Times New Roman"/>
              </a:rPr>
              <a:t>Баланың мінез-құлқы мен дүниетанымын қалыптастырудағы отбасының рөлін көрсету. </a:t>
            </a:r>
            <a:endParaRPr>
              <a:solidFill>
                <a:schemeClr val="dk1"/>
              </a:solidFill>
              <a:latin typeface="Times New Roman"/>
              <a:ea typeface="Times New Roman"/>
              <a:cs typeface="Times New Roman"/>
              <a:sym typeface="Times New Roman"/>
            </a:endParaRPr>
          </a:p>
          <a:p>
            <a:pPr indent="-317500" lvl="0" marL="457200" rtl="0" algn="just">
              <a:spcBef>
                <a:spcPts val="0"/>
              </a:spcBef>
              <a:spcAft>
                <a:spcPts val="0"/>
              </a:spcAft>
              <a:buClr>
                <a:schemeClr val="dk1"/>
              </a:buClr>
              <a:buSzPts val="1400"/>
              <a:buFont typeface="Times New Roman"/>
              <a:buAutoNum type="arabicPeriod"/>
            </a:pPr>
            <a:r>
              <a:rPr lang="ru-RU">
                <a:solidFill>
                  <a:schemeClr val="dk1"/>
                </a:solidFill>
                <a:latin typeface="Times New Roman"/>
                <a:ea typeface="Times New Roman"/>
                <a:cs typeface="Times New Roman"/>
                <a:sym typeface="Times New Roman"/>
              </a:rPr>
              <a:t>Ата-аналарды баланы тиімді қолдау және буллингтің алдын алудың жолдарына үйрету. </a:t>
            </a:r>
            <a:endParaRPr>
              <a:solidFill>
                <a:schemeClr val="dk1"/>
              </a:solidFill>
              <a:latin typeface="Times New Roman"/>
              <a:ea typeface="Times New Roman"/>
              <a:cs typeface="Times New Roman"/>
              <a:sym typeface="Times New Roman"/>
            </a:endParaRPr>
          </a:p>
          <a:p>
            <a:pPr indent="-317500" lvl="0" marL="457200" rtl="0" algn="just">
              <a:spcBef>
                <a:spcPts val="0"/>
              </a:spcBef>
              <a:spcAft>
                <a:spcPts val="0"/>
              </a:spcAft>
              <a:buClr>
                <a:schemeClr val="dk1"/>
              </a:buClr>
              <a:buSzPts val="1400"/>
              <a:buFont typeface="Times New Roman"/>
              <a:buAutoNum type="arabicPeriod"/>
            </a:pPr>
            <a:r>
              <a:rPr lang="ru-RU">
                <a:solidFill>
                  <a:schemeClr val="dk1"/>
                </a:solidFill>
                <a:latin typeface="Times New Roman"/>
                <a:ea typeface="Times New Roman"/>
                <a:cs typeface="Times New Roman"/>
                <a:sym typeface="Times New Roman"/>
              </a:rPr>
              <a:t>Балалармен және мектеп ұжымымен тиімді қарым-қатынас орнатуға арналған практикалық құралдар ұсыну.</a:t>
            </a:r>
            <a:endParaRPr>
              <a:solidFill>
                <a:schemeClr val="dk1"/>
              </a:solidFill>
              <a:latin typeface="Times New Roman"/>
              <a:ea typeface="Times New Roman"/>
              <a:cs typeface="Times New Roman"/>
              <a:sym typeface="Times New Roman"/>
            </a:endParaRPr>
          </a:p>
          <a:p>
            <a:pPr indent="0" lvl="0" marL="0" rtl="0" algn="just">
              <a:spcBef>
                <a:spcPts val="0"/>
              </a:spcBef>
              <a:spcAft>
                <a:spcPts val="0"/>
              </a:spcAft>
              <a:buNone/>
            </a:pPr>
            <a:r>
              <a:rPr b="1" lang="ru-RU">
                <a:solidFill>
                  <a:schemeClr val="dk1"/>
                </a:solidFill>
                <a:latin typeface="Times New Roman"/>
                <a:ea typeface="Times New Roman"/>
                <a:cs typeface="Times New Roman"/>
                <a:sym typeface="Times New Roman"/>
              </a:rPr>
              <a:t>1. Буллинг деген не?</a:t>
            </a:r>
            <a:endParaRPr b="1">
              <a:solidFill>
                <a:schemeClr val="dk1"/>
              </a:solidFill>
              <a:latin typeface="Times New Roman"/>
              <a:ea typeface="Times New Roman"/>
              <a:cs typeface="Times New Roman"/>
              <a:sym typeface="Times New Roman"/>
            </a:endParaRPr>
          </a:p>
          <a:p>
            <a:pPr indent="0" lvl="0" marL="0" rtl="0" algn="just">
              <a:spcBef>
                <a:spcPts val="0"/>
              </a:spcBef>
              <a:spcAft>
                <a:spcPts val="0"/>
              </a:spcAft>
              <a:buNone/>
            </a:pPr>
            <a:r>
              <a:rPr lang="ru-RU">
                <a:solidFill>
                  <a:schemeClr val="dk1"/>
                </a:solidFill>
                <a:latin typeface="Times New Roman"/>
                <a:ea typeface="Times New Roman"/>
                <a:cs typeface="Times New Roman"/>
                <a:sym typeface="Times New Roman"/>
              </a:rPr>
              <a:t>Жәбірлеу (буллинг) – балаға қатысты жүйелі түрде (екі және одан да көп рет) жасалатын, оны кемсіту, қудалау және (немесе) қорқыту әрекеттері. Сонымен қатар, бұл әрекеттер белгілі бір іс-әрекетті жасауға немесе одан бас тартуға мәжбүрлеу мақсатында жасалуы мүмкін. Бұл әрекеттер жария түрде немесе бұқаралық ақпарат құралдарын және (немесе) телекоммуникация желілерін, және (немесе) онлайн-платформаларды (кибербуллинг) пайдалана отырып жасалса, ол да буллинг болып саналады.</a:t>
            </a:r>
            <a:endParaRPr>
              <a:solidFill>
                <a:schemeClr val="dk1"/>
              </a:solidFill>
              <a:latin typeface="Times New Roman"/>
              <a:ea typeface="Times New Roman"/>
              <a:cs typeface="Times New Roman"/>
              <a:sym typeface="Times New Roman"/>
            </a:endParaRPr>
          </a:p>
          <a:p>
            <a:pPr indent="0" lvl="0" marL="0" rtl="0" algn="just">
              <a:spcBef>
                <a:spcPts val="0"/>
              </a:spcBef>
              <a:spcAft>
                <a:spcPts val="0"/>
              </a:spcAft>
              <a:buNone/>
            </a:pPr>
            <a:r>
              <a:t/>
            </a:r>
            <a:endParaRPr>
              <a:solidFill>
                <a:schemeClr val="dk1"/>
              </a:solidFill>
              <a:latin typeface="Times New Roman"/>
              <a:ea typeface="Times New Roman"/>
              <a:cs typeface="Times New Roman"/>
              <a:sym typeface="Times New Roman"/>
            </a:endParaRPr>
          </a:p>
          <a:p>
            <a:pPr indent="0" lvl="0" marL="0" rtl="0" algn="just">
              <a:spcBef>
                <a:spcPts val="0"/>
              </a:spcBef>
              <a:spcAft>
                <a:spcPts val="0"/>
              </a:spcAft>
              <a:buNone/>
            </a:pPr>
            <a:r>
              <a:rPr b="1" lang="ru-RU">
                <a:solidFill>
                  <a:schemeClr val="dk1"/>
                </a:solidFill>
                <a:latin typeface="Times New Roman"/>
                <a:ea typeface="Times New Roman"/>
                <a:cs typeface="Times New Roman"/>
                <a:sym typeface="Times New Roman"/>
              </a:rPr>
              <a:t>Буллинг пен конфликттің айырмашылығы неде?</a:t>
            </a:r>
            <a:endParaRPr b="1">
              <a:solidFill>
                <a:schemeClr val="dk1"/>
              </a:solidFill>
              <a:latin typeface="Times New Roman"/>
              <a:ea typeface="Times New Roman"/>
              <a:cs typeface="Times New Roman"/>
              <a:sym typeface="Times New Roman"/>
            </a:endParaRPr>
          </a:p>
          <a:p>
            <a:pPr indent="0" lvl="0" marL="0" rtl="0" algn="just">
              <a:spcBef>
                <a:spcPts val="0"/>
              </a:spcBef>
              <a:spcAft>
                <a:spcPts val="0"/>
              </a:spcAft>
              <a:buNone/>
            </a:pPr>
            <a:r>
              <a:rPr lang="ru-RU">
                <a:solidFill>
                  <a:schemeClr val="dk1"/>
                </a:solidFill>
                <a:latin typeface="Times New Roman"/>
                <a:ea typeface="Times New Roman"/>
                <a:cs typeface="Times New Roman"/>
                <a:sym typeface="Times New Roman"/>
              </a:rPr>
              <a:t>Қарапайым мектептегі конфликт пен буллингтің 5 айырмашылығы</a:t>
            </a:r>
            <a:endParaRPr>
              <a:solidFill>
                <a:schemeClr val="dk1"/>
              </a:solidFill>
              <a:latin typeface="Times New Roman"/>
              <a:ea typeface="Times New Roman"/>
              <a:cs typeface="Times New Roman"/>
              <a:sym typeface="Times New Roman"/>
            </a:endParaRPr>
          </a:p>
          <a:p>
            <a:pPr indent="0" lvl="0" marL="0" rtl="0" algn="just">
              <a:spcBef>
                <a:spcPts val="0"/>
              </a:spcBef>
              <a:spcAft>
                <a:spcPts val="0"/>
              </a:spcAft>
              <a:buNone/>
            </a:pPr>
            <a:r>
              <a:rPr lang="ru-RU">
                <a:solidFill>
                  <a:schemeClr val="dk1"/>
                </a:solidFill>
                <a:latin typeface="Times New Roman"/>
                <a:ea typeface="Times New Roman"/>
                <a:cs typeface="Times New Roman"/>
                <a:sym typeface="Times New Roman"/>
              </a:rPr>
              <a:t>Егер балалар қандай да бір себеппен дауласып, бір-бірін ренжіткен болса – бұл әлі буллинг емес, конфликт болып табылады. Ал егер бүкіл сынып бір оқушыны ұзақ уақыт бойы елемей қалса – бұл буллинг болып саналады.</a:t>
            </a:r>
            <a:endParaRPr>
              <a:solidFill>
                <a:schemeClr val="dk1"/>
              </a:solidFill>
              <a:latin typeface="Times New Roman"/>
              <a:ea typeface="Times New Roman"/>
              <a:cs typeface="Times New Roman"/>
              <a:sym typeface="Times New Roman"/>
            </a:endParaRPr>
          </a:p>
          <a:p>
            <a:pPr indent="-317500" lvl="0" marL="457200" rtl="0" algn="just">
              <a:spcBef>
                <a:spcPts val="0"/>
              </a:spcBef>
              <a:spcAft>
                <a:spcPts val="0"/>
              </a:spcAft>
              <a:buClr>
                <a:schemeClr val="dk1"/>
              </a:buClr>
              <a:buSzPts val="1400"/>
              <a:buFont typeface="Times New Roman"/>
              <a:buAutoNum type="arabicPeriod"/>
            </a:pPr>
            <a:r>
              <a:rPr b="1" lang="ru-RU">
                <a:solidFill>
                  <a:schemeClr val="dk1"/>
                </a:solidFill>
                <a:latin typeface="Times New Roman"/>
                <a:ea typeface="Times New Roman"/>
                <a:cs typeface="Times New Roman"/>
                <a:sym typeface="Times New Roman"/>
              </a:rPr>
              <a:t>Буллинг пен конфликттің басты айырмашылығы – күштің теңсіздігі.</a:t>
            </a:r>
            <a:br>
              <a:rPr lang="ru-RU">
                <a:solidFill>
                  <a:schemeClr val="dk1"/>
                </a:solidFill>
                <a:latin typeface="Times New Roman"/>
                <a:ea typeface="Times New Roman"/>
                <a:cs typeface="Times New Roman"/>
                <a:sym typeface="Times New Roman"/>
              </a:rPr>
            </a:br>
            <a:r>
              <a:rPr lang="ru-RU">
                <a:solidFill>
                  <a:schemeClr val="dk1"/>
                </a:solidFill>
                <a:latin typeface="Times New Roman"/>
                <a:ea typeface="Times New Roman"/>
                <a:cs typeface="Times New Roman"/>
                <a:sym typeface="Times New Roman"/>
              </a:rPr>
              <a:t>Конфликт кезінде екі тарап та бірдей күшке ие болып, жағдайға теңдей әсер ете алады. Ал буллинг кезінде жәбірленуші өзін дәрменсіз сезінеді.</a:t>
            </a:r>
            <a:endParaRPr>
              <a:solidFill>
                <a:schemeClr val="dk1"/>
              </a:solidFill>
              <a:latin typeface="Times New Roman"/>
              <a:ea typeface="Times New Roman"/>
              <a:cs typeface="Times New Roman"/>
              <a:sym typeface="Times New Roman"/>
            </a:endParaRPr>
          </a:p>
          <a:p>
            <a:pPr indent="-317500" lvl="0" marL="457200" rtl="0" algn="just">
              <a:spcBef>
                <a:spcPts val="0"/>
              </a:spcBef>
              <a:spcAft>
                <a:spcPts val="0"/>
              </a:spcAft>
              <a:buClr>
                <a:schemeClr val="dk1"/>
              </a:buClr>
              <a:buSzPts val="1400"/>
              <a:buFont typeface="Times New Roman"/>
              <a:buAutoNum type="arabicPeriod"/>
            </a:pPr>
            <a:r>
              <a:rPr b="1" lang="ru-RU">
                <a:solidFill>
                  <a:schemeClr val="dk1"/>
                </a:solidFill>
                <a:latin typeface="Times New Roman"/>
                <a:ea typeface="Times New Roman"/>
                <a:cs typeface="Times New Roman"/>
                <a:sym typeface="Times New Roman"/>
              </a:rPr>
              <a:t>Конфликт көбіне кенеттен пайда болады.</a:t>
            </a:r>
            <a:r>
              <a:rPr lang="ru-RU">
                <a:solidFill>
                  <a:schemeClr val="dk1"/>
                </a:solidFill>
                <a:latin typeface="Times New Roman"/>
                <a:ea typeface="Times New Roman"/>
                <a:cs typeface="Times New Roman"/>
                <a:sym typeface="Times New Roman"/>
              </a:rPr>
              <a:t> Ол алдын ала жоспарланбайды және жиналған эмоциялардың сыртқа шығуымен қатар жүреді. Ал буллинг – бұл бір баланы топтағы басқа балалар жүйелі түрде қорлау және төмендету мақсатында алдын ала ұйымдастырылатын әрекет.</a:t>
            </a:r>
            <a:endParaRPr>
              <a:solidFill>
                <a:schemeClr val="dk1"/>
              </a:solidFill>
              <a:latin typeface="Times New Roman"/>
              <a:ea typeface="Times New Roman"/>
              <a:cs typeface="Times New Roman"/>
              <a:sym typeface="Times New Roman"/>
            </a:endParaRPr>
          </a:p>
          <a:p>
            <a:pPr indent="-317500" lvl="0" marL="457200" rtl="0" algn="just">
              <a:spcBef>
                <a:spcPts val="0"/>
              </a:spcBef>
              <a:spcAft>
                <a:spcPts val="0"/>
              </a:spcAft>
              <a:buClr>
                <a:schemeClr val="dk1"/>
              </a:buClr>
              <a:buSzPts val="1400"/>
              <a:buFont typeface="Times New Roman"/>
              <a:buAutoNum type="arabicPeriod"/>
            </a:pPr>
            <a:r>
              <a:rPr b="1" lang="ru-RU">
                <a:solidFill>
                  <a:schemeClr val="dk1"/>
                </a:solidFill>
                <a:latin typeface="Times New Roman"/>
                <a:ea typeface="Times New Roman"/>
                <a:cs typeface="Times New Roman"/>
                <a:sym typeface="Times New Roman"/>
              </a:rPr>
              <a:t>Конфликт кезінде екі тарап та болған жағдай үшін жауапты болады.</a:t>
            </a:r>
            <a:br>
              <a:rPr lang="ru-RU">
                <a:solidFill>
                  <a:schemeClr val="dk1"/>
                </a:solidFill>
                <a:latin typeface="Times New Roman"/>
                <a:ea typeface="Times New Roman"/>
                <a:cs typeface="Times New Roman"/>
                <a:sym typeface="Times New Roman"/>
              </a:rPr>
            </a:br>
            <a:r>
              <a:rPr lang="ru-RU">
                <a:solidFill>
                  <a:schemeClr val="dk1"/>
                </a:solidFill>
                <a:latin typeface="Times New Roman"/>
                <a:ea typeface="Times New Roman"/>
                <a:cs typeface="Times New Roman"/>
                <a:sym typeface="Times New Roman"/>
              </a:rPr>
              <a:t>Ал буллинг кезінде жәбірленуші болған жағдайға кінәлі емес. Ол мұндай жағдайды өзі таңдамаған. Жәбірленуші кез келген бала болуы мүмкін.</a:t>
            </a:r>
            <a:endParaRPr>
              <a:solidFill>
                <a:schemeClr val="dk1"/>
              </a:solidFill>
              <a:latin typeface="Times New Roman"/>
              <a:ea typeface="Times New Roman"/>
              <a:cs typeface="Times New Roman"/>
              <a:sym typeface="Times New Roman"/>
            </a:endParaRPr>
          </a:p>
          <a:p>
            <a:pPr indent="-317500" lvl="0" marL="457200" rtl="0" algn="just">
              <a:spcBef>
                <a:spcPts val="0"/>
              </a:spcBef>
              <a:spcAft>
                <a:spcPts val="0"/>
              </a:spcAft>
              <a:buClr>
                <a:schemeClr val="dk1"/>
              </a:buClr>
              <a:buSzPts val="1400"/>
              <a:buFont typeface="Times New Roman"/>
              <a:buAutoNum type="arabicPeriod"/>
            </a:pPr>
            <a:r>
              <a:rPr b="1" lang="ru-RU">
                <a:solidFill>
                  <a:schemeClr val="dk1"/>
                </a:solidFill>
                <a:latin typeface="Times New Roman"/>
                <a:ea typeface="Times New Roman"/>
                <a:cs typeface="Times New Roman"/>
                <a:sym typeface="Times New Roman"/>
              </a:rPr>
              <a:t>Конфликт ұзаққа созылмайды.</a:t>
            </a:r>
            <a:r>
              <a:rPr lang="ru-RU">
                <a:solidFill>
                  <a:schemeClr val="dk1"/>
                </a:solidFill>
                <a:latin typeface="Times New Roman"/>
                <a:ea typeface="Times New Roman"/>
                <a:cs typeface="Times New Roman"/>
                <a:sym typeface="Times New Roman"/>
              </a:rPr>
              <a:t> Тараптар оны мүмкіндігінше тезірек шешуге тырысады. Ал буллинг – бұл жүйелі түрде қайталанатын әрекет, мақсаты – жәбірленушіні әдейі қорлау, оның мәні эмоционалдық немесе физикалық зорлықта жатыр.</a:t>
            </a:r>
            <a:endParaRPr>
              <a:solidFill>
                <a:schemeClr val="dk1"/>
              </a:solidFill>
              <a:latin typeface="Times New Roman"/>
              <a:ea typeface="Times New Roman"/>
              <a:cs typeface="Times New Roman"/>
              <a:sym typeface="Times New Roman"/>
            </a:endParaRPr>
          </a:p>
          <a:p>
            <a:pPr indent="-317500" lvl="0" marL="457200" rtl="0" algn="just">
              <a:spcBef>
                <a:spcPts val="0"/>
              </a:spcBef>
              <a:spcAft>
                <a:spcPts val="0"/>
              </a:spcAft>
              <a:buClr>
                <a:schemeClr val="dk1"/>
              </a:buClr>
              <a:buSzPts val="1400"/>
              <a:buFont typeface="Times New Roman"/>
              <a:buAutoNum type="arabicPeriod"/>
            </a:pPr>
            <a:r>
              <a:rPr b="1" lang="ru-RU">
                <a:solidFill>
                  <a:schemeClr val="dk1"/>
                </a:solidFill>
                <a:latin typeface="Times New Roman"/>
                <a:ea typeface="Times New Roman"/>
                <a:cs typeface="Times New Roman"/>
                <a:sym typeface="Times New Roman"/>
              </a:rPr>
              <a:t>Конфликтті шешуге болады.</a:t>
            </a:r>
            <a:r>
              <a:rPr lang="ru-RU">
                <a:solidFill>
                  <a:schemeClr val="dk1"/>
                </a:solidFill>
                <a:latin typeface="Times New Roman"/>
                <a:ea typeface="Times New Roman"/>
                <a:cs typeface="Times New Roman"/>
                <a:sym typeface="Times New Roman"/>
              </a:rPr>
              <a:t> Бұл – соңғы және басты айырмашылық. Ал буллингті, конфликттен айырмашылығы ретінде, тек тоқтатуға болады (ең жақсы жағдайда).</a:t>
            </a:r>
            <a:endParaRPr>
              <a:solidFill>
                <a:schemeClr val="dk1"/>
              </a:solidFill>
              <a:latin typeface="Times New Roman"/>
              <a:ea typeface="Times New Roman"/>
              <a:cs typeface="Times New Roman"/>
              <a:sym typeface="Times New Roman"/>
            </a:endParaRPr>
          </a:p>
          <a:p>
            <a:pPr indent="0" lvl="0" marL="0" rtl="0" algn="just">
              <a:spcBef>
                <a:spcPts val="0"/>
              </a:spcBef>
              <a:spcAft>
                <a:spcPts val="0"/>
              </a:spcAft>
              <a:buNone/>
            </a:pPr>
            <a:r>
              <a:rPr b="1" lang="ru-RU">
                <a:solidFill>
                  <a:schemeClr val="dk1"/>
                </a:solidFill>
                <a:latin typeface="Times New Roman"/>
                <a:ea typeface="Times New Roman"/>
                <a:cs typeface="Times New Roman"/>
                <a:sym typeface="Times New Roman"/>
              </a:rPr>
              <a:t>1.2. Мектепте буллингке ұшыраған адам қандай салдарларға тап болуы мүмкін?</a:t>
            </a:r>
            <a:endParaRPr b="1">
              <a:solidFill>
                <a:schemeClr val="dk1"/>
              </a:solidFill>
              <a:latin typeface="Times New Roman"/>
              <a:ea typeface="Times New Roman"/>
              <a:cs typeface="Times New Roman"/>
              <a:sym typeface="Times New Roman"/>
            </a:endParaRPr>
          </a:p>
          <a:p>
            <a:pPr indent="0" lvl="0" marL="0" rtl="0" algn="just">
              <a:spcBef>
                <a:spcPts val="0"/>
              </a:spcBef>
              <a:spcAft>
                <a:spcPts val="0"/>
              </a:spcAft>
              <a:buNone/>
            </a:pPr>
            <a:r>
              <a:rPr lang="ru-RU">
                <a:solidFill>
                  <a:schemeClr val="dk1"/>
                </a:solidFill>
                <a:latin typeface="Times New Roman"/>
                <a:ea typeface="Times New Roman"/>
                <a:cs typeface="Times New Roman"/>
                <a:sym typeface="Times New Roman"/>
              </a:rPr>
              <a:t>Буллингтің қысқа мерзімді салдары бар – олар адамға жәбір көрсету кезінде және қысқа уақыттан кейін байқалады. Сондай-ақ, ұзақ мерзімді салдары да бар – олар бірнеше жылдан кейін әсерін көрсетеді.</a:t>
            </a:r>
            <a:endParaRPr>
              <a:solidFill>
                <a:schemeClr val="dk1"/>
              </a:solidFill>
              <a:latin typeface="Times New Roman"/>
              <a:ea typeface="Times New Roman"/>
              <a:cs typeface="Times New Roman"/>
              <a:sym typeface="Times New Roman"/>
            </a:endParaRPr>
          </a:p>
          <a:p>
            <a:pPr indent="0" lvl="0" marL="0" rtl="0" algn="just">
              <a:spcBef>
                <a:spcPts val="0"/>
              </a:spcBef>
              <a:spcAft>
                <a:spcPts val="0"/>
              </a:spcAft>
              <a:buNone/>
            </a:pPr>
            <a:r>
              <a:rPr b="1" lang="ru-RU">
                <a:solidFill>
                  <a:schemeClr val="dk1"/>
                </a:solidFill>
                <a:latin typeface="Times New Roman"/>
                <a:ea typeface="Times New Roman"/>
                <a:cs typeface="Times New Roman"/>
                <a:sym typeface="Times New Roman"/>
              </a:rPr>
              <a:t>Егер баланың буллингке реакциясы «ұру» болса.</a:t>
            </a:r>
            <a:endParaRPr b="1">
              <a:solidFill>
                <a:schemeClr val="dk1"/>
              </a:solidFill>
              <a:latin typeface="Times New Roman"/>
              <a:ea typeface="Times New Roman"/>
              <a:cs typeface="Times New Roman"/>
              <a:sym typeface="Times New Roman"/>
            </a:endParaRPr>
          </a:p>
          <a:p>
            <a:pPr indent="0" lvl="0" marL="0" rtl="0" algn="just">
              <a:spcBef>
                <a:spcPts val="0"/>
              </a:spcBef>
              <a:spcAft>
                <a:spcPts val="0"/>
              </a:spcAft>
              <a:buNone/>
            </a:pPr>
            <a:r>
              <a:rPr lang="ru-RU">
                <a:solidFill>
                  <a:schemeClr val="dk1"/>
                </a:solidFill>
                <a:latin typeface="Times New Roman"/>
                <a:ea typeface="Times New Roman"/>
                <a:cs typeface="Times New Roman"/>
                <a:sym typeface="Times New Roman"/>
              </a:rPr>
              <a:t>Мұндай жағдайда «агрессивті» жәбірленуші мен агрессордың ұзақ мерзімді буллинг салдары ұқсас болады. Екеуі де ересек жаста жиі асоциалды мінез-құлыққа бейім, көптеген адамдар қылмыстық әрекеттермен байланысты және жоғары білім алмайды.</a:t>
            </a:r>
            <a:endParaRPr>
              <a:solidFill>
                <a:schemeClr val="dk1"/>
              </a:solidFill>
              <a:latin typeface="Times New Roman"/>
              <a:ea typeface="Times New Roman"/>
              <a:cs typeface="Times New Roman"/>
              <a:sym typeface="Times New Roman"/>
            </a:endParaRPr>
          </a:p>
          <a:p>
            <a:pPr indent="0" lvl="0" marL="0" rtl="0" algn="just">
              <a:spcBef>
                <a:spcPts val="0"/>
              </a:spcBef>
              <a:spcAft>
                <a:spcPts val="0"/>
              </a:spcAft>
              <a:buNone/>
            </a:pPr>
            <a:r>
              <a:rPr lang="ru-RU">
                <a:solidFill>
                  <a:schemeClr val="dk1"/>
                </a:solidFill>
                <a:latin typeface="Times New Roman"/>
                <a:ea typeface="Times New Roman"/>
                <a:cs typeface="Times New Roman"/>
                <a:sym typeface="Times New Roman"/>
              </a:rPr>
              <a:t>Сонымен қатар, «агрессивті» жәбірленушілер мен агрессорлар психоактивті заттарды басқаларға қарағанда жиі қолданады. Жанжалдарды күшпен шешуге дағдыланған адамдардың стресспен күресуге көп мүмкіндігі болмайды: зорлық-зомбылық әрдайым қолданыла бермейді, ал өмірде стресс үнемі болып тұрады. Онымен күресе алмау үлкен шиеленіске әкеледі, ал алкоголь мен есірткі оны жеңілдетуге көмектеседі. Бұл агрессивті жауап берген барлық агрессорлар мен буллинг құрбандарында бола бермейді, бірақ тәуекелдер статистикалық тұрғыдан жоғары.</a:t>
            </a:r>
            <a:endParaRPr>
              <a:solidFill>
                <a:schemeClr val="dk1"/>
              </a:solidFill>
              <a:latin typeface="Times New Roman"/>
              <a:ea typeface="Times New Roman"/>
              <a:cs typeface="Times New Roman"/>
              <a:sym typeface="Times New Roman"/>
            </a:endParaRPr>
          </a:p>
          <a:p>
            <a:pPr indent="0" lvl="0" marL="0" rtl="0" algn="just">
              <a:spcBef>
                <a:spcPts val="0"/>
              </a:spcBef>
              <a:spcAft>
                <a:spcPts val="0"/>
              </a:spcAft>
              <a:buNone/>
            </a:pPr>
            <a:r>
              <a:rPr b="1" lang="ru-RU">
                <a:solidFill>
                  <a:schemeClr val="dk1"/>
                </a:solidFill>
                <a:latin typeface="Times New Roman"/>
                <a:ea typeface="Times New Roman"/>
                <a:cs typeface="Times New Roman"/>
                <a:sym typeface="Times New Roman"/>
              </a:rPr>
              <a:t>Егер баланың буллингке реакциясы «қаш» немесе «қатып қал» болса. </a:t>
            </a:r>
            <a:endParaRPr b="1">
              <a:solidFill>
                <a:schemeClr val="dk1"/>
              </a:solidFill>
              <a:latin typeface="Times New Roman"/>
              <a:ea typeface="Times New Roman"/>
              <a:cs typeface="Times New Roman"/>
              <a:sym typeface="Times New Roman"/>
            </a:endParaRPr>
          </a:p>
          <a:p>
            <a:pPr indent="0" lvl="0" marL="0" rtl="0" algn="just">
              <a:spcBef>
                <a:spcPts val="0"/>
              </a:spcBef>
              <a:spcAft>
                <a:spcPts val="0"/>
              </a:spcAft>
              <a:buNone/>
            </a:pPr>
            <a:r>
              <a:rPr lang="ru-RU">
                <a:solidFill>
                  <a:schemeClr val="dk1"/>
                </a:solidFill>
                <a:latin typeface="Times New Roman"/>
                <a:ea typeface="Times New Roman"/>
                <a:cs typeface="Times New Roman"/>
                <a:sym typeface="Times New Roman"/>
              </a:rPr>
              <a:t>Бала буллингке тап болған кезде, ол өзін дәрменсіз сезінеді, бүкіл әлемді қауіпті және жағымсыз деп қабылдайды. Осының салдарынан оның өзіндік бағасы төмендейді, зейін қоюы нашарлайды, ол тұйық болып қалады. Содан кейін денсаулыққа қатысты проблемалар жиі туындайды: бас ауруы, асқазан-ішек жолдарындағы проблемалар және т.б. пайда болады.</a:t>
            </a:r>
            <a:endParaRPr>
              <a:solidFill>
                <a:schemeClr val="dk1"/>
              </a:solidFill>
              <a:latin typeface="Times New Roman"/>
              <a:ea typeface="Times New Roman"/>
              <a:cs typeface="Times New Roman"/>
              <a:sym typeface="Times New Roman"/>
            </a:endParaRPr>
          </a:p>
          <a:p>
            <a:pPr indent="0" lvl="0" marL="0" rtl="0" algn="just">
              <a:spcBef>
                <a:spcPts val="0"/>
              </a:spcBef>
              <a:spcAft>
                <a:spcPts val="0"/>
              </a:spcAft>
              <a:buNone/>
            </a:pPr>
            <a:r>
              <a:rPr b="1" lang="ru-RU">
                <a:solidFill>
                  <a:schemeClr val="dk1"/>
                </a:solidFill>
                <a:latin typeface="Times New Roman"/>
                <a:ea typeface="Times New Roman"/>
                <a:cs typeface="Times New Roman"/>
                <a:sym typeface="Times New Roman"/>
              </a:rPr>
              <a:t>Айналадағы адамдармен қарым-қатынас орнату оңайға соқпайды. </a:t>
            </a:r>
            <a:r>
              <a:rPr lang="ru-RU">
                <a:solidFill>
                  <a:schemeClr val="dk1"/>
                </a:solidFill>
                <a:latin typeface="Times New Roman"/>
                <a:ea typeface="Times New Roman"/>
                <a:cs typeface="Times New Roman"/>
                <a:sym typeface="Times New Roman"/>
              </a:rPr>
              <a:t>Буллингке ұшыраған адамдар үнемі басқалардан агрессивті әрекеттер күтеді, сондықтан оларға адамдарға сену қиынға соғады. Егер олар қарым-қатынас орната алса да, бұрынғы буллинг құрбандары оларға лайықсыз екенін ойлайды. Оларда әлеуметтік мазасыздық пайда болуы мүмкін – мысалы, көпшілік алдында сөйлеу немесе танысу кезінде басқалардың бағалауына тап болудан қорқады.</a:t>
            </a:r>
            <a:endParaRPr>
              <a:solidFill>
                <a:schemeClr val="dk1"/>
              </a:solidFill>
              <a:latin typeface="Times New Roman"/>
              <a:ea typeface="Times New Roman"/>
              <a:cs typeface="Times New Roman"/>
              <a:sym typeface="Times New Roman"/>
            </a:endParaRPr>
          </a:p>
          <a:p>
            <a:pPr indent="0" lvl="0" marL="0" rtl="0" algn="just">
              <a:spcBef>
                <a:spcPts val="0"/>
              </a:spcBef>
              <a:spcAft>
                <a:spcPts val="0"/>
              </a:spcAft>
              <a:buNone/>
            </a:pPr>
            <a:r>
              <a:rPr b="1" lang="ru-RU">
                <a:solidFill>
                  <a:schemeClr val="dk1"/>
                </a:solidFill>
                <a:latin typeface="Times New Roman"/>
                <a:ea typeface="Times New Roman"/>
                <a:cs typeface="Times New Roman"/>
                <a:sym typeface="Times New Roman"/>
              </a:rPr>
              <a:t>Буллинг құрбандары ұсақ-түйек нәрселерге шамадан тыс мән беріп, оларды үлкен мәселе ретінде қабылдайды. </a:t>
            </a:r>
            <a:endParaRPr b="1">
              <a:solidFill>
                <a:schemeClr val="dk1"/>
              </a:solidFill>
              <a:latin typeface="Times New Roman"/>
              <a:ea typeface="Times New Roman"/>
              <a:cs typeface="Times New Roman"/>
              <a:sym typeface="Times New Roman"/>
            </a:endParaRPr>
          </a:p>
          <a:p>
            <a:pPr indent="0" lvl="0" marL="0" rtl="0" algn="just">
              <a:spcBef>
                <a:spcPts val="0"/>
              </a:spcBef>
              <a:spcAft>
                <a:spcPts val="0"/>
              </a:spcAft>
              <a:buNone/>
            </a:pPr>
            <a:r>
              <a:rPr lang="ru-RU">
                <a:solidFill>
                  <a:schemeClr val="dk1"/>
                </a:solidFill>
                <a:latin typeface="Times New Roman"/>
                <a:ea typeface="Times New Roman"/>
                <a:cs typeface="Times New Roman"/>
                <a:sym typeface="Times New Roman"/>
              </a:rPr>
              <a:t>Мысалы, досы немесе серіктесі «маған бұл идея ұнамайды» деп айтса, адам оны «мен жаман адаммын, сүйіспеншілікке лайық емеспін» деп қабылдауы мүмкін.</a:t>
            </a:r>
            <a:endParaRPr>
              <a:solidFill>
                <a:schemeClr val="dk1"/>
              </a:solidFill>
              <a:latin typeface="Times New Roman"/>
              <a:ea typeface="Times New Roman"/>
              <a:cs typeface="Times New Roman"/>
              <a:sym typeface="Times New Roman"/>
            </a:endParaRPr>
          </a:p>
          <a:p>
            <a:pPr indent="0" lvl="0" marL="0" rtl="0" algn="just">
              <a:spcBef>
                <a:spcPts val="0"/>
              </a:spcBef>
              <a:spcAft>
                <a:spcPts val="0"/>
              </a:spcAft>
              <a:buNone/>
            </a:pPr>
            <a:r>
              <a:rPr lang="ru-RU">
                <a:solidFill>
                  <a:schemeClr val="dk1"/>
                </a:solidFill>
                <a:latin typeface="Times New Roman"/>
                <a:ea typeface="Times New Roman"/>
                <a:cs typeface="Times New Roman"/>
                <a:sym typeface="Times New Roman"/>
              </a:rPr>
              <a:t>Мұндай жағдайлардың салдарына әсер ететін бірнеше фактор бар:</a:t>
            </a:r>
            <a:endParaRPr>
              <a:solidFill>
                <a:schemeClr val="dk1"/>
              </a:solidFill>
              <a:latin typeface="Times New Roman"/>
              <a:ea typeface="Times New Roman"/>
              <a:cs typeface="Times New Roman"/>
              <a:sym typeface="Times New Roman"/>
            </a:endParaRPr>
          </a:p>
          <a:p>
            <a:pPr indent="0" lvl="0" marL="0" rtl="0" algn="l">
              <a:spcBef>
                <a:spcPts val="0"/>
              </a:spcBef>
              <a:spcAft>
                <a:spcPts val="0"/>
              </a:spcAft>
              <a:buNone/>
            </a:pPr>
            <a:r>
              <a:rPr lang="ru-RU">
                <a:solidFill>
                  <a:schemeClr val="dk1"/>
                </a:solidFill>
                <a:latin typeface="Times New Roman"/>
                <a:ea typeface="Times New Roman"/>
                <a:cs typeface="Times New Roman"/>
                <a:sym typeface="Times New Roman"/>
              </a:rPr>
              <a:t>- оқушының буллингке қанша уақыт бойы ұшырағаны;</a:t>
            </a:r>
            <a:endParaRPr>
              <a:solidFill>
                <a:schemeClr val="dk1"/>
              </a:solidFill>
              <a:latin typeface="Times New Roman"/>
              <a:ea typeface="Times New Roman"/>
              <a:cs typeface="Times New Roman"/>
              <a:sym typeface="Times New Roman"/>
            </a:endParaRPr>
          </a:p>
          <a:p>
            <a:pPr indent="0" lvl="0" marL="0" rtl="0" algn="l">
              <a:spcBef>
                <a:spcPts val="0"/>
              </a:spcBef>
              <a:spcAft>
                <a:spcPts val="0"/>
              </a:spcAft>
              <a:buNone/>
            </a:pPr>
            <a:r>
              <a:rPr lang="ru-RU">
                <a:solidFill>
                  <a:schemeClr val="dk1"/>
                </a:solidFill>
                <a:latin typeface="Times New Roman"/>
                <a:ea typeface="Times New Roman"/>
                <a:cs typeface="Times New Roman"/>
                <a:sym typeface="Times New Roman"/>
              </a:rPr>
              <a:t>- ата-анасы көмектесті ме, мәселені шешуге тырысты ма;</a:t>
            </a:r>
            <a:endParaRPr>
              <a:solidFill>
                <a:schemeClr val="dk1"/>
              </a:solidFill>
              <a:latin typeface="Times New Roman"/>
              <a:ea typeface="Times New Roman"/>
              <a:cs typeface="Times New Roman"/>
              <a:sym typeface="Times New Roman"/>
            </a:endParaRPr>
          </a:p>
          <a:p>
            <a:pPr indent="0" lvl="0" marL="0" rtl="0" algn="l">
              <a:spcBef>
                <a:spcPts val="0"/>
              </a:spcBef>
              <a:spcAft>
                <a:spcPts val="0"/>
              </a:spcAft>
              <a:buNone/>
            </a:pPr>
            <a:r>
              <a:rPr lang="ru-RU">
                <a:solidFill>
                  <a:schemeClr val="dk1"/>
                </a:solidFill>
                <a:latin typeface="Times New Roman"/>
                <a:ea typeface="Times New Roman"/>
                <a:cs typeface="Times New Roman"/>
                <a:sym typeface="Times New Roman"/>
              </a:rPr>
              <a:t>- мектеп баланың жалғыз қарым-қатынас орны болды ма;</a:t>
            </a:r>
            <a:endParaRPr>
              <a:solidFill>
                <a:schemeClr val="dk1"/>
              </a:solidFill>
              <a:latin typeface="Times New Roman"/>
              <a:ea typeface="Times New Roman"/>
              <a:cs typeface="Times New Roman"/>
              <a:sym typeface="Times New Roman"/>
            </a:endParaRPr>
          </a:p>
          <a:p>
            <a:pPr indent="0" lvl="0" marL="0" rtl="0" algn="l">
              <a:spcBef>
                <a:spcPts val="0"/>
              </a:spcBef>
              <a:spcAft>
                <a:spcPts val="0"/>
              </a:spcAft>
              <a:buNone/>
            </a:pPr>
            <a:r>
              <a:rPr lang="ru-RU">
                <a:solidFill>
                  <a:schemeClr val="dk1"/>
                </a:solidFill>
                <a:latin typeface="Times New Roman"/>
                <a:ea typeface="Times New Roman"/>
                <a:cs typeface="Times New Roman"/>
                <a:sym typeface="Times New Roman"/>
              </a:rPr>
              <a:t>- агрессивті ортадан тыс достар таба алды ма.</a:t>
            </a:r>
            <a:endParaRPr>
              <a:solidFill>
                <a:schemeClr val="dk1"/>
              </a:solidFill>
              <a:latin typeface="Times New Roman"/>
              <a:ea typeface="Times New Roman"/>
              <a:cs typeface="Times New Roman"/>
              <a:sym typeface="Times New Roman"/>
            </a:endParaRPr>
          </a:p>
          <a:p>
            <a:pPr indent="0" lvl="0" marL="0" rtl="0" algn="just">
              <a:spcBef>
                <a:spcPts val="0"/>
              </a:spcBef>
              <a:spcAft>
                <a:spcPts val="0"/>
              </a:spcAft>
              <a:buNone/>
            </a:pPr>
            <a:r>
              <a:rPr lang="ru-RU">
                <a:solidFill>
                  <a:schemeClr val="dk1"/>
                </a:solidFill>
                <a:latin typeface="Times New Roman"/>
                <a:ea typeface="Times New Roman"/>
                <a:cs typeface="Times New Roman"/>
                <a:sym typeface="Times New Roman"/>
              </a:rPr>
              <a:t>Көп жағдайда бала кезінде қорлық көрген адам өзін сәтсіздікке ұшырағандай сезінеді. Оның бойында депрессия дамуы мүмкін, ал егер оны емдемесе, суицидтік ойлар пайда болуы ықтимал.</a:t>
            </a:r>
            <a:endParaRPr>
              <a:solidFill>
                <a:schemeClr val="dk1"/>
              </a:solidFill>
              <a:latin typeface="Times New Roman"/>
              <a:ea typeface="Times New Roman"/>
              <a:cs typeface="Times New Roman"/>
              <a:sym typeface="Times New Roman"/>
            </a:endParaRPr>
          </a:p>
          <a:p>
            <a:pPr indent="0" lvl="0" marL="0" rtl="0" algn="just">
              <a:spcBef>
                <a:spcPts val="0"/>
              </a:spcBef>
              <a:spcAft>
                <a:spcPts val="0"/>
              </a:spcAft>
              <a:buNone/>
            </a:pPr>
            <a:r>
              <a:rPr b="1" lang="ru-RU">
                <a:solidFill>
                  <a:schemeClr val="dk1"/>
                </a:solidFill>
                <a:latin typeface="Times New Roman"/>
                <a:ea typeface="Times New Roman"/>
                <a:cs typeface="Times New Roman"/>
                <a:sym typeface="Times New Roman"/>
              </a:rPr>
              <a:t>2. Баланың буллингке ұшырағанын көрсететін белгілерді мінез-құлықтық, эмоционалдық және физикалық деп бөлуге болады. Ата-аналар келесі жайттарға назар аударуы керек:</a:t>
            </a:r>
            <a:endParaRPr b="1">
              <a:solidFill>
                <a:schemeClr val="dk1"/>
              </a:solidFill>
              <a:latin typeface="Times New Roman"/>
              <a:ea typeface="Times New Roman"/>
              <a:cs typeface="Times New Roman"/>
              <a:sym typeface="Times New Roman"/>
            </a:endParaRPr>
          </a:p>
          <a:p>
            <a:pPr indent="0" lvl="0" marL="0" rtl="0" algn="just">
              <a:spcBef>
                <a:spcPts val="0"/>
              </a:spcBef>
              <a:spcAft>
                <a:spcPts val="0"/>
              </a:spcAft>
              <a:buNone/>
            </a:pPr>
            <a:r>
              <a:rPr b="1" lang="ru-RU">
                <a:solidFill>
                  <a:schemeClr val="dk1"/>
                </a:solidFill>
                <a:latin typeface="Times New Roman"/>
                <a:ea typeface="Times New Roman"/>
                <a:cs typeface="Times New Roman"/>
                <a:sym typeface="Times New Roman"/>
              </a:rPr>
              <a:t>Мінез-құлықтағы өзгерістер.</a:t>
            </a:r>
            <a:endParaRPr b="1">
              <a:solidFill>
                <a:schemeClr val="dk1"/>
              </a:solidFill>
              <a:latin typeface="Times New Roman"/>
              <a:ea typeface="Times New Roman"/>
              <a:cs typeface="Times New Roman"/>
              <a:sym typeface="Times New Roman"/>
            </a:endParaRPr>
          </a:p>
          <a:p>
            <a:pPr indent="0" lvl="0" marL="0" rtl="0" algn="just">
              <a:spcBef>
                <a:spcPts val="0"/>
              </a:spcBef>
              <a:spcAft>
                <a:spcPts val="0"/>
              </a:spcAft>
              <a:buNone/>
            </a:pPr>
            <a:r>
              <a:rPr lang="ru-RU">
                <a:solidFill>
                  <a:schemeClr val="dk1"/>
                </a:solidFill>
                <a:latin typeface="Times New Roman"/>
                <a:ea typeface="Times New Roman"/>
                <a:cs typeface="Times New Roman"/>
                <a:sym typeface="Times New Roman"/>
              </a:rPr>
              <a:t>Баланың немесе жасөспірімнің мінез-құлқы әртүрлі себептермен (тіпті кенеттен) өзгеруі мүмкін, бірақ түсініксіз өзгерістер оның өмірінде жаңа стресс түрінің пайда болғанын, мысалы, буллингті білдіруі мүмкін. Кейбір балалар тұйықталып, үндемейтін бола бастайды. Бұрынғы өзіне деген сенімділігін жоғалтқандай көрінуі мүмкін. Олар мазасыз, үрейлі немесе ерекше ашулы болып көрінуі мүмкін. Сонымен қатар, олар әдеттегіден жасырын бола бастайды.</a:t>
            </a:r>
            <a:endParaRPr>
              <a:solidFill>
                <a:schemeClr val="dk1"/>
              </a:solidFill>
              <a:latin typeface="Times New Roman"/>
              <a:ea typeface="Times New Roman"/>
              <a:cs typeface="Times New Roman"/>
              <a:sym typeface="Times New Roman"/>
            </a:endParaRPr>
          </a:p>
          <a:p>
            <a:pPr indent="0" lvl="0" marL="0" rtl="0" algn="just">
              <a:spcBef>
                <a:spcPts val="0"/>
              </a:spcBef>
              <a:spcAft>
                <a:spcPts val="0"/>
              </a:spcAft>
              <a:buNone/>
            </a:pPr>
            <a:r>
              <a:rPr b="1" lang="ru-RU">
                <a:solidFill>
                  <a:schemeClr val="dk1"/>
                </a:solidFill>
                <a:latin typeface="Times New Roman"/>
                <a:ea typeface="Times New Roman"/>
                <a:cs typeface="Times New Roman"/>
                <a:sym typeface="Times New Roman"/>
              </a:rPr>
              <a:t>Буллингтің тағы бір белгісі – басқаларға қатысты агрессивті мінез-құлық (ауызша немесе физикалық).</a:t>
            </a:r>
            <a:r>
              <a:rPr lang="ru-RU">
                <a:solidFill>
                  <a:schemeClr val="dk1"/>
                </a:solidFill>
                <a:latin typeface="Times New Roman"/>
                <a:ea typeface="Times New Roman"/>
                <a:cs typeface="Times New Roman"/>
                <a:sym typeface="Times New Roman"/>
              </a:rPr>
              <a:t> Шынында да, құрдастары немесе ересектер тарапынан физикалық немесе эмоционалдық зорлық-зомбылықты бастан өткерген балалар мұндай мінез-құлықты өздері де көрсетуі ықтимал.</a:t>
            </a:r>
            <a:endParaRPr>
              <a:solidFill>
                <a:schemeClr val="dk1"/>
              </a:solidFill>
              <a:latin typeface="Times New Roman"/>
              <a:ea typeface="Times New Roman"/>
              <a:cs typeface="Times New Roman"/>
              <a:sym typeface="Times New Roman"/>
            </a:endParaRPr>
          </a:p>
          <a:p>
            <a:pPr indent="0" lvl="0" marL="0" rtl="0" algn="just">
              <a:spcBef>
                <a:spcPts val="0"/>
              </a:spcBef>
              <a:spcAft>
                <a:spcPts val="0"/>
              </a:spcAft>
              <a:buNone/>
            </a:pPr>
            <a:r>
              <a:rPr b="1" lang="ru-RU">
                <a:solidFill>
                  <a:schemeClr val="dk1"/>
                </a:solidFill>
                <a:latin typeface="Times New Roman"/>
                <a:ea typeface="Times New Roman"/>
                <a:cs typeface="Times New Roman"/>
                <a:sym typeface="Times New Roman"/>
              </a:rPr>
              <a:t>Тамақтану немесе ұйқы мәселелері. </a:t>
            </a:r>
            <a:r>
              <a:rPr lang="ru-RU">
                <a:solidFill>
                  <a:schemeClr val="dk1"/>
                </a:solidFill>
                <a:latin typeface="Times New Roman"/>
                <a:ea typeface="Times New Roman"/>
                <a:cs typeface="Times New Roman"/>
                <a:sym typeface="Times New Roman"/>
              </a:rPr>
              <a:t>Тамақтану немесе ұйқы дағдыларындағы өзгерістер баланың өмірінде бір нәрсенің дұрыс емес екенін білдіруі мүмкін. Мұндай белгілерге, мысалы, әдеттегімен салыстырғанда тәбеттің кенеттен артуы немесе төмендеуі, ұйықтай алмау немесе қорқынышты түстер көру жатады.</a:t>
            </a:r>
            <a:endParaRPr b="1">
              <a:solidFill>
                <a:schemeClr val="dk1"/>
              </a:solidFill>
              <a:latin typeface="Times New Roman"/>
              <a:ea typeface="Times New Roman"/>
              <a:cs typeface="Times New Roman"/>
              <a:sym typeface="Times New Roman"/>
            </a:endParaRPr>
          </a:p>
          <a:p>
            <a:pPr indent="0" lvl="0" marL="0" rtl="0" algn="just">
              <a:spcBef>
                <a:spcPts val="0"/>
              </a:spcBef>
              <a:spcAft>
                <a:spcPts val="0"/>
              </a:spcAft>
              <a:buNone/>
            </a:pPr>
            <a:r>
              <a:rPr b="1" lang="ru-RU">
                <a:solidFill>
                  <a:schemeClr val="dk1"/>
                </a:solidFill>
                <a:latin typeface="Times New Roman"/>
                <a:ea typeface="Times New Roman"/>
                <a:cs typeface="Times New Roman"/>
                <a:sym typeface="Times New Roman"/>
              </a:rPr>
              <a:t>Физикалық белгілер.</a:t>
            </a:r>
            <a:r>
              <a:rPr lang="ru-RU">
                <a:solidFill>
                  <a:schemeClr val="dk1"/>
                </a:solidFill>
                <a:latin typeface="Times New Roman"/>
                <a:ea typeface="Times New Roman"/>
                <a:cs typeface="Times New Roman"/>
                <a:sym typeface="Times New Roman"/>
              </a:rPr>
              <a:t> Стресс физикалық белгілер арқылы көрінуі мүмкін. Егер бала немесе жасөспірім іштің ауыруы, бас ауруы немесе жүрек айну сияқты мәселелерге шағымданса, бұл жағымсыз тәжірибенің, мысалы, буллингтің салдары болуы мүмкін.</a:t>
            </a:r>
            <a:endParaRPr>
              <a:solidFill>
                <a:schemeClr val="dk1"/>
              </a:solidFill>
              <a:latin typeface="Times New Roman"/>
              <a:ea typeface="Times New Roman"/>
              <a:cs typeface="Times New Roman"/>
              <a:sym typeface="Times New Roman"/>
            </a:endParaRPr>
          </a:p>
          <a:p>
            <a:pPr indent="0" lvl="0" marL="0" rtl="0" algn="just">
              <a:spcBef>
                <a:spcPts val="0"/>
              </a:spcBef>
              <a:spcAft>
                <a:spcPts val="0"/>
              </a:spcAft>
              <a:buNone/>
            </a:pPr>
            <a:r>
              <a:rPr b="1" lang="ru-RU">
                <a:solidFill>
                  <a:schemeClr val="dk1"/>
                </a:solidFill>
                <a:latin typeface="Times New Roman"/>
                <a:ea typeface="Times New Roman"/>
                <a:cs typeface="Times New Roman"/>
                <a:sym typeface="Times New Roman"/>
              </a:rPr>
              <a:t>Достардан, мектептен және әлеуметтік желілерден қашу. </a:t>
            </a:r>
            <a:r>
              <a:rPr lang="ru-RU">
                <a:solidFill>
                  <a:schemeClr val="dk1"/>
                </a:solidFill>
                <a:latin typeface="Times New Roman"/>
                <a:ea typeface="Times New Roman"/>
                <a:cs typeface="Times New Roman"/>
                <a:sym typeface="Times New Roman"/>
              </a:rPr>
              <a:t>Егер бала немесе жасөспірім мектепке барудан қорқатын немесе мазасызданатын болса, сабақтарды жиі жіберіп алса немесе таңертең өзін нашар сезінетінін айтса (физикалық тұрғыдан түсіндіру мүмкін емес себептермен), бұл оның мектепте буллингке ұшырап жүргенін білдіруі мүмкін. Сонымен қатар, баланың үлгерімі бұрынғы деңгеймен салыстырғанда нашарлауы мүмкін.</a:t>
            </a:r>
            <a:endParaRPr>
              <a:solidFill>
                <a:schemeClr val="dk1"/>
              </a:solidFill>
              <a:latin typeface="Times New Roman"/>
              <a:ea typeface="Times New Roman"/>
              <a:cs typeface="Times New Roman"/>
              <a:sym typeface="Times New Roman"/>
            </a:endParaRPr>
          </a:p>
          <a:p>
            <a:pPr indent="0" lvl="0" marL="0" rtl="0" algn="just">
              <a:spcBef>
                <a:spcPts val="0"/>
              </a:spcBef>
              <a:spcAft>
                <a:spcPts val="0"/>
              </a:spcAft>
              <a:buNone/>
            </a:pPr>
            <a:r>
              <a:rPr lang="ru-RU">
                <a:solidFill>
                  <a:schemeClr val="dk1"/>
                </a:solidFill>
                <a:latin typeface="Times New Roman"/>
                <a:ea typeface="Times New Roman"/>
                <a:cs typeface="Times New Roman"/>
                <a:sym typeface="Times New Roman"/>
              </a:rPr>
              <a:t>Әрине, буллинг тек мектепте ғана емес, оның сыртында да орын алуы мүмкін. Егер бала мектептен кейін немесе демалыс күндері достарымен, сыныптастарымен кездесуді тоқтатса, бұл оның әлеуметтік топтардан «шығарылып» тасталғанын және буллингке ұшырағанын білдіруі мүмкін.</a:t>
            </a:r>
            <a:endParaRPr>
              <a:solidFill>
                <a:schemeClr val="dk1"/>
              </a:solidFill>
              <a:latin typeface="Times New Roman"/>
              <a:ea typeface="Times New Roman"/>
              <a:cs typeface="Times New Roman"/>
              <a:sym typeface="Times New Roman"/>
            </a:endParaRPr>
          </a:p>
          <a:p>
            <a:pPr indent="0" lvl="0" marL="0" rtl="0" algn="just">
              <a:spcBef>
                <a:spcPts val="0"/>
              </a:spcBef>
              <a:spcAft>
                <a:spcPts val="0"/>
              </a:spcAft>
              <a:buNone/>
            </a:pPr>
            <a:r>
              <a:rPr lang="ru-RU">
                <a:solidFill>
                  <a:schemeClr val="dk1"/>
                </a:solidFill>
                <a:latin typeface="Times New Roman"/>
                <a:ea typeface="Times New Roman"/>
                <a:cs typeface="Times New Roman"/>
                <a:sym typeface="Times New Roman"/>
              </a:rPr>
              <a:t>Сол сияқты, егер бала бұрын әлеуметтік желілерді белсенді қолданса, ал қазір олардан қашқақтай бастаса, бұл оның интернеттегі буллингтің құрбаны болғанын көрсететін белгі болуы мүмкін.</a:t>
            </a:r>
            <a:endParaRPr>
              <a:solidFill>
                <a:schemeClr val="dk1"/>
              </a:solidFill>
              <a:latin typeface="Times New Roman"/>
              <a:ea typeface="Times New Roman"/>
              <a:cs typeface="Times New Roman"/>
              <a:sym typeface="Times New Roman"/>
            </a:endParaRPr>
          </a:p>
          <a:p>
            <a:pPr indent="0" lvl="0" marL="0" rtl="0" algn="just">
              <a:spcBef>
                <a:spcPts val="0"/>
              </a:spcBef>
              <a:spcAft>
                <a:spcPts val="0"/>
              </a:spcAft>
              <a:buNone/>
            </a:pPr>
            <a:r>
              <a:rPr b="1" lang="ru-RU">
                <a:solidFill>
                  <a:schemeClr val="dk1"/>
                </a:solidFill>
                <a:latin typeface="Times New Roman"/>
                <a:ea typeface="Times New Roman"/>
                <a:cs typeface="Times New Roman"/>
                <a:sym typeface="Times New Roman"/>
              </a:rPr>
              <a:t>Достар, мектеп немесе әлеуметтік желілер туралы айтқысы келмеу. </a:t>
            </a:r>
            <a:r>
              <a:rPr lang="ru-RU">
                <a:solidFill>
                  <a:schemeClr val="dk1"/>
                </a:solidFill>
                <a:latin typeface="Times New Roman"/>
                <a:ea typeface="Times New Roman"/>
                <a:cs typeface="Times New Roman"/>
                <a:sym typeface="Times New Roman"/>
              </a:rPr>
              <a:t>Егер бала бұрын достарымен қарым-қатынасы туралы айтып жүрсе, ал енді бұл тақырыптан қашқақтай бастаса, бұл достық қарым-қатынастағы шиеленістің, соның ішінде буллингтің белгісі болуы мүмкін. Ата-аналар немесе мұғалімдер баладан әлеуметтік желілерде не істегенін сұрағанда, буллингке ұшыраған бала ашулануы немесе жауап беруден жалтаруы мүмкін.</a:t>
            </a:r>
            <a:endParaRPr>
              <a:solidFill>
                <a:schemeClr val="dk1"/>
              </a:solidFill>
              <a:latin typeface="Times New Roman"/>
              <a:ea typeface="Times New Roman"/>
              <a:cs typeface="Times New Roman"/>
              <a:sym typeface="Times New Roman"/>
            </a:endParaRPr>
          </a:p>
          <a:p>
            <a:pPr indent="0" lvl="0" marL="0" rtl="0" algn="just">
              <a:spcBef>
                <a:spcPts val="0"/>
              </a:spcBef>
              <a:spcAft>
                <a:spcPts val="0"/>
              </a:spcAft>
              <a:buNone/>
            </a:pPr>
            <a:r>
              <a:rPr b="1" lang="ru-RU">
                <a:solidFill>
                  <a:schemeClr val="dk1"/>
                </a:solidFill>
                <a:latin typeface="Times New Roman"/>
                <a:ea typeface="Times New Roman"/>
                <a:cs typeface="Times New Roman"/>
                <a:sym typeface="Times New Roman"/>
              </a:rPr>
              <a:t>Физикалық белгілер. </a:t>
            </a:r>
            <a:r>
              <a:rPr lang="ru-RU">
                <a:solidFill>
                  <a:schemeClr val="dk1"/>
                </a:solidFill>
                <a:latin typeface="Times New Roman"/>
                <a:ea typeface="Times New Roman"/>
                <a:cs typeface="Times New Roman"/>
                <a:sym typeface="Times New Roman"/>
              </a:rPr>
              <a:t>Егер бала физикалық буллингке ұшырап жүрсе, оның денесінде жарақаттар, мысалы, көгерген жерлер байқалуы мүмкін. Киімі жыртылған болуы мүмкін. Заттары «жоғалып» кетуі немесе сынуы ықтимал.</a:t>
            </a:r>
            <a:endParaRPr>
              <a:solidFill>
                <a:schemeClr val="dk1"/>
              </a:solidFill>
              <a:latin typeface="Times New Roman"/>
              <a:ea typeface="Times New Roman"/>
              <a:cs typeface="Times New Roman"/>
              <a:sym typeface="Times New Roman"/>
            </a:endParaRPr>
          </a:p>
          <a:p>
            <a:pPr indent="0" lvl="0" marL="0" rtl="0" algn="just">
              <a:spcBef>
                <a:spcPts val="0"/>
              </a:spcBef>
              <a:spcAft>
                <a:spcPts val="0"/>
              </a:spcAft>
              <a:buNone/>
            </a:pPr>
            <a:r>
              <a:rPr lang="ru-RU">
                <a:solidFill>
                  <a:schemeClr val="dk1"/>
                </a:solidFill>
                <a:latin typeface="Times New Roman"/>
                <a:ea typeface="Times New Roman"/>
                <a:cs typeface="Times New Roman"/>
                <a:sym typeface="Times New Roman"/>
              </a:rPr>
              <a:t>Өте маңызды нәрсе – жоғарыда аталған белгілердің әрқайсысы немесе олардың жиынтығы әртүрлі себептермен пайда болуы мүмкін. Бұл белгілердің өзі баланың міндетті түрде буллингке ұшырап жатқанын білдірмейді. Алайда осындай белгілерді байқасаңыз, жағдайды нақтылау үшін шара қолдану қажет.</a:t>
            </a:r>
            <a:endParaRPr>
              <a:solidFill>
                <a:schemeClr val="dk1"/>
              </a:solidFill>
              <a:latin typeface="Times New Roman"/>
              <a:ea typeface="Times New Roman"/>
              <a:cs typeface="Times New Roman"/>
              <a:sym typeface="Times New Roman"/>
            </a:endParaRPr>
          </a:p>
          <a:p>
            <a:pPr indent="0" lvl="0" marL="0" rtl="0" algn="l">
              <a:spcBef>
                <a:spcPts val="0"/>
              </a:spcBef>
              <a:spcAft>
                <a:spcPts val="0"/>
              </a:spcAft>
              <a:buNone/>
            </a:pPr>
            <a:r>
              <a:rPr b="1" lang="ru-RU">
                <a:solidFill>
                  <a:schemeClr val="dk1"/>
                </a:solidFill>
                <a:latin typeface="Times New Roman"/>
                <a:ea typeface="Times New Roman"/>
                <a:cs typeface="Times New Roman"/>
                <a:sym typeface="Times New Roman"/>
              </a:rPr>
              <a:t>3. Буллингтің алдын алудағы отбасының рөлі</a:t>
            </a:r>
            <a:r>
              <a:rPr lang="ru-RU">
                <a:solidFill>
                  <a:schemeClr val="dk1"/>
                </a:solidFill>
                <a:latin typeface="Times New Roman"/>
                <a:ea typeface="Times New Roman"/>
                <a:cs typeface="Times New Roman"/>
                <a:sym typeface="Times New Roman"/>
              </a:rPr>
              <a:t> Отбасы – баланың алғашқы және ең маңызды әлеуметтік ортасы. Дәл осы ортада оның тұлғалық негіздері, өзін-өзі бағалауы, қарым-қатынас тәсілдері және қиындықтарға реакциясы қалыптасады. Отбасында қандай құндылықтар, мінез-құлық үлгілері және өзара әрекет стилі басым болса, бала буллингке осал бола ма, әлде керісінше, агрессияға қарсы тұра ала ма және өзі агрессия көзіне айналмай ма – осыны бәрі соған байланысты.</a:t>
            </a:r>
            <a:endParaRPr b="1">
              <a:solidFill>
                <a:schemeClr val="dk1"/>
              </a:solidFill>
              <a:latin typeface="Times New Roman"/>
              <a:ea typeface="Times New Roman"/>
              <a:cs typeface="Times New Roman"/>
              <a:sym typeface="Times New Roman"/>
            </a:endParaRPr>
          </a:p>
          <a:p>
            <a:pPr indent="0" lvl="0" marL="0" rtl="0" algn="just">
              <a:spcBef>
                <a:spcPts val="0"/>
              </a:spcBef>
              <a:spcAft>
                <a:spcPts val="0"/>
              </a:spcAft>
              <a:buNone/>
            </a:pPr>
            <a:r>
              <a:rPr b="1" lang="ru-RU">
                <a:solidFill>
                  <a:schemeClr val="dk1"/>
                </a:solidFill>
                <a:latin typeface="Times New Roman"/>
                <a:ea typeface="Times New Roman"/>
                <a:cs typeface="Times New Roman"/>
                <a:sym typeface="Times New Roman"/>
              </a:rPr>
              <a:t>Отбасының буллингтің алдын алудағы рөлі:</a:t>
            </a:r>
            <a:endParaRPr b="1">
              <a:solidFill>
                <a:schemeClr val="dk1"/>
              </a:solidFill>
              <a:latin typeface="Times New Roman"/>
              <a:ea typeface="Times New Roman"/>
              <a:cs typeface="Times New Roman"/>
              <a:sym typeface="Times New Roman"/>
            </a:endParaRPr>
          </a:p>
          <a:p>
            <a:pPr indent="-317500" lvl="0" marL="457200" rtl="0" algn="just">
              <a:spcBef>
                <a:spcPts val="0"/>
              </a:spcBef>
              <a:spcAft>
                <a:spcPts val="0"/>
              </a:spcAft>
              <a:buClr>
                <a:schemeClr val="dk1"/>
              </a:buClr>
              <a:buSzPts val="1400"/>
              <a:buFont typeface="Times New Roman"/>
              <a:buAutoNum type="arabicPeriod"/>
            </a:pPr>
            <a:r>
              <a:rPr lang="ru-RU">
                <a:solidFill>
                  <a:schemeClr val="dk1"/>
                </a:solidFill>
                <a:latin typeface="Times New Roman"/>
                <a:ea typeface="Times New Roman"/>
                <a:cs typeface="Times New Roman"/>
                <a:sym typeface="Times New Roman"/>
              </a:rPr>
              <a:t>Баланың өзіне деген сенімін және сенімділігін нығайта отырып, оны буллинг құрбаны болу қаупінен қорғайды;</a:t>
            </a:r>
            <a:endParaRPr>
              <a:solidFill>
                <a:schemeClr val="dk1"/>
              </a:solidFill>
              <a:latin typeface="Times New Roman"/>
              <a:ea typeface="Times New Roman"/>
              <a:cs typeface="Times New Roman"/>
              <a:sym typeface="Times New Roman"/>
            </a:endParaRPr>
          </a:p>
          <a:p>
            <a:pPr indent="-317500" lvl="0" marL="457200" rtl="0" algn="just">
              <a:spcBef>
                <a:spcPts val="0"/>
              </a:spcBef>
              <a:spcAft>
                <a:spcPts val="0"/>
              </a:spcAft>
              <a:buClr>
                <a:schemeClr val="dk1"/>
              </a:buClr>
              <a:buSzPts val="1400"/>
              <a:buFont typeface="Times New Roman"/>
              <a:buAutoNum type="arabicPeriod"/>
            </a:pPr>
            <a:r>
              <a:rPr lang="ru-RU">
                <a:solidFill>
                  <a:schemeClr val="dk1"/>
                </a:solidFill>
                <a:latin typeface="Times New Roman"/>
                <a:ea typeface="Times New Roman"/>
                <a:cs typeface="Times New Roman"/>
                <a:sym typeface="Times New Roman"/>
              </a:rPr>
              <a:t>Басқа адамдарға қатысты агрессивті немесе қорлайтын мінез-құлықтың дамуына жол бермейтін көзқарастарды қалыптастырады.</a:t>
            </a:r>
            <a:endParaRPr>
              <a:solidFill>
                <a:schemeClr val="dk1"/>
              </a:solidFill>
              <a:latin typeface="Times New Roman"/>
              <a:ea typeface="Times New Roman"/>
              <a:cs typeface="Times New Roman"/>
              <a:sym typeface="Times New Roman"/>
            </a:endParaRPr>
          </a:p>
          <a:p>
            <a:pPr indent="0" lvl="0" marL="0" rtl="0" algn="just">
              <a:spcBef>
                <a:spcPts val="0"/>
              </a:spcBef>
              <a:spcAft>
                <a:spcPts val="0"/>
              </a:spcAft>
              <a:buNone/>
            </a:pPr>
            <a:r>
              <a:rPr b="1" lang="ru-RU">
                <a:solidFill>
                  <a:schemeClr val="dk1"/>
                </a:solidFill>
                <a:latin typeface="Times New Roman"/>
                <a:ea typeface="Times New Roman"/>
                <a:cs typeface="Times New Roman"/>
                <a:sym typeface="Times New Roman"/>
              </a:rPr>
              <a:t>1. Негізгі қауіпсіздік сезімін қалыптастыру </a:t>
            </a:r>
            <a:endParaRPr b="1">
              <a:solidFill>
                <a:schemeClr val="dk1"/>
              </a:solidFill>
              <a:latin typeface="Times New Roman"/>
              <a:ea typeface="Times New Roman"/>
              <a:cs typeface="Times New Roman"/>
              <a:sym typeface="Times New Roman"/>
            </a:endParaRPr>
          </a:p>
          <a:p>
            <a:pPr indent="0" lvl="0" marL="0" rtl="0" algn="just">
              <a:spcBef>
                <a:spcPts val="0"/>
              </a:spcBef>
              <a:spcAft>
                <a:spcPts val="0"/>
              </a:spcAft>
              <a:buNone/>
            </a:pPr>
            <a:r>
              <a:rPr lang="ru-RU">
                <a:solidFill>
                  <a:schemeClr val="dk1"/>
                </a:solidFill>
                <a:latin typeface="Times New Roman"/>
                <a:ea typeface="Times New Roman"/>
                <a:cs typeface="Times New Roman"/>
                <a:sym typeface="Times New Roman"/>
              </a:rPr>
              <a:t>Қабылдау, сенім және қолдау атмосферасында өскен балада ішкі қорғаныш сезімі қалыптасады. Бұл буллингке ұшырау ықтималдығын төмендетіп, стресс жағдайларымен тез күресуге көмектеседі.</a:t>
            </a:r>
            <a:endParaRPr>
              <a:solidFill>
                <a:schemeClr val="dk1"/>
              </a:solidFill>
              <a:latin typeface="Times New Roman"/>
              <a:ea typeface="Times New Roman"/>
              <a:cs typeface="Times New Roman"/>
              <a:sym typeface="Times New Roman"/>
            </a:endParaRPr>
          </a:p>
          <a:p>
            <a:pPr indent="0" lvl="0" marL="0" rtl="0" algn="just">
              <a:spcBef>
                <a:spcPts val="0"/>
              </a:spcBef>
              <a:spcAft>
                <a:spcPts val="0"/>
              </a:spcAft>
              <a:buNone/>
            </a:pPr>
            <a:r>
              <a:rPr b="1" lang="ru-RU">
                <a:solidFill>
                  <a:schemeClr val="dk1"/>
                </a:solidFill>
                <a:latin typeface="Times New Roman"/>
                <a:ea typeface="Times New Roman"/>
                <a:cs typeface="Times New Roman"/>
                <a:sym typeface="Times New Roman"/>
              </a:rPr>
              <a:t>2. Эмпатия мен құрметті дамыту </a:t>
            </a:r>
            <a:endParaRPr b="1">
              <a:solidFill>
                <a:schemeClr val="dk1"/>
              </a:solidFill>
              <a:latin typeface="Times New Roman"/>
              <a:ea typeface="Times New Roman"/>
              <a:cs typeface="Times New Roman"/>
              <a:sym typeface="Times New Roman"/>
            </a:endParaRPr>
          </a:p>
          <a:p>
            <a:pPr indent="0" lvl="0" marL="0" rtl="0" algn="just">
              <a:spcBef>
                <a:spcPts val="0"/>
              </a:spcBef>
              <a:spcAft>
                <a:spcPts val="0"/>
              </a:spcAft>
              <a:buNone/>
            </a:pPr>
            <a:r>
              <a:rPr lang="ru-RU">
                <a:solidFill>
                  <a:schemeClr val="dk1"/>
                </a:solidFill>
                <a:latin typeface="Times New Roman"/>
                <a:ea typeface="Times New Roman"/>
                <a:cs typeface="Times New Roman"/>
                <a:sym typeface="Times New Roman"/>
              </a:rPr>
              <a:t>Отбасылық қарым-қатынас арқылы бала басқаларға жанашырлық танытуды, олардың шекараларын құрметтеуді және эмоцияларын мәдени түрде білдіруді үйренеді. Ата-аналар өз үлгісімен агрессия мен қорлаудың жол берілмейтінін көрсетеді.</a:t>
            </a:r>
            <a:endParaRPr>
              <a:solidFill>
                <a:schemeClr val="dk1"/>
              </a:solidFill>
              <a:latin typeface="Times New Roman"/>
              <a:ea typeface="Times New Roman"/>
              <a:cs typeface="Times New Roman"/>
              <a:sym typeface="Times New Roman"/>
            </a:endParaRPr>
          </a:p>
          <a:p>
            <a:pPr indent="0" lvl="0" marL="0" rtl="0" algn="just">
              <a:spcBef>
                <a:spcPts val="0"/>
              </a:spcBef>
              <a:spcAft>
                <a:spcPts val="0"/>
              </a:spcAft>
              <a:buNone/>
            </a:pPr>
            <a:r>
              <a:rPr b="1" lang="ru-RU">
                <a:solidFill>
                  <a:schemeClr val="dk1"/>
                </a:solidFill>
                <a:latin typeface="Times New Roman"/>
                <a:ea typeface="Times New Roman"/>
                <a:cs typeface="Times New Roman"/>
                <a:sym typeface="Times New Roman"/>
              </a:rPr>
              <a:t>3. Қақтығыстардағы мінез-құлықты қалыптастыру</a:t>
            </a:r>
            <a:endParaRPr b="1">
              <a:solidFill>
                <a:schemeClr val="dk1"/>
              </a:solidFill>
              <a:latin typeface="Times New Roman"/>
              <a:ea typeface="Times New Roman"/>
              <a:cs typeface="Times New Roman"/>
              <a:sym typeface="Times New Roman"/>
            </a:endParaRPr>
          </a:p>
          <a:p>
            <a:pPr indent="0" lvl="0" marL="0" rtl="0" algn="just">
              <a:spcBef>
                <a:spcPts val="0"/>
              </a:spcBef>
              <a:spcAft>
                <a:spcPts val="0"/>
              </a:spcAft>
              <a:buNone/>
            </a:pPr>
            <a:r>
              <a:rPr lang="ru-RU">
                <a:solidFill>
                  <a:schemeClr val="dk1"/>
                </a:solidFill>
                <a:latin typeface="Times New Roman"/>
                <a:ea typeface="Times New Roman"/>
                <a:cs typeface="Times New Roman"/>
                <a:sym typeface="Times New Roman"/>
              </a:rPr>
              <a:t>Егер отбасында қақтығыстар әр отбасы мүшесінің сезімін ескере отырып бейбіт жолмен шешілсе, бала конструктивті қарым-қатынас тәсілдерін меңгереді. Керісінше, егер ол зорлық-зомбылықты, айқай мен қорлауды байқаса, бұл мінез-құлық үлгілерін мектеп ортасына көшіру ықтималдығы жоғары.</a:t>
            </a:r>
            <a:endParaRPr>
              <a:solidFill>
                <a:schemeClr val="dk1"/>
              </a:solidFill>
              <a:latin typeface="Times New Roman"/>
              <a:ea typeface="Times New Roman"/>
              <a:cs typeface="Times New Roman"/>
              <a:sym typeface="Times New Roman"/>
            </a:endParaRPr>
          </a:p>
          <a:p>
            <a:pPr indent="0" lvl="0" marL="0" rtl="0" algn="just">
              <a:spcBef>
                <a:spcPts val="0"/>
              </a:spcBef>
              <a:spcAft>
                <a:spcPts val="0"/>
              </a:spcAft>
              <a:buNone/>
            </a:pPr>
            <a:r>
              <a:rPr b="1" lang="ru-RU">
                <a:solidFill>
                  <a:schemeClr val="dk1"/>
                </a:solidFill>
                <a:latin typeface="Times New Roman"/>
                <a:ea typeface="Times New Roman"/>
                <a:cs typeface="Times New Roman"/>
                <a:sym typeface="Times New Roman"/>
              </a:rPr>
              <a:t>4. Өзін-өзі бағалау мен сенімділікке әсері </a:t>
            </a:r>
            <a:endParaRPr b="1">
              <a:solidFill>
                <a:schemeClr val="dk1"/>
              </a:solidFill>
              <a:latin typeface="Times New Roman"/>
              <a:ea typeface="Times New Roman"/>
              <a:cs typeface="Times New Roman"/>
              <a:sym typeface="Times New Roman"/>
            </a:endParaRPr>
          </a:p>
          <a:p>
            <a:pPr indent="0" lvl="0" marL="0" rtl="0" algn="just">
              <a:spcBef>
                <a:spcPts val="0"/>
              </a:spcBef>
              <a:spcAft>
                <a:spcPts val="0"/>
              </a:spcAft>
              <a:buNone/>
            </a:pPr>
            <a:r>
              <a:rPr lang="ru-RU">
                <a:solidFill>
                  <a:schemeClr val="dk1"/>
                </a:solidFill>
                <a:latin typeface="Times New Roman"/>
                <a:ea typeface="Times New Roman"/>
                <a:cs typeface="Times New Roman"/>
                <a:sym typeface="Times New Roman"/>
              </a:rPr>
              <a:t>Қолдаушы отбасы баланың өзін-өзі дұрыс бағалауына және өз күшіне сенім қалыптастыруына ықпал етеді. Өзін-өзі бағалауы тұрақты балалар буллингке сирек ұшырайды, өйткені олар өз шекараларын қорғай алады және көмек сұраудан қорықпайды.</a:t>
            </a:r>
            <a:endParaRPr>
              <a:solidFill>
                <a:schemeClr val="dk1"/>
              </a:solidFill>
              <a:latin typeface="Times New Roman"/>
              <a:ea typeface="Times New Roman"/>
              <a:cs typeface="Times New Roman"/>
              <a:sym typeface="Times New Roman"/>
            </a:endParaRPr>
          </a:p>
          <a:p>
            <a:pPr indent="0" lvl="0" marL="0" rtl="0" algn="just">
              <a:spcBef>
                <a:spcPts val="0"/>
              </a:spcBef>
              <a:spcAft>
                <a:spcPts val="0"/>
              </a:spcAft>
              <a:buNone/>
            </a:pPr>
            <a:r>
              <a:rPr b="1" lang="ru-RU">
                <a:solidFill>
                  <a:schemeClr val="dk1"/>
                </a:solidFill>
                <a:latin typeface="Times New Roman"/>
                <a:ea typeface="Times New Roman"/>
                <a:cs typeface="Times New Roman"/>
                <a:sym typeface="Times New Roman"/>
              </a:rPr>
              <a:t>5. Ата-ананың мектеп өміріне қатысуы </a:t>
            </a:r>
            <a:endParaRPr b="1">
              <a:solidFill>
                <a:schemeClr val="dk1"/>
              </a:solidFill>
              <a:latin typeface="Times New Roman"/>
              <a:ea typeface="Times New Roman"/>
              <a:cs typeface="Times New Roman"/>
              <a:sym typeface="Times New Roman"/>
            </a:endParaRPr>
          </a:p>
          <a:p>
            <a:pPr indent="0" lvl="0" marL="0" rtl="0" algn="just">
              <a:spcBef>
                <a:spcPts val="0"/>
              </a:spcBef>
              <a:spcAft>
                <a:spcPts val="0"/>
              </a:spcAft>
              <a:buNone/>
            </a:pPr>
            <a:r>
              <a:rPr lang="ru-RU">
                <a:solidFill>
                  <a:schemeClr val="dk1"/>
                </a:solidFill>
                <a:latin typeface="Times New Roman"/>
                <a:ea typeface="Times New Roman"/>
                <a:cs typeface="Times New Roman"/>
                <a:sym typeface="Times New Roman"/>
              </a:rPr>
              <a:t>Бала жетістіктеріне қызығушылық танытатын, оның достарын және сыныптастарын білетін ата-аналар буллингтің алғашқы белгілерін ерте байқап, дер кезінде әрекет ете алады. Мұндай қатысу баланың сенімін арттырып, жасырын мінез-құлықтың пайда болу ықтималдығын төмендетеді. </a:t>
            </a:r>
            <a:r>
              <a:rPr b="1" lang="ru-RU">
                <a:solidFill>
                  <a:schemeClr val="dk1"/>
                </a:solidFill>
                <a:latin typeface="Times New Roman"/>
                <a:ea typeface="Times New Roman"/>
                <a:cs typeface="Times New Roman"/>
                <a:sym typeface="Times New Roman"/>
              </a:rPr>
              <a:t>6.Құндылықтар жүйесін қалыптастыру </a:t>
            </a:r>
            <a:endParaRPr>
              <a:solidFill>
                <a:schemeClr val="dk1"/>
              </a:solidFill>
              <a:latin typeface="Times New Roman"/>
              <a:ea typeface="Times New Roman"/>
              <a:cs typeface="Times New Roman"/>
              <a:sym typeface="Times New Roman"/>
            </a:endParaRPr>
          </a:p>
          <a:p>
            <a:pPr indent="0" lvl="0" marL="0" rtl="0" algn="just">
              <a:spcBef>
                <a:spcPts val="0"/>
              </a:spcBef>
              <a:spcAft>
                <a:spcPts val="0"/>
              </a:spcAft>
              <a:buNone/>
            </a:pPr>
            <a:r>
              <a:rPr lang="ru-RU">
                <a:solidFill>
                  <a:schemeClr val="dk1"/>
                </a:solidFill>
                <a:latin typeface="Times New Roman"/>
                <a:ea typeface="Times New Roman"/>
                <a:cs typeface="Times New Roman"/>
                <a:sym typeface="Times New Roman"/>
              </a:rPr>
              <a:t>Отбасы моральдық нормалардың негізін қалайды: құрмет, төзімділік, жауапкершілік. Бұл қасиеттер – буллингтің алдын алудағы негізгі фактор, өйткені олар балалар ұжымындағы атмосфераны қалыптастырады.</a:t>
            </a:r>
            <a:endParaRPr>
              <a:solidFill>
                <a:schemeClr val="dk1"/>
              </a:solidFill>
              <a:latin typeface="Times New Roman"/>
              <a:ea typeface="Times New Roman"/>
              <a:cs typeface="Times New Roman"/>
              <a:sym typeface="Times New Roman"/>
            </a:endParaRPr>
          </a:p>
          <a:p>
            <a:pPr indent="0" lvl="0" marL="0" rtl="0" algn="just">
              <a:spcBef>
                <a:spcPts val="0"/>
              </a:spcBef>
              <a:spcAft>
                <a:spcPts val="0"/>
              </a:spcAft>
              <a:buNone/>
            </a:pPr>
            <a:r>
              <a:t/>
            </a:r>
            <a:endParaRPr b="1">
              <a:solidFill>
                <a:schemeClr val="dk1"/>
              </a:solidFill>
              <a:latin typeface="Times New Roman"/>
              <a:ea typeface="Times New Roman"/>
              <a:cs typeface="Times New Roman"/>
              <a:sym typeface="Times New Roman"/>
            </a:endParaRPr>
          </a:p>
          <a:p>
            <a:pPr indent="0" lvl="0" marL="0" rtl="0" algn="just">
              <a:spcBef>
                <a:spcPts val="0"/>
              </a:spcBef>
              <a:spcAft>
                <a:spcPts val="0"/>
              </a:spcAft>
              <a:buNone/>
            </a:pPr>
            <a:r>
              <a:rPr b="1" lang="ru-RU">
                <a:solidFill>
                  <a:schemeClr val="dk1"/>
                </a:solidFill>
                <a:latin typeface="Times New Roman"/>
                <a:ea typeface="Times New Roman"/>
                <a:cs typeface="Times New Roman"/>
                <a:sym typeface="Times New Roman"/>
              </a:rPr>
              <a:t>Отбасы тарапынан буллингтің алдын алу шаралары </a:t>
            </a:r>
            <a:endParaRPr b="1">
              <a:solidFill>
                <a:schemeClr val="dk1"/>
              </a:solidFill>
              <a:latin typeface="Times New Roman"/>
              <a:ea typeface="Times New Roman"/>
              <a:cs typeface="Times New Roman"/>
              <a:sym typeface="Times New Roman"/>
            </a:endParaRPr>
          </a:p>
          <a:p>
            <a:pPr indent="-317500" lvl="0" marL="457200" rtl="0" algn="just">
              <a:spcBef>
                <a:spcPts val="0"/>
              </a:spcBef>
              <a:spcAft>
                <a:spcPts val="0"/>
              </a:spcAft>
              <a:buClr>
                <a:schemeClr val="dk1"/>
              </a:buClr>
              <a:buSzPts val="1400"/>
              <a:buFont typeface="Times New Roman"/>
              <a:buAutoNum type="arabicPeriod"/>
            </a:pPr>
            <a:r>
              <a:rPr lang="ru-RU">
                <a:solidFill>
                  <a:schemeClr val="dk1"/>
                </a:solidFill>
                <a:latin typeface="Times New Roman"/>
                <a:ea typeface="Times New Roman"/>
                <a:cs typeface="Times New Roman"/>
                <a:sym typeface="Times New Roman"/>
              </a:rPr>
              <a:t>Ашық қарым-қатынас. Балаңызбен оның мектептегі өмірі мен интернеттегі белсенділігі туралы үнемі сөйлесіп отырыңыз. Бұл оның өзін қауіпсіз сезінуіне және мәселелерімен бөлісуіне мүмкіндік береді.</a:t>
            </a:r>
            <a:endParaRPr>
              <a:solidFill>
                <a:schemeClr val="dk1"/>
              </a:solidFill>
              <a:latin typeface="Times New Roman"/>
              <a:ea typeface="Times New Roman"/>
              <a:cs typeface="Times New Roman"/>
              <a:sym typeface="Times New Roman"/>
            </a:endParaRPr>
          </a:p>
          <a:p>
            <a:pPr indent="-317500" lvl="0" marL="457200" rtl="0" algn="just">
              <a:spcBef>
                <a:spcPts val="0"/>
              </a:spcBef>
              <a:spcAft>
                <a:spcPts val="0"/>
              </a:spcAft>
              <a:buClr>
                <a:schemeClr val="dk1"/>
              </a:buClr>
              <a:buSzPts val="1400"/>
              <a:buFont typeface="Times New Roman"/>
              <a:buAutoNum type="arabicPeriod"/>
            </a:pPr>
            <a:r>
              <a:rPr lang="ru-RU">
                <a:solidFill>
                  <a:schemeClr val="dk1"/>
                </a:solidFill>
                <a:latin typeface="Times New Roman"/>
                <a:ea typeface="Times New Roman"/>
                <a:cs typeface="Times New Roman"/>
                <a:sym typeface="Times New Roman"/>
              </a:rPr>
              <a:t>Эмпатияны тәрбиелеу. Балаға буллинг құрбандары қандай сезімдерді бастан кешіретінін түсінуге көмектесіңіз және оның жанашырлық қабілетін дамытыңыз.</a:t>
            </a:r>
            <a:endParaRPr>
              <a:solidFill>
                <a:schemeClr val="dk1"/>
              </a:solidFill>
              <a:latin typeface="Times New Roman"/>
              <a:ea typeface="Times New Roman"/>
              <a:cs typeface="Times New Roman"/>
              <a:sym typeface="Times New Roman"/>
            </a:endParaRPr>
          </a:p>
          <a:p>
            <a:pPr indent="-317500" lvl="0" marL="457200" rtl="0" algn="just">
              <a:spcBef>
                <a:spcPts val="0"/>
              </a:spcBef>
              <a:spcAft>
                <a:spcPts val="0"/>
              </a:spcAft>
              <a:buClr>
                <a:schemeClr val="dk1"/>
              </a:buClr>
              <a:buSzPts val="1400"/>
              <a:buFont typeface="Times New Roman"/>
              <a:buAutoNum type="arabicPeriod"/>
            </a:pPr>
            <a:r>
              <a:rPr lang="ru-RU">
                <a:solidFill>
                  <a:schemeClr val="dk1"/>
                </a:solidFill>
                <a:latin typeface="Times New Roman"/>
                <a:ea typeface="Times New Roman"/>
                <a:cs typeface="Times New Roman"/>
                <a:sym typeface="Times New Roman"/>
              </a:rPr>
              <a:t>Жеке үлгі. Басқаларға құрметпен және мейірімділікпен қарауды өз мінез-құлқыңызбен көрсетіңіз. Зорлық-зомбылыққа ұшыраған адамдарды қорғау арқылы балаға дұрыс үлгі бола аласыз.</a:t>
            </a:r>
            <a:endParaRPr>
              <a:solidFill>
                <a:schemeClr val="dk1"/>
              </a:solidFill>
              <a:latin typeface="Times New Roman"/>
              <a:ea typeface="Times New Roman"/>
              <a:cs typeface="Times New Roman"/>
              <a:sym typeface="Times New Roman"/>
            </a:endParaRPr>
          </a:p>
          <a:p>
            <a:pPr indent="-317500" lvl="0" marL="457200" rtl="0" algn="just">
              <a:spcBef>
                <a:spcPts val="0"/>
              </a:spcBef>
              <a:spcAft>
                <a:spcPts val="0"/>
              </a:spcAft>
              <a:buClr>
                <a:schemeClr val="dk1"/>
              </a:buClr>
              <a:buSzPts val="1400"/>
              <a:buFont typeface="Times New Roman"/>
              <a:buAutoNum type="arabicPeriod"/>
            </a:pPr>
            <a:r>
              <a:rPr lang="ru-RU">
                <a:solidFill>
                  <a:schemeClr val="dk1"/>
                </a:solidFill>
                <a:latin typeface="Times New Roman"/>
                <a:ea typeface="Times New Roman"/>
                <a:cs typeface="Times New Roman"/>
                <a:sym typeface="Times New Roman"/>
              </a:rPr>
              <a:t>Өзіне деген сенімділікті дамыту. Балаңыздың қызығушылықтарын, хоббиін және достық қарым-қатынасын қолдап отырыңыз. Бұл оның өзіне сенімді болуына ықпал етеді.</a:t>
            </a:r>
            <a:endParaRPr>
              <a:solidFill>
                <a:schemeClr val="dk1"/>
              </a:solidFill>
              <a:latin typeface="Times New Roman"/>
              <a:ea typeface="Times New Roman"/>
              <a:cs typeface="Times New Roman"/>
              <a:sym typeface="Times New Roman"/>
            </a:endParaRPr>
          </a:p>
          <a:p>
            <a:pPr indent="-317500" lvl="0" marL="457200" rtl="0" algn="just">
              <a:spcBef>
                <a:spcPts val="0"/>
              </a:spcBef>
              <a:spcAft>
                <a:spcPts val="0"/>
              </a:spcAft>
              <a:buClr>
                <a:schemeClr val="dk1"/>
              </a:buClr>
              <a:buSzPts val="1400"/>
              <a:buFont typeface="Times New Roman"/>
              <a:buAutoNum type="arabicPeriod"/>
            </a:pPr>
            <a:r>
              <a:rPr lang="ru-RU">
                <a:solidFill>
                  <a:schemeClr val="dk1"/>
                </a:solidFill>
                <a:latin typeface="Times New Roman"/>
                <a:ea typeface="Times New Roman"/>
                <a:cs typeface="Times New Roman"/>
                <a:sym typeface="Times New Roman"/>
              </a:rPr>
              <a:t>Кибербуллинг туралы әңгімелесу. Интернеттегі қауіпсіздік ережелері, жарияланған материалдар үшін жауапкершілік және желідегі толық анонимдік пен жазасыздық туралы жалған түсініктерді талқылаңыз.</a:t>
            </a:r>
            <a:endParaRPr>
              <a:solidFill>
                <a:schemeClr val="dk1"/>
              </a:solidFill>
              <a:latin typeface="Times New Roman"/>
              <a:ea typeface="Times New Roman"/>
              <a:cs typeface="Times New Roman"/>
              <a:sym typeface="Times New Roman"/>
            </a:endParaRPr>
          </a:p>
          <a:p>
            <a:pPr indent="0" lvl="0" marL="0" rtl="0" algn="l">
              <a:spcBef>
                <a:spcPts val="0"/>
              </a:spcBef>
              <a:spcAft>
                <a:spcPts val="0"/>
              </a:spcAft>
              <a:buNone/>
            </a:pPr>
            <a:r>
              <a:t/>
            </a:r>
            <a:endParaRPr>
              <a:solidFill>
                <a:schemeClr val="dk1"/>
              </a:solidFill>
              <a:latin typeface="Times New Roman"/>
              <a:ea typeface="Times New Roman"/>
              <a:cs typeface="Times New Roman"/>
              <a:sym typeface="Times New Roman"/>
            </a:endParaRPr>
          </a:p>
          <a:p>
            <a:pPr indent="0" lvl="0" marL="0" rtl="0" algn="l">
              <a:spcBef>
                <a:spcPts val="0"/>
              </a:spcBef>
              <a:spcAft>
                <a:spcPts val="0"/>
              </a:spcAft>
              <a:buNone/>
            </a:pPr>
            <a:r>
              <a:rPr i="1" lang="ru-RU">
                <a:solidFill>
                  <a:schemeClr val="dk1"/>
                </a:solidFill>
                <a:latin typeface="Times New Roman"/>
                <a:ea typeface="Times New Roman"/>
                <a:cs typeface="Times New Roman"/>
                <a:sym typeface="Times New Roman"/>
              </a:rPr>
              <a:t>«Буллингтің алдын алу» тақырыбында балалар мен ата-аналарға арналған чек-листер мен постерлерді тарату.</a:t>
            </a:r>
            <a:endParaRPr i="1">
              <a:solidFill>
                <a:schemeClr val="dk1"/>
              </a:solidFill>
              <a:latin typeface="Times New Roman"/>
              <a:ea typeface="Times New Roman"/>
              <a:cs typeface="Times New Roman"/>
              <a:sym typeface="Times New Roman"/>
            </a:endParaRPr>
          </a:p>
          <a:p>
            <a:pPr indent="449580" lvl="0" marL="0" rtl="0" algn="l">
              <a:spcBef>
                <a:spcPts val="0"/>
              </a:spcBef>
              <a:spcAft>
                <a:spcPts val="0"/>
              </a:spcAft>
              <a:buNone/>
            </a:pPr>
            <a:r>
              <a:t/>
            </a:r>
            <a:endParaRPr b="1">
              <a:solidFill>
                <a:schemeClr val="dk1"/>
              </a:solidFill>
              <a:latin typeface="Times New Roman"/>
              <a:ea typeface="Times New Roman"/>
              <a:cs typeface="Times New Roman"/>
              <a:sym typeface="Times New Roman"/>
            </a:endParaRPr>
          </a:p>
          <a:p>
            <a:pPr indent="0" lvl="0" marL="0" rtl="0" algn="l">
              <a:spcBef>
                <a:spcPts val="0"/>
              </a:spcBef>
              <a:spcAft>
                <a:spcPts val="0"/>
              </a:spcAft>
              <a:buNone/>
            </a:pPr>
            <a:r>
              <a:rPr b="1" lang="ru-RU">
                <a:solidFill>
                  <a:schemeClr val="dk1"/>
                </a:solidFill>
                <a:latin typeface="Times New Roman"/>
                <a:ea typeface="Times New Roman"/>
                <a:cs typeface="Times New Roman"/>
                <a:sym typeface="Times New Roman"/>
              </a:rPr>
              <a:t>4. Талқылауға арналған кейстер.</a:t>
            </a:r>
            <a:endParaRPr b="1">
              <a:solidFill>
                <a:schemeClr val="dk1"/>
              </a:solidFill>
              <a:latin typeface="Times New Roman"/>
              <a:ea typeface="Times New Roman"/>
              <a:cs typeface="Times New Roman"/>
              <a:sym typeface="Times New Roman"/>
            </a:endParaRPr>
          </a:p>
          <a:p>
            <a:pPr indent="0" lvl="0" marL="0" rtl="0" algn="just">
              <a:spcBef>
                <a:spcPts val="0"/>
              </a:spcBef>
              <a:spcAft>
                <a:spcPts val="0"/>
              </a:spcAft>
              <a:buNone/>
            </a:pPr>
            <a:r>
              <a:rPr i="1" lang="ru-RU">
                <a:solidFill>
                  <a:schemeClr val="dk1"/>
                </a:solidFill>
                <a:latin typeface="Times New Roman"/>
                <a:ea typeface="Times New Roman"/>
                <a:cs typeface="Times New Roman"/>
                <a:sym typeface="Times New Roman"/>
              </a:rPr>
              <a:t>Кейc 1. «Үнсіздік құрбаны» </a:t>
            </a:r>
            <a:endParaRPr i="1">
              <a:solidFill>
                <a:schemeClr val="dk1"/>
              </a:solidFill>
              <a:latin typeface="Times New Roman"/>
              <a:ea typeface="Times New Roman"/>
              <a:cs typeface="Times New Roman"/>
              <a:sym typeface="Times New Roman"/>
            </a:endParaRPr>
          </a:p>
          <a:p>
            <a:pPr indent="0" lvl="0" marL="0" rtl="0" algn="just">
              <a:spcBef>
                <a:spcPts val="0"/>
              </a:spcBef>
              <a:spcAft>
                <a:spcPts val="0"/>
              </a:spcAft>
              <a:buNone/>
            </a:pPr>
            <a:r>
              <a:rPr lang="ru-RU">
                <a:solidFill>
                  <a:schemeClr val="dk1"/>
                </a:solidFill>
                <a:latin typeface="Times New Roman"/>
                <a:ea typeface="Times New Roman"/>
                <a:cs typeface="Times New Roman"/>
                <a:sym typeface="Times New Roman"/>
              </a:rPr>
              <a:t>Жағдай: 10 жастағы ұл бала тұтықпағына байланысты сыныптастарының мазағына ұшырап жүр. Ол үйде үндемейді, бұл туралы айтуға қорқады. Ата-анасы жұмыспен тым бос емес, баланың өзгерістерін байқамайды. Бала тұйықталып, оқуға деген қызығушылығын жоғалтқан.</a:t>
            </a:r>
            <a:endParaRPr>
              <a:solidFill>
                <a:schemeClr val="dk1"/>
              </a:solidFill>
              <a:latin typeface="Times New Roman"/>
              <a:ea typeface="Times New Roman"/>
              <a:cs typeface="Times New Roman"/>
              <a:sym typeface="Times New Roman"/>
            </a:endParaRPr>
          </a:p>
          <a:p>
            <a:pPr indent="0" lvl="0" marL="0" rtl="0" algn="l">
              <a:spcBef>
                <a:spcPts val="0"/>
              </a:spcBef>
              <a:spcAft>
                <a:spcPts val="0"/>
              </a:spcAft>
              <a:buNone/>
            </a:pPr>
            <a:r>
              <a:rPr b="1" lang="ru-RU">
                <a:solidFill>
                  <a:schemeClr val="dk1"/>
                </a:solidFill>
                <a:latin typeface="Times New Roman"/>
                <a:ea typeface="Times New Roman"/>
                <a:cs typeface="Times New Roman"/>
                <a:sym typeface="Times New Roman"/>
              </a:rPr>
              <a:t>Ата-аналармен талқылау сұрақтары:</a:t>
            </a:r>
            <a:endParaRPr b="1">
              <a:solidFill>
                <a:schemeClr val="dk1"/>
              </a:solidFill>
              <a:latin typeface="Times New Roman"/>
              <a:ea typeface="Times New Roman"/>
              <a:cs typeface="Times New Roman"/>
              <a:sym typeface="Times New Roman"/>
            </a:endParaRPr>
          </a:p>
          <a:p>
            <a:pPr indent="-317500" lvl="0" marL="457200" rtl="0" algn="l">
              <a:spcBef>
                <a:spcPts val="0"/>
              </a:spcBef>
              <a:spcAft>
                <a:spcPts val="0"/>
              </a:spcAft>
              <a:buClr>
                <a:schemeClr val="dk1"/>
              </a:buClr>
              <a:buSzPts val="1400"/>
              <a:buFont typeface="Times New Roman"/>
              <a:buAutoNum type="arabicPeriod"/>
            </a:pPr>
            <a:r>
              <a:rPr lang="ru-RU">
                <a:solidFill>
                  <a:schemeClr val="dk1"/>
                </a:solidFill>
                <a:latin typeface="Times New Roman"/>
                <a:ea typeface="Times New Roman"/>
                <a:cs typeface="Times New Roman"/>
                <a:sym typeface="Times New Roman"/>
              </a:rPr>
              <a:t>Бұл алаңдатарлық белгілерді ертерек қалай байқауға болар еді?</a:t>
            </a:r>
            <a:endParaRPr>
              <a:solidFill>
                <a:schemeClr val="dk1"/>
              </a:solidFill>
              <a:latin typeface="Times New Roman"/>
              <a:ea typeface="Times New Roman"/>
              <a:cs typeface="Times New Roman"/>
              <a:sym typeface="Times New Roman"/>
            </a:endParaRPr>
          </a:p>
          <a:p>
            <a:pPr indent="-317500" lvl="0" marL="457200" rtl="0" algn="l">
              <a:spcBef>
                <a:spcPts val="0"/>
              </a:spcBef>
              <a:spcAft>
                <a:spcPts val="0"/>
              </a:spcAft>
              <a:buClr>
                <a:schemeClr val="dk1"/>
              </a:buClr>
              <a:buSzPts val="1400"/>
              <a:buFont typeface="Times New Roman"/>
              <a:buAutoNum type="arabicPeriod"/>
            </a:pPr>
            <a:r>
              <a:rPr lang="ru-RU">
                <a:solidFill>
                  <a:schemeClr val="dk1"/>
                </a:solidFill>
                <a:latin typeface="Times New Roman"/>
                <a:ea typeface="Times New Roman"/>
                <a:cs typeface="Times New Roman"/>
                <a:sym typeface="Times New Roman"/>
              </a:rPr>
              <a:t>Қазір отбасы қандай қадамдар жасай алады?</a:t>
            </a:r>
            <a:endParaRPr>
              <a:solidFill>
                <a:schemeClr val="dk1"/>
              </a:solidFill>
              <a:latin typeface="Times New Roman"/>
              <a:ea typeface="Times New Roman"/>
              <a:cs typeface="Times New Roman"/>
              <a:sym typeface="Times New Roman"/>
            </a:endParaRPr>
          </a:p>
          <a:p>
            <a:pPr indent="-317500" lvl="0" marL="457200" rtl="0" algn="l">
              <a:spcBef>
                <a:spcPts val="0"/>
              </a:spcBef>
              <a:spcAft>
                <a:spcPts val="0"/>
              </a:spcAft>
              <a:buClr>
                <a:schemeClr val="dk1"/>
              </a:buClr>
              <a:buSzPts val="1400"/>
              <a:buFont typeface="Times New Roman"/>
              <a:buAutoNum type="arabicPeriod"/>
            </a:pPr>
            <a:r>
              <a:rPr lang="ru-RU">
                <a:solidFill>
                  <a:schemeClr val="dk1"/>
                </a:solidFill>
                <a:latin typeface="Times New Roman"/>
                <a:ea typeface="Times New Roman"/>
                <a:cs typeface="Times New Roman"/>
                <a:sym typeface="Times New Roman"/>
              </a:rPr>
              <a:t>Балаға қандай қолдау сөздері маңызды?</a:t>
            </a:r>
            <a:endParaRPr>
              <a:solidFill>
                <a:schemeClr val="dk1"/>
              </a:solidFill>
              <a:latin typeface="Times New Roman"/>
              <a:ea typeface="Times New Roman"/>
              <a:cs typeface="Times New Roman"/>
              <a:sym typeface="Times New Roman"/>
            </a:endParaRPr>
          </a:p>
          <a:p>
            <a:pPr indent="0" lvl="0" marL="0" rtl="0" algn="l">
              <a:spcBef>
                <a:spcPts val="0"/>
              </a:spcBef>
              <a:spcAft>
                <a:spcPts val="0"/>
              </a:spcAft>
              <a:buNone/>
            </a:pPr>
            <a:r>
              <a:t/>
            </a:r>
            <a:endParaRPr>
              <a:solidFill>
                <a:schemeClr val="dk1"/>
              </a:solidFill>
              <a:latin typeface="Times New Roman"/>
              <a:ea typeface="Times New Roman"/>
              <a:cs typeface="Times New Roman"/>
              <a:sym typeface="Times New Roman"/>
            </a:endParaRPr>
          </a:p>
          <a:p>
            <a:pPr indent="0" lvl="0" marL="0" rtl="0" algn="just">
              <a:spcBef>
                <a:spcPts val="0"/>
              </a:spcBef>
              <a:spcAft>
                <a:spcPts val="0"/>
              </a:spcAft>
              <a:buNone/>
            </a:pPr>
            <a:r>
              <a:rPr i="1" lang="ru-RU">
                <a:solidFill>
                  <a:schemeClr val="dk1"/>
                </a:solidFill>
                <a:latin typeface="Times New Roman"/>
                <a:ea typeface="Times New Roman"/>
                <a:cs typeface="Times New Roman"/>
                <a:sym typeface="Times New Roman"/>
              </a:rPr>
              <a:t>Кейc 2. «Сыныптағы агрессор» </a:t>
            </a:r>
            <a:endParaRPr i="1">
              <a:solidFill>
                <a:schemeClr val="dk1"/>
              </a:solidFill>
              <a:latin typeface="Times New Roman"/>
              <a:ea typeface="Times New Roman"/>
              <a:cs typeface="Times New Roman"/>
              <a:sym typeface="Times New Roman"/>
            </a:endParaRPr>
          </a:p>
          <a:p>
            <a:pPr indent="0" lvl="0" marL="0" rtl="0" algn="just">
              <a:spcBef>
                <a:spcPts val="0"/>
              </a:spcBef>
              <a:spcAft>
                <a:spcPts val="0"/>
              </a:spcAft>
              <a:buNone/>
            </a:pPr>
            <a:r>
              <a:rPr lang="ru-RU">
                <a:solidFill>
                  <a:schemeClr val="dk1"/>
                </a:solidFill>
                <a:latin typeface="Times New Roman"/>
                <a:ea typeface="Times New Roman"/>
                <a:cs typeface="Times New Roman"/>
                <a:sym typeface="Times New Roman"/>
              </a:rPr>
              <a:t>Жағдай: 12 жастағы қыз бала сыныпта және чатта сыныптастарын үнемі қорлап, кемсітіп отырады. Мұғалім ата-анасын мектепке шақырады. Ата-аналар: «Ол бізде көшбасшы, жай ғана мінезі күшті» деп жауап береді. </a:t>
            </a:r>
            <a:endParaRPr>
              <a:solidFill>
                <a:schemeClr val="dk1"/>
              </a:solidFill>
              <a:latin typeface="Times New Roman"/>
              <a:ea typeface="Times New Roman"/>
              <a:cs typeface="Times New Roman"/>
              <a:sym typeface="Times New Roman"/>
            </a:endParaRPr>
          </a:p>
          <a:p>
            <a:pPr indent="0" lvl="0" marL="0" rtl="0" algn="just">
              <a:spcBef>
                <a:spcPts val="0"/>
              </a:spcBef>
              <a:spcAft>
                <a:spcPts val="0"/>
              </a:spcAft>
              <a:buNone/>
            </a:pPr>
            <a:r>
              <a:rPr b="1" lang="ru-RU">
                <a:solidFill>
                  <a:schemeClr val="dk1"/>
                </a:solidFill>
                <a:latin typeface="Times New Roman"/>
                <a:ea typeface="Times New Roman"/>
                <a:cs typeface="Times New Roman"/>
                <a:sym typeface="Times New Roman"/>
              </a:rPr>
              <a:t>Ата-аналармен талқылау сұрақтары: </a:t>
            </a:r>
            <a:endParaRPr b="1">
              <a:solidFill>
                <a:schemeClr val="dk1"/>
              </a:solidFill>
              <a:latin typeface="Times New Roman"/>
              <a:ea typeface="Times New Roman"/>
              <a:cs typeface="Times New Roman"/>
              <a:sym typeface="Times New Roman"/>
            </a:endParaRPr>
          </a:p>
          <a:p>
            <a:pPr indent="-317500" lvl="0" marL="457200" rtl="0" algn="just">
              <a:spcBef>
                <a:spcPts val="0"/>
              </a:spcBef>
              <a:spcAft>
                <a:spcPts val="0"/>
              </a:spcAft>
              <a:buClr>
                <a:schemeClr val="dk1"/>
              </a:buClr>
              <a:buSzPts val="1400"/>
              <a:buFont typeface="Times New Roman"/>
              <a:buAutoNum type="arabicPeriod"/>
            </a:pPr>
            <a:r>
              <a:rPr lang="ru-RU">
                <a:solidFill>
                  <a:schemeClr val="dk1"/>
                </a:solidFill>
                <a:latin typeface="Times New Roman"/>
                <a:ea typeface="Times New Roman"/>
                <a:cs typeface="Times New Roman"/>
                <a:sym typeface="Times New Roman"/>
              </a:rPr>
              <a:t>«Ол жай ғана көшбасшы» деген ұстаным қаншалықты қауіпті?</a:t>
            </a:r>
            <a:endParaRPr>
              <a:solidFill>
                <a:schemeClr val="dk1"/>
              </a:solidFill>
              <a:latin typeface="Times New Roman"/>
              <a:ea typeface="Times New Roman"/>
              <a:cs typeface="Times New Roman"/>
              <a:sym typeface="Times New Roman"/>
            </a:endParaRPr>
          </a:p>
          <a:p>
            <a:pPr indent="-317500" lvl="0" marL="457200" rtl="0" algn="just">
              <a:spcBef>
                <a:spcPts val="0"/>
              </a:spcBef>
              <a:spcAft>
                <a:spcPts val="0"/>
              </a:spcAft>
              <a:buClr>
                <a:schemeClr val="dk1"/>
              </a:buClr>
              <a:buSzPts val="1400"/>
              <a:buFont typeface="Times New Roman"/>
              <a:buAutoNum type="arabicPeriod"/>
            </a:pPr>
            <a:r>
              <a:rPr lang="ru-RU">
                <a:solidFill>
                  <a:schemeClr val="dk1"/>
                </a:solidFill>
                <a:latin typeface="Times New Roman"/>
                <a:ea typeface="Times New Roman"/>
                <a:cs typeface="Times New Roman"/>
                <a:sym typeface="Times New Roman"/>
              </a:rPr>
              <a:t>Агрессияның себептерін қалай түсінуге болады? (Мүмкін, бұл отбасындағы мінез-құлық үлгісі, қанағаттандырылмаған қажеттіліктер немесе назар аударуға деген ұмтылыс болуы мүмкін.) </a:t>
            </a:r>
            <a:endParaRPr>
              <a:solidFill>
                <a:schemeClr val="dk1"/>
              </a:solidFill>
              <a:latin typeface="Times New Roman"/>
              <a:ea typeface="Times New Roman"/>
              <a:cs typeface="Times New Roman"/>
              <a:sym typeface="Times New Roman"/>
            </a:endParaRPr>
          </a:p>
          <a:p>
            <a:pPr indent="-317500" lvl="0" marL="457200" rtl="0" algn="just">
              <a:spcBef>
                <a:spcPts val="0"/>
              </a:spcBef>
              <a:spcAft>
                <a:spcPts val="0"/>
              </a:spcAft>
              <a:buClr>
                <a:schemeClr val="dk1"/>
              </a:buClr>
              <a:buSzPts val="1400"/>
              <a:buFont typeface="Times New Roman"/>
              <a:buAutoNum type="arabicPeriod"/>
            </a:pPr>
            <a:r>
              <a:rPr lang="ru-RU">
                <a:solidFill>
                  <a:schemeClr val="dk1"/>
                </a:solidFill>
                <a:latin typeface="Times New Roman"/>
                <a:ea typeface="Times New Roman"/>
                <a:cs typeface="Times New Roman"/>
                <a:sym typeface="Times New Roman"/>
              </a:rPr>
              <a:t>Бала мінез-құлқын өзгерту үшін отбасы қандай қадамдар жасауы керек?</a:t>
            </a:r>
            <a:endParaRPr>
              <a:solidFill>
                <a:schemeClr val="dk1"/>
              </a:solidFill>
              <a:latin typeface="Times New Roman"/>
              <a:ea typeface="Times New Roman"/>
              <a:cs typeface="Times New Roman"/>
              <a:sym typeface="Times New Roman"/>
            </a:endParaRPr>
          </a:p>
          <a:p>
            <a:pPr indent="0" lvl="0" marL="0" rtl="0" algn="just">
              <a:spcBef>
                <a:spcPts val="0"/>
              </a:spcBef>
              <a:spcAft>
                <a:spcPts val="0"/>
              </a:spcAft>
              <a:buNone/>
            </a:pPr>
            <a:r>
              <a:t/>
            </a:r>
            <a:endParaRPr>
              <a:solidFill>
                <a:schemeClr val="dk1"/>
              </a:solidFill>
              <a:latin typeface="Times New Roman"/>
              <a:ea typeface="Times New Roman"/>
              <a:cs typeface="Times New Roman"/>
              <a:sym typeface="Times New Roman"/>
            </a:endParaRPr>
          </a:p>
          <a:p>
            <a:pPr indent="0" lvl="0" marL="0" rtl="0" algn="just">
              <a:spcBef>
                <a:spcPts val="0"/>
              </a:spcBef>
              <a:spcAft>
                <a:spcPts val="0"/>
              </a:spcAft>
              <a:buNone/>
            </a:pPr>
            <a:r>
              <a:rPr b="1" lang="ru-RU">
                <a:solidFill>
                  <a:schemeClr val="dk1"/>
                </a:solidFill>
                <a:latin typeface="Times New Roman"/>
                <a:ea typeface="Times New Roman"/>
                <a:cs typeface="Times New Roman"/>
                <a:sym typeface="Times New Roman"/>
              </a:rPr>
              <a:t>5. Практикалық жаттығулар</a:t>
            </a:r>
            <a:endParaRPr b="1">
              <a:solidFill>
                <a:schemeClr val="dk1"/>
              </a:solidFill>
              <a:latin typeface="Times New Roman"/>
              <a:ea typeface="Times New Roman"/>
              <a:cs typeface="Times New Roman"/>
              <a:sym typeface="Times New Roman"/>
            </a:endParaRPr>
          </a:p>
          <a:p>
            <a:pPr indent="0" lvl="0" marL="0" rtl="0" algn="just">
              <a:spcBef>
                <a:spcPts val="0"/>
              </a:spcBef>
              <a:spcAft>
                <a:spcPts val="0"/>
              </a:spcAft>
              <a:buNone/>
            </a:pPr>
            <a:r>
              <a:rPr lang="ru-RU">
                <a:solidFill>
                  <a:schemeClr val="dk1"/>
                </a:solidFill>
                <a:latin typeface="Times New Roman"/>
                <a:ea typeface="Times New Roman"/>
                <a:cs typeface="Times New Roman"/>
                <a:sym typeface="Times New Roman"/>
              </a:rPr>
              <a:t>Жаттығу 1. «Отбасылық айна» (15 минут)</a:t>
            </a:r>
            <a:endParaRPr>
              <a:solidFill>
                <a:schemeClr val="dk1"/>
              </a:solidFill>
              <a:latin typeface="Times New Roman"/>
              <a:ea typeface="Times New Roman"/>
              <a:cs typeface="Times New Roman"/>
              <a:sym typeface="Times New Roman"/>
            </a:endParaRPr>
          </a:p>
          <a:p>
            <a:pPr indent="0" lvl="0" marL="0" rtl="0" algn="just">
              <a:spcBef>
                <a:spcPts val="0"/>
              </a:spcBef>
              <a:spcAft>
                <a:spcPts val="0"/>
              </a:spcAft>
              <a:buNone/>
            </a:pPr>
            <a:r>
              <a:rPr lang="ru-RU">
                <a:solidFill>
                  <a:schemeClr val="dk1"/>
                </a:solidFill>
                <a:latin typeface="Times New Roman"/>
                <a:ea typeface="Times New Roman"/>
                <a:cs typeface="Times New Roman"/>
                <a:sym typeface="Times New Roman"/>
              </a:rPr>
              <a:t>Ата-аналарға тапсырма беріледі:</a:t>
            </a:r>
            <a:endParaRPr>
              <a:solidFill>
                <a:schemeClr val="dk1"/>
              </a:solidFill>
              <a:latin typeface="Times New Roman"/>
              <a:ea typeface="Times New Roman"/>
              <a:cs typeface="Times New Roman"/>
              <a:sym typeface="Times New Roman"/>
            </a:endParaRPr>
          </a:p>
          <a:p>
            <a:pPr indent="-317500" lvl="0" marL="457200" rtl="0" algn="just">
              <a:spcBef>
                <a:spcPts val="0"/>
              </a:spcBef>
              <a:spcAft>
                <a:spcPts val="0"/>
              </a:spcAft>
              <a:buClr>
                <a:schemeClr val="dk1"/>
              </a:buClr>
              <a:buSzPts val="1400"/>
              <a:buFont typeface="Times New Roman"/>
              <a:buAutoNum type="arabicPeriod"/>
            </a:pPr>
            <a:r>
              <a:rPr lang="ru-RU">
                <a:solidFill>
                  <a:schemeClr val="dk1"/>
                </a:solidFill>
                <a:latin typeface="Times New Roman"/>
                <a:ea typeface="Times New Roman"/>
                <a:cs typeface="Times New Roman"/>
                <a:sym typeface="Times New Roman"/>
              </a:rPr>
              <a:t>Соңғы 3 жағдайды еске түсіріңіз – балаңыз сізбен қандай да бір мәселесімен бөліскен кезді.</a:t>
            </a:r>
            <a:endParaRPr>
              <a:solidFill>
                <a:schemeClr val="dk1"/>
              </a:solidFill>
              <a:latin typeface="Times New Roman"/>
              <a:ea typeface="Times New Roman"/>
              <a:cs typeface="Times New Roman"/>
              <a:sym typeface="Times New Roman"/>
            </a:endParaRPr>
          </a:p>
          <a:p>
            <a:pPr indent="-317500" lvl="0" marL="457200" rtl="0" algn="just">
              <a:spcBef>
                <a:spcPts val="0"/>
              </a:spcBef>
              <a:spcAft>
                <a:spcPts val="0"/>
              </a:spcAft>
              <a:buClr>
                <a:schemeClr val="dk1"/>
              </a:buClr>
              <a:buSzPts val="1400"/>
              <a:buFont typeface="Times New Roman"/>
              <a:buAutoNum type="arabicPeriod"/>
            </a:pPr>
            <a:r>
              <a:rPr lang="ru-RU">
                <a:solidFill>
                  <a:schemeClr val="dk1"/>
                </a:solidFill>
                <a:latin typeface="Times New Roman"/>
                <a:ea typeface="Times New Roman"/>
                <a:cs typeface="Times New Roman"/>
                <a:sym typeface="Times New Roman"/>
              </a:rPr>
              <a:t>Сіз қалай жауап бердіңіз – қолдадыңыз ба, сөктіңіз бе, кеңес бердіңіз бе, мән бермей қойдыңыз ба?</a:t>
            </a:r>
            <a:endParaRPr>
              <a:solidFill>
                <a:schemeClr val="dk1"/>
              </a:solidFill>
              <a:latin typeface="Times New Roman"/>
              <a:ea typeface="Times New Roman"/>
              <a:cs typeface="Times New Roman"/>
              <a:sym typeface="Times New Roman"/>
            </a:endParaRPr>
          </a:p>
          <a:p>
            <a:pPr indent="-317500" lvl="0" marL="457200" rtl="0" algn="just">
              <a:spcBef>
                <a:spcPts val="0"/>
              </a:spcBef>
              <a:spcAft>
                <a:spcPts val="0"/>
              </a:spcAft>
              <a:buClr>
                <a:schemeClr val="dk1"/>
              </a:buClr>
              <a:buSzPts val="1400"/>
              <a:buFont typeface="Times New Roman"/>
              <a:buAutoNum type="arabicPeriod"/>
            </a:pPr>
            <a:r>
              <a:rPr lang="ru-RU">
                <a:solidFill>
                  <a:schemeClr val="dk1"/>
                </a:solidFill>
                <a:latin typeface="Times New Roman"/>
                <a:ea typeface="Times New Roman"/>
                <a:cs typeface="Times New Roman"/>
                <a:sym typeface="Times New Roman"/>
              </a:rPr>
              <a:t>Бұл сіз бен балаңыздың арасындағы сенімге қалай әсер етуі мүмкін екенін ой елегінен өткізіңіз.</a:t>
            </a:r>
            <a:endParaRPr>
              <a:solidFill>
                <a:schemeClr val="dk1"/>
              </a:solidFill>
              <a:latin typeface="Times New Roman"/>
              <a:ea typeface="Times New Roman"/>
              <a:cs typeface="Times New Roman"/>
              <a:sym typeface="Times New Roman"/>
            </a:endParaRPr>
          </a:p>
          <a:p>
            <a:pPr indent="0" lvl="0" marL="0" rtl="0" algn="just">
              <a:spcBef>
                <a:spcPts val="0"/>
              </a:spcBef>
              <a:spcAft>
                <a:spcPts val="0"/>
              </a:spcAft>
              <a:buNone/>
            </a:pPr>
            <a:r>
              <a:rPr b="1" lang="ru-RU">
                <a:solidFill>
                  <a:schemeClr val="dk1"/>
                </a:solidFill>
                <a:latin typeface="Times New Roman"/>
                <a:ea typeface="Times New Roman"/>
                <a:cs typeface="Times New Roman"/>
                <a:sym typeface="Times New Roman"/>
              </a:rPr>
              <a:t>Мақсаты: </a:t>
            </a:r>
            <a:r>
              <a:rPr lang="ru-RU">
                <a:solidFill>
                  <a:schemeClr val="dk1"/>
                </a:solidFill>
                <a:latin typeface="Times New Roman"/>
                <a:ea typeface="Times New Roman"/>
                <a:cs typeface="Times New Roman"/>
                <a:sym typeface="Times New Roman"/>
              </a:rPr>
              <a:t>ата-ананың балаға деген қарым-қатынас стилін және оның салдарын түсіну.</a:t>
            </a:r>
            <a:endParaRPr>
              <a:solidFill>
                <a:schemeClr val="dk1"/>
              </a:solidFill>
              <a:latin typeface="Times New Roman"/>
              <a:ea typeface="Times New Roman"/>
              <a:cs typeface="Times New Roman"/>
              <a:sym typeface="Times New Roman"/>
            </a:endParaRPr>
          </a:p>
          <a:p>
            <a:pPr indent="0" lvl="0" marL="0" rtl="0" algn="just">
              <a:spcBef>
                <a:spcPts val="0"/>
              </a:spcBef>
              <a:spcAft>
                <a:spcPts val="0"/>
              </a:spcAft>
              <a:buNone/>
            </a:pPr>
            <a:r>
              <a:t/>
            </a:r>
            <a:endParaRPr>
              <a:solidFill>
                <a:schemeClr val="dk1"/>
              </a:solidFill>
              <a:latin typeface="Times New Roman"/>
              <a:ea typeface="Times New Roman"/>
              <a:cs typeface="Times New Roman"/>
              <a:sym typeface="Times New Roman"/>
            </a:endParaRPr>
          </a:p>
          <a:p>
            <a:pPr indent="0" lvl="0" marL="0" rtl="0" algn="just">
              <a:spcBef>
                <a:spcPts val="0"/>
              </a:spcBef>
              <a:spcAft>
                <a:spcPts val="0"/>
              </a:spcAft>
              <a:buNone/>
            </a:pPr>
            <a:r>
              <a:rPr lang="ru-RU">
                <a:solidFill>
                  <a:schemeClr val="dk1"/>
                </a:solidFill>
                <a:latin typeface="Times New Roman"/>
                <a:ea typeface="Times New Roman"/>
                <a:cs typeface="Times New Roman"/>
                <a:sym typeface="Times New Roman"/>
              </a:rPr>
              <a:t>Жаттығу 2. «Қолдау сөздері» (15 минут) </a:t>
            </a:r>
            <a:endParaRPr>
              <a:solidFill>
                <a:schemeClr val="dk1"/>
              </a:solidFill>
              <a:latin typeface="Times New Roman"/>
              <a:ea typeface="Times New Roman"/>
              <a:cs typeface="Times New Roman"/>
              <a:sym typeface="Times New Roman"/>
            </a:endParaRPr>
          </a:p>
          <a:p>
            <a:pPr indent="0" lvl="0" marL="0" rtl="0" algn="just">
              <a:spcBef>
                <a:spcPts val="0"/>
              </a:spcBef>
              <a:spcAft>
                <a:spcPts val="0"/>
              </a:spcAft>
              <a:buNone/>
            </a:pPr>
            <a:r>
              <a:rPr lang="ru-RU">
                <a:solidFill>
                  <a:schemeClr val="dk1"/>
                </a:solidFill>
                <a:latin typeface="Times New Roman"/>
                <a:ea typeface="Times New Roman"/>
                <a:cs typeface="Times New Roman"/>
                <a:sym typeface="Times New Roman"/>
              </a:rPr>
              <a:t>Ата-аналарға түрлі жағдайлар ұсынылады: (мысалы: «Баланы мазақтайды», «Оны ойынға қоспайды», «Ол агрессивті бола бастады»)</a:t>
            </a:r>
            <a:endParaRPr>
              <a:solidFill>
                <a:schemeClr val="dk1"/>
              </a:solidFill>
              <a:latin typeface="Times New Roman"/>
              <a:ea typeface="Times New Roman"/>
              <a:cs typeface="Times New Roman"/>
              <a:sym typeface="Times New Roman"/>
            </a:endParaRPr>
          </a:p>
          <a:p>
            <a:pPr indent="0" lvl="0" marL="0" rtl="0" algn="just">
              <a:spcBef>
                <a:spcPts val="0"/>
              </a:spcBef>
              <a:spcAft>
                <a:spcPts val="0"/>
              </a:spcAft>
              <a:buNone/>
            </a:pPr>
            <a:r>
              <a:rPr lang="ru-RU">
                <a:solidFill>
                  <a:schemeClr val="dk1"/>
                </a:solidFill>
                <a:latin typeface="Times New Roman"/>
                <a:ea typeface="Times New Roman"/>
                <a:cs typeface="Times New Roman"/>
                <a:sym typeface="Times New Roman"/>
              </a:rPr>
              <a:t>Тапсырма</a:t>
            </a:r>
            <a:r>
              <a:rPr b="1" lang="ru-RU">
                <a:solidFill>
                  <a:schemeClr val="dk1"/>
                </a:solidFill>
                <a:latin typeface="Times New Roman"/>
                <a:ea typeface="Times New Roman"/>
                <a:cs typeface="Times New Roman"/>
                <a:sym typeface="Times New Roman"/>
              </a:rPr>
              <a:t> – </a:t>
            </a:r>
            <a:r>
              <a:rPr lang="ru-RU">
                <a:solidFill>
                  <a:schemeClr val="dk1"/>
                </a:solidFill>
                <a:latin typeface="Times New Roman"/>
                <a:ea typeface="Times New Roman"/>
                <a:cs typeface="Times New Roman"/>
                <a:sym typeface="Times New Roman"/>
              </a:rPr>
              <a:t>әр жағдайға байланысты балаға қауіпсіздік пен қолдау сезімін сыйлайтын 2–3 фраза құрастыру.</a:t>
            </a:r>
            <a:endParaRPr>
              <a:solidFill>
                <a:schemeClr val="dk1"/>
              </a:solidFill>
              <a:latin typeface="Times New Roman"/>
              <a:ea typeface="Times New Roman"/>
              <a:cs typeface="Times New Roman"/>
              <a:sym typeface="Times New Roman"/>
            </a:endParaRPr>
          </a:p>
          <a:p>
            <a:pPr indent="0" lvl="0" marL="0" rtl="0" algn="just">
              <a:spcBef>
                <a:spcPts val="0"/>
              </a:spcBef>
              <a:spcAft>
                <a:spcPts val="0"/>
              </a:spcAft>
              <a:buNone/>
            </a:pPr>
            <a:r>
              <a:rPr lang="ru-RU">
                <a:solidFill>
                  <a:schemeClr val="dk1"/>
                </a:solidFill>
                <a:latin typeface="Times New Roman"/>
                <a:ea typeface="Times New Roman"/>
                <a:cs typeface="Times New Roman"/>
                <a:sym typeface="Times New Roman"/>
              </a:rPr>
              <a:t>Мысалдар:</a:t>
            </a:r>
            <a:endParaRPr>
              <a:solidFill>
                <a:schemeClr val="dk1"/>
              </a:solidFill>
              <a:latin typeface="Times New Roman"/>
              <a:ea typeface="Times New Roman"/>
              <a:cs typeface="Times New Roman"/>
              <a:sym typeface="Times New Roman"/>
            </a:endParaRPr>
          </a:p>
          <a:p>
            <a:pPr indent="0" lvl="0" marL="0" rtl="0" algn="just">
              <a:spcBef>
                <a:spcPts val="0"/>
              </a:spcBef>
              <a:spcAft>
                <a:spcPts val="0"/>
              </a:spcAft>
              <a:buNone/>
            </a:pPr>
            <a:r>
              <a:rPr lang="ru-RU">
                <a:solidFill>
                  <a:schemeClr val="dk1"/>
                </a:solidFill>
                <a:latin typeface="Times New Roman"/>
                <a:ea typeface="Times New Roman"/>
                <a:cs typeface="Times New Roman"/>
                <a:sym typeface="Times New Roman"/>
              </a:rPr>
              <a:t>«Саған қиын екенін көріп тұрмын, мен саған көмектескім келеді.» </a:t>
            </a:r>
            <a:endParaRPr>
              <a:solidFill>
                <a:schemeClr val="dk1"/>
              </a:solidFill>
              <a:latin typeface="Times New Roman"/>
              <a:ea typeface="Times New Roman"/>
              <a:cs typeface="Times New Roman"/>
              <a:sym typeface="Times New Roman"/>
            </a:endParaRPr>
          </a:p>
          <a:p>
            <a:pPr indent="0" lvl="0" marL="0" rtl="0" algn="just">
              <a:spcBef>
                <a:spcPts val="0"/>
              </a:spcBef>
              <a:spcAft>
                <a:spcPts val="0"/>
              </a:spcAft>
              <a:buNone/>
            </a:pPr>
            <a:r>
              <a:rPr lang="ru-RU">
                <a:solidFill>
                  <a:schemeClr val="dk1"/>
                </a:solidFill>
                <a:latin typeface="Times New Roman"/>
                <a:ea typeface="Times New Roman"/>
                <a:cs typeface="Times New Roman"/>
                <a:sym typeface="Times New Roman"/>
              </a:rPr>
              <a:t>«Саған солай қарау – сенің кінәң емес.» </a:t>
            </a:r>
            <a:endParaRPr>
              <a:solidFill>
                <a:schemeClr val="dk1"/>
              </a:solidFill>
              <a:latin typeface="Times New Roman"/>
              <a:ea typeface="Times New Roman"/>
              <a:cs typeface="Times New Roman"/>
              <a:sym typeface="Times New Roman"/>
            </a:endParaRPr>
          </a:p>
          <a:p>
            <a:pPr indent="0" lvl="0" marL="0" rtl="0" algn="just">
              <a:spcBef>
                <a:spcPts val="0"/>
              </a:spcBef>
              <a:spcAft>
                <a:spcPts val="0"/>
              </a:spcAft>
              <a:buNone/>
            </a:pPr>
            <a:r>
              <a:rPr lang="ru-RU">
                <a:solidFill>
                  <a:schemeClr val="dk1"/>
                </a:solidFill>
                <a:latin typeface="Times New Roman"/>
                <a:ea typeface="Times New Roman"/>
                <a:cs typeface="Times New Roman"/>
                <a:sym typeface="Times New Roman"/>
              </a:rPr>
              <a:t>«Сен жалғыз емессің, біз бірге бұл жағдайды еңсереміз.»</a:t>
            </a:r>
            <a:endParaRPr>
              <a:solidFill>
                <a:schemeClr val="dk1"/>
              </a:solidFill>
              <a:latin typeface="Times New Roman"/>
              <a:ea typeface="Times New Roman"/>
              <a:cs typeface="Times New Roman"/>
              <a:sym typeface="Times New Roman"/>
            </a:endParaRPr>
          </a:p>
          <a:p>
            <a:pPr indent="0" lvl="0" marL="0" rtl="0" algn="just">
              <a:spcBef>
                <a:spcPts val="0"/>
              </a:spcBef>
              <a:spcAft>
                <a:spcPts val="0"/>
              </a:spcAft>
              <a:buNone/>
            </a:pPr>
            <a:r>
              <a:rPr lang="ru-RU">
                <a:solidFill>
                  <a:schemeClr val="dk1"/>
                </a:solidFill>
                <a:latin typeface="Times New Roman"/>
                <a:ea typeface="Times New Roman"/>
                <a:cs typeface="Times New Roman"/>
                <a:sym typeface="Times New Roman"/>
              </a:rPr>
              <a:t>Мақсаты – ата-аналардың балаға вербалды қолдау көрсету дағдысын қалыптастыру.</a:t>
            </a:r>
            <a:endParaRPr>
              <a:solidFill>
                <a:schemeClr val="dk1"/>
              </a:solidFill>
              <a:latin typeface="Times New Roman"/>
              <a:ea typeface="Times New Roman"/>
              <a:cs typeface="Times New Roman"/>
              <a:sym typeface="Times New Roman"/>
            </a:endParaRPr>
          </a:p>
          <a:p>
            <a:pPr indent="0" lvl="0" marL="0" rtl="0" algn="l">
              <a:spcBef>
                <a:spcPts val="0"/>
              </a:spcBef>
              <a:spcAft>
                <a:spcPts val="0"/>
              </a:spcAft>
              <a:buNone/>
            </a:pPr>
            <a:r>
              <a:t/>
            </a:r>
            <a:endParaRPr>
              <a:solidFill>
                <a:schemeClr val="dk1"/>
              </a:solidFill>
              <a:latin typeface="Times New Roman"/>
              <a:ea typeface="Times New Roman"/>
              <a:cs typeface="Times New Roman"/>
              <a:sym typeface="Times New Roman"/>
            </a:endParaRPr>
          </a:p>
          <a:p>
            <a:pPr indent="0" lvl="0" marL="0" rtl="0" algn="l">
              <a:spcBef>
                <a:spcPts val="0"/>
              </a:spcBef>
              <a:spcAft>
                <a:spcPts val="0"/>
              </a:spcAft>
              <a:buNone/>
            </a:pPr>
            <a:r>
              <a:rPr lang="ru-RU">
                <a:solidFill>
                  <a:schemeClr val="dk1"/>
                </a:solidFill>
                <a:latin typeface="Times New Roman"/>
                <a:ea typeface="Times New Roman"/>
                <a:cs typeface="Times New Roman"/>
                <a:sym typeface="Times New Roman"/>
              </a:rPr>
              <a:t>Жаттығу 3. «Қағаз адам» </a:t>
            </a:r>
            <a:endParaRPr>
              <a:solidFill>
                <a:schemeClr val="dk1"/>
              </a:solidFill>
              <a:latin typeface="Times New Roman"/>
              <a:ea typeface="Times New Roman"/>
              <a:cs typeface="Times New Roman"/>
              <a:sym typeface="Times New Roman"/>
            </a:endParaRPr>
          </a:p>
          <a:p>
            <a:pPr indent="0" lvl="0" marL="0" rtl="0" algn="just">
              <a:spcBef>
                <a:spcPts val="0"/>
              </a:spcBef>
              <a:spcAft>
                <a:spcPts val="0"/>
              </a:spcAft>
              <a:buNone/>
            </a:pPr>
            <a:r>
              <a:rPr lang="ru-RU">
                <a:solidFill>
                  <a:schemeClr val="dk1"/>
                </a:solidFill>
                <a:latin typeface="Times New Roman"/>
                <a:ea typeface="Times New Roman"/>
                <a:cs typeface="Times New Roman"/>
                <a:sym typeface="Times New Roman"/>
              </a:rPr>
              <a:t>«Қағаз адам» техникасы агрессияны (біреуге) және аутоагрессияны (өзіңе деген негативті көзқарас) азайту үшін тиімді. Таза А4 парағын (қалың болуы үшін сурет салу немесе сызу парағын алған дұрыс, бірақ принтерге арналған қарапайым парақ та жарайды) алып, оны қайшысыз және басқа құралдарсыз, қолмен жыртып, адам кейпін жасаңыз. Содан кейін өз туындыңыздағы ұнамайтын нәрселерге назар аударып, оны «сөге» бастаңыз: «Қандай қисық!», «Қитар», «Көріксіз», «Жақсырақ болу керек», «Аяқтары қысқа» және т.б. Әр сөгістен кейін қағаздың шетін жоғарыдан бастап орап, тырнағыңызбен жақсылап «үтіктеңіз». Яғни, сөктіңіз - орадыңыз, сөктіңіз - орадыңыз... Сөгетін сөздер таусылған кезде тоқтап, соңында не шыққанын қараңыз. Адамыңыздың қандай күйге дейін оралатыны қызық. Егер қиялдасаңыз: мұндай оралған адам қандай әрекеттерге қабілетті деп ойлайсыз? Менің ойымша, ол ең мағынасыз, мазасыз және тиімсіз әрекеттерге немесе мүлдем ешнәрсеге қабілетсіз болып шықты. Бірақ бұл әлі соңы емес. Енді осы адамды өзіңізді мақтағандай мақтап, әрбір айналдырған жеріне қолдау сөздерін айта бастаңыз. Мақтадыңыз - кері айналдырдыңыз, мақтадыңыз - кері айналдырдыңыз... Және осы процесте мыналарға назар аударыңыз: 1) Сізге қайсысы оңай болды: сөгу ме, әлде қолдау көрсету ме? Сөздер мен сөз тіркестерін табуда қай кезде тапқыр және әртүрлі болдыңыз? 2) Адамды толығымен жазу үшін жақсы сөздеріңіз жеткілікті болды ма? 3) Адамды жасап болған соң қандай күйде болды? Бастапқы күйінен (оралмастан бұрынғы) қандай айырмашылығы бар? 4) Енді сіздің адамыңыз қандай әрекеттерге қабілетті?</a:t>
            </a:r>
            <a:endParaRPr>
              <a:solidFill>
                <a:schemeClr val="dk1"/>
              </a:solidFill>
              <a:latin typeface="Times New Roman"/>
              <a:ea typeface="Times New Roman"/>
              <a:cs typeface="Times New Roman"/>
              <a:sym typeface="Times New Roman"/>
            </a:endParaRPr>
          </a:p>
          <a:p>
            <a:pPr indent="0" lvl="0" marL="0" rtl="0" algn="just">
              <a:spcBef>
                <a:spcPts val="0"/>
              </a:spcBef>
              <a:spcAft>
                <a:spcPts val="0"/>
              </a:spcAft>
              <a:buNone/>
            </a:pPr>
            <a:r>
              <a:t/>
            </a:r>
            <a:endParaRPr>
              <a:solidFill>
                <a:schemeClr val="dk1"/>
              </a:solidFill>
              <a:latin typeface="Times New Roman"/>
              <a:ea typeface="Times New Roman"/>
              <a:cs typeface="Times New Roman"/>
              <a:sym typeface="Times New Roman"/>
            </a:endParaRPr>
          </a:p>
          <a:p>
            <a:pPr indent="0" lvl="0" marL="0" rtl="0" algn="l">
              <a:spcBef>
                <a:spcPts val="0"/>
              </a:spcBef>
              <a:spcAft>
                <a:spcPts val="0"/>
              </a:spcAft>
              <a:buNone/>
            </a:pPr>
            <a:r>
              <a:rPr b="1" lang="ru-RU">
                <a:solidFill>
                  <a:schemeClr val="dk1"/>
                </a:solidFill>
                <a:latin typeface="Times New Roman"/>
                <a:ea typeface="Times New Roman"/>
                <a:cs typeface="Times New Roman"/>
                <a:sym typeface="Times New Roman"/>
              </a:rPr>
              <a:t>6. Қазақстан Республикасында буллинг үшін қандай жаза қолданылады?</a:t>
            </a:r>
            <a:endParaRPr b="1">
              <a:solidFill>
                <a:schemeClr val="dk1"/>
              </a:solidFill>
              <a:latin typeface="Times New Roman"/>
              <a:ea typeface="Times New Roman"/>
              <a:cs typeface="Times New Roman"/>
              <a:sym typeface="Times New Roman"/>
            </a:endParaRPr>
          </a:p>
          <a:p>
            <a:pPr indent="0" lvl="0" marL="0" rtl="0" algn="just">
              <a:spcBef>
                <a:spcPts val="0"/>
              </a:spcBef>
              <a:spcAft>
                <a:spcPts val="0"/>
              </a:spcAft>
              <a:buNone/>
            </a:pPr>
            <a:r>
              <a:rPr lang="ru-RU">
                <a:solidFill>
                  <a:schemeClr val="dk1"/>
                </a:solidFill>
                <a:latin typeface="Times New Roman"/>
                <a:ea typeface="Times New Roman"/>
                <a:cs typeface="Times New Roman"/>
                <a:sym typeface="Times New Roman"/>
              </a:rPr>
              <a:t>Буллинг («жүйелі қудалау») ұғымы Қазақстан Республикасының заңнамасына 2022 жылы «Бала құқықтары туралы» заңға енгізілген түзетулер арқылы енгізілді. 2024 жылғы 16 маусымнан бастап Қазақстанда кәмелетке толмағандарға қатысты буллинг үшін жауапкершілік белгілейтін тікелей нормалар күшіне енді. Әкімшілік құқық бұзушылық туралы кодекс (бұдан әрі – ӘҚБтК) 127-2-баппен толықтырылды, ол «Кәмелетке толмағанды қудалау (буллинг, кибербуллинг)» деп аталады. Ол мыналарды қарастырады:</a:t>
            </a:r>
            <a:endParaRPr>
              <a:solidFill>
                <a:schemeClr val="dk1"/>
              </a:solidFill>
              <a:latin typeface="Times New Roman"/>
              <a:ea typeface="Times New Roman"/>
              <a:cs typeface="Times New Roman"/>
              <a:sym typeface="Times New Roman"/>
            </a:endParaRPr>
          </a:p>
          <a:p>
            <a:pPr indent="0" lvl="0" marL="0" rtl="0" algn="just">
              <a:spcBef>
                <a:spcPts val="0"/>
              </a:spcBef>
              <a:spcAft>
                <a:spcPts val="0"/>
              </a:spcAft>
              <a:buNone/>
            </a:pPr>
            <a:r>
              <a:rPr lang="ru-RU">
                <a:solidFill>
                  <a:schemeClr val="dk1"/>
                </a:solidFill>
                <a:latin typeface="Times New Roman"/>
                <a:ea typeface="Times New Roman"/>
                <a:cs typeface="Times New Roman"/>
                <a:sym typeface="Times New Roman"/>
              </a:rPr>
              <a:t>- Буллингтің бірінші жағдайы: ескерту немесе 10 АЕК (айлық есептік көрсеткіш) мөлшерінде айыппұл салынады.</a:t>
            </a:r>
            <a:endParaRPr>
              <a:solidFill>
                <a:schemeClr val="dk1"/>
              </a:solidFill>
              <a:latin typeface="Times New Roman"/>
              <a:ea typeface="Times New Roman"/>
              <a:cs typeface="Times New Roman"/>
              <a:sym typeface="Times New Roman"/>
            </a:endParaRPr>
          </a:p>
          <a:p>
            <a:pPr indent="0" lvl="0" marL="0" rtl="0" algn="just">
              <a:spcBef>
                <a:spcPts val="0"/>
              </a:spcBef>
              <a:spcAft>
                <a:spcPts val="0"/>
              </a:spcAft>
              <a:buNone/>
            </a:pPr>
            <a:r>
              <a:rPr lang="ru-RU">
                <a:solidFill>
                  <a:schemeClr val="dk1"/>
                </a:solidFill>
                <a:latin typeface="Times New Roman"/>
                <a:ea typeface="Times New Roman"/>
                <a:cs typeface="Times New Roman"/>
                <a:sym typeface="Times New Roman"/>
              </a:rPr>
              <a:t>- Бір жыл ішінде қайталанған жағдайы: айыппұл 30 АЕК-ке дейін өседі.</a:t>
            </a:r>
            <a:endParaRPr>
              <a:solidFill>
                <a:schemeClr val="dk1"/>
              </a:solidFill>
              <a:latin typeface="Times New Roman"/>
              <a:ea typeface="Times New Roman"/>
              <a:cs typeface="Times New Roman"/>
              <a:sym typeface="Times New Roman"/>
            </a:endParaRPr>
          </a:p>
          <a:p>
            <a:pPr indent="0" lvl="0" marL="0" rtl="0" algn="just">
              <a:spcBef>
                <a:spcPts val="0"/>
              </a:spcBef>
              <a:spcAft>
                <a:spcPts val="0"/>
              </a:spcAft>
              <a:buNone/>
            </a:pPr>
            <a:r>
              <a:rPr lang="ru-RU">
                <a:solidFill>
                  <a:schemeClr val="dk1"/>
                </a:solidFill>
                <a:latin typeface="Times New Roman"/>
                <a:ea typeface="Times New Roman"/>
                <a:cs typeface="Times New Roman"/>
                <a:sym typeface="Times New Roman"/>
              </a:rPr>
              <a:t>- Егер қудалауды 12–15 жастағы жасөспірім жасаса: әкімшілік жаза (ескерту немесе айыппұл) баланың ата-анасына немесе заңды өкілдеріне 10 АЕК мөлшерінде салынады. 16 жастан бастап жасөспірімдер жеке жауапты болады, дегенмен қажет болған жағдайда айыппұлды ата-аналары субсидиарлық жауапкершілік тәртібімен төлейді.</a:t>
            </a:r>
            <a:endParaRPr>
              <a:solidFill>
                <a:schemeClr val="dk1"/>
              </a:solidFill>
              <a:latin typeface="Calibri"/>
              <a:ea typeface="Calibri"/>
              <a:cs typeface="Calibri"/>
              <a:sym typeface="Calibri"/>
            </a:endParaRPr>
          </a:p>
          <a:p>
            <a:pPr indent="0" lvl="0" marL="0" rtl="0" algn="just">
              <a:spcBef>
                <a:spcPts val="0"/>
              </a:spcBef>
              <a:spcAft>
                <a:spcPts val="0"/>
              </a:spcAft>
              <a:buNone/>
            </a:pPr>
            <a:r>
              <a:rPr lang="ru-RU">
                <a:solidFill>
                  <a:schemeClr val="dk1"/>
                </a:solidFill>
                <a:latin typeface="Times New Roman"/>
                <a:ea typeface="Times New Roman"/>
                <a:cs typeface="Times New Roman"/>
                <a:sym typeface="Times New Roman"/>
              </a:rPr>
              <a:t>- Кәмелетке толмағандардың жауапкершілігінің болмауы: 12 жасқа толмаған балалар әкімшілік жазаға тартылмайды – олар үшін тек мектеп аясында тәрбиелік ықпал ету шаралары ғана қолданылады.</a:t>
            </a:r>
            <a:endParaRPr b="1">
              <a:solidFill>
                <a:schemeClr val="dk1"/>
              </a:solidFill>
              <a:latin typeface="Times New Roman"/>
              <a:ea typeface="Times New Roman"/>
              <a:cs typeface="Times New Roman"/>
              <a:sym typeface="Times New Roman"/>
            </a:endParaRPr>
          </a:p>
          <a:p>
            <a:pPr indent="0" lvl="0" marL="0" rtl="0" algn="l">
              <a:spcBef>
                <a:spcPts val="0"/>
              </a:spcBef>
              <a:spcAft>
                <a:spcPts val="0"/>
              </a:spcAft>
              <a:buNone/>
            </a:pPr>
            <a:r>
              <a:t/>
            </a:r>
            <a:endParaRPr>
              <a:solidFill>
                <a:schemeClr val="dk1"/>
              </a:solidFill>
              <a:latin typeface="Times New Roman"/>
              <a:ea typeface="Times New Roman"/>
              <a:cs typeface="Times New Roman"/>
              <a:sym typeface="Times New Roman"/>
            </a:endParaRPr>
          </a:p>
          <a:p>
            <a:pPr indent="0" lvl="0" marL="0" rtl="0" algn="just">
              <a:spcBef>
                <a:spcPts val="0"/>
              </a:spcBef>
              <a:spcAft>
                <a:spcPts val="0"/>
              </a:spcAft>
              <a:buNone/>
            </a:pPr>
            <a:r>
              <a:rPr b="1" lang="ru-RU">
                <a:solidFill>
                  <a:schemeClr val="dk1"/>
                </a:solidFill>
                <a:latin typeface="Times New Roman"/>
                <a:ea typeface="Times New Roman"/>
                <a:cs typeface="Times New Roman"/>
                <a:sym typeface="Times New Roman"/>
              </a:rPr>
              <a:t>7. </a:t>
            </a:r>
            <a:r>
              <a:rPr b="1" i="1" lang="ru-RU" sz="1500">
                <a:solidFill>
                  <a:srgbClr val="444444"/>
                </a:solidFill>
                <a:latin typeface="Times New Roman"/>
                <a:ea typeface="Times New Roman"/>
                <a:cs typeface="Times New Roman"/>
                <a:sym typeface="Times New Roman"/>
              </a:rPr>
              <a:t>Б</a:t>
            </a:r>
            <a:r>
              <a:rPr b="1" i="1" lang="ru-RU">
                <a:solidFill>
                  <a:schemeClr val="dk1"/>
                </a:solidFill>
                <a:latin typeface="Times New Roman"/>
                <a:ea typeface="Times New Roman"/>
                <a:cs typeface="Times New Roman"/>
                <a:sym typeface="Times New Roman"/>
              </a:rPr>
              <a:t>аланы жәбірлеудің (буллингтің) профилактикасы қағидаларын бекіту туралы </a:t>
            </a:r>
            <a:r>
              <a:rPr i="1" lang="ru-RU">
                <a:solidFill>
                  <a:schemeClr val="dk1"/>
                </a:solidFill>
                <a:latin typeface="Times New Roman"/>
                <a:ea typeface="Times New Roman"/>
                <a:cs typeface="Times New Roman"/>
                <a:sym typeface="Times New Roman"/>
              </a:rPr>
              <a:t>Қазақстан Республикасы Оқу-ағарту министрінің 2022 жылғы 21 желтоқсандағы № 506 бұйрығы. Қазақстан Республикасының Әділет министрлігінде 2022 жылғы 21 желтоқсанда № 31180 болып тіркелді.</a:t>
            </a:r>
            <a:endParaRPr b="1" i="1">
              <a:solidFill>
                <a:schemeClr val="dk1"/>
              </a:solidFill>
              <a:latin typeface="Times New Roman"/>
              <a:ea typeface="Times New Roman"/>
              <a:cs typeface="Times New Roman"/>
              <a:sym typeface="Times New Roman"/>
            </a:endParaRPr>
          </a:p>
          <a:p>
            <a:pPr indent="0" lvl="0" marL="0" rtl="0" algn="just">
              <a:spcBef>
                <a:spcPts val="0"/>
              </a:spcBef>
              <a:spcAft>
                <a:spcPts val="0"/>
              </a:spcAft>
              <a:buNone/>
            </a:pPr>
            <a:r>
              <a:t/>
            </a:r>
            <a:endParaRPr b="1">
              <a:solidFill>
                <a:schemeClr val="dk1"/>
              </a:solidFill>
              <a:latin typeface="Times New Roman"/>
              <a:ea typeface="Times New Roman"/>
              <a:cs typeface="Times New Roman"/>
              <a:sym typeface="Times New Roman"/>
            </a:endParaRPr>
          </a:p>
          <a:p>
            <a:pPr indent="0" lvl="0" marL="0" rtl="0" algn="l">
              <a:spcBef>
                <a:spcPts val="0"/>
              </a:spcBef>
              <a:spcAft>
                <a:spcPts val="0"/>
              </a:spcAft>
              <a:buNone/>
            </a:pPr>
            <a:r>
              <a:rPr b="1" lang="ru-RU" sz="1800" u="sng">
                <a:solidFill>
                  <a:srgbClr val="0563C1"/>
                </a:solidFill>
                <a:latin typeface="Times New Roman"/>
                <a:ea typeface="Times New Roman"/>
                <a:cs typeface="Times New Roman"/>
                <a:sym typeface="Times New Roman"/>
                <a:hlinkClick r:id="rId7">
                  <a:extLst>
                    <a:ext uri="{A12FA001-AC4F-418D-AE19-62706E023703}">
                      <ahyp:hlinkClr val="tx"/>
                    </a:ext>
                  </a:extLst>
                </a:hlinkClick>
              </a:rPr>
              <a:t>https://adilet.zan.kz/rus/docs/V2200031180</a:t>
            </a:r>
            <a:endParaRPr b="1" sz="1800">
              <a:solidFill>
                <a:schemeClr val="dk1"/>
              </a:solidFill>
              <a:latin typeface="Times New Roman"/>
              <a:ea typeface="Times New Roman"/>
              <a:cs typeface="Times New Roman"/>
              <a:sym typeface="Times New Roman"/>
            </a:endParaRPr>
          </a:p>
          <a:p>
            <a:pPr indent="0" lvl="0" marL="0" rtl="0" algn="l">
              <a:spcBef>
                <a:spcPts val="0"/>
              </a:spcBef>
              <a:spcAft>
                <a:spcPts val="0"/>
              </a:spcAft>
              <a:buNone/>
            </a:pPr>
            <a:r>
              <a:t/>
            </a:r>
            <a:endParaRPr b="1" sz="1800">
              <a:solidFill>
                <a:schemeClr val="dk1"/>
              </a:solidFill>
              <a:latin typeface="Times New Roman"/>
              <a:ea typeface="Times New Roman"/>
              <a:cs typeface="Times New Roman"/>
              <a:sym typeface="Times New Roman"/>
            </a:endParaRPr>
          </a:p>
          <a:p>
            <a:pPr indent="0" lvl="0" marL="0" rtl="0" algn="l">
              <a:spcBef>
                <a:spcPts val="0"/>
              </a:spcBef>
              <a:spcAft>
                <a:spcPts val="0"/>
              </a:spcAft>
              <a:buNone/>
            </a:pPr>
            <a:r>
              <a:rPr b="1" lang="ru-RU">
                <a:solidFill>
                  <a:schemeClr val="dk1"/>
                </a:solidFill>
                <a:latin typeface="Times New Roman"/>
                <a:ea typeface="Times New Roman"/>
                <a:cs typeface="Times New Roman"/>
                <a:sym typeface="Times New Roman"/>
              </a:rPr>
              <a:t>8. Тренингтің қорытындысы (10 минут) </a:t>
            </a:r>
            <a:endParaRPr b="1">
              <a:solidFill>
                <a:schemeClr val="dk1"/>
              </a:solidFill>
              <a:latin typeface="Times New Roman"/>
              <a:ea typeface="Times New Roman"/>
              <a:cs typeface="Times New Roman"/>
              <a:sym typeface="Times New Roman"/>
            </a:endParaRPr>
          </a:p>
          <a:p>
            <a:pPr indent="228600" lvl="0" marL="0" rtl="0" algn="just">
              <a:spcBef>
                <a:spcPts val="0"/>
              </a:spcBef>
              <a:spcAft>
                <a:spcPts val="0"/>
              </a:spcAft>
              <a:buNone/>
            </a:pPr>
            <a:r>
              <a:rPr lang="ru-RU">
                <a:solidFill>
                  <a:schemeClr val="dk1"/>
                </a:solidFill>
                <a:latin typeface="Times New Roman"/>
                <a:ea typeface="Times New Roman"/>
                <a:cs typeface="Times New Roman"/>
                <a:sym typeface="Times New Roman"/>
              </a:rPr>
              <a:t>Қорытындылау. Отбасы – баланың қауіпсіздігінің негізі. Ата-ананың міндеті – тек қана баланы қорғай білу емес, сонымен қатар оны қорлау жағдайына тап болғанда қолдау көрсету және айналасындағы адамдармен дұрыс, сау қарым-қатынас жасауға үйрету. Күнделікті өмірде зұлымдықпен, қатыгездікпен және агрессиямен бетпе-бет келуден қашу өте қиын. Бала «жоқ» деп айтуды, жолдастарының арандатуы мен манипуляцияларына ермеуді үйренуі керек, кей жағдайларда өз мәселесін жалғыз шешкеннен гөрі ересектерге айту дұрыс екенін білуі тиіс және қиын сәтте жақындарының оны тыңдап, қолдау көрсететініне сенімді болуы қажет.</a:t>
            </a:r>
            <a:endParaRPr>
              <a:solidFill>
                <a:schemeClr val="dk1"/>
              </a:solidFill>
              <a:latin typeface="Times New Roman"/>
              <a:ea typeface="Times New Roman"/>
              <a:cs typeface="Times New Roman"/>
              <a:sym typeface="Times New Roman"/>
            </a:endParaRPr>
          </a:p>
          <a:p>
            <a:pPr indent="228600" lvl="0" marL="0" rtl="0" algn="just">
              <a:spcBef>
                <a:spcPts val="0"/>
              </a:spcBef>
              <a:spcAft>
                <a:spcPts val="0"/>
              </a:spcAft>
              <a:buNone/>
            </a:pPr>
            <a:r>
              <a:rPr b="1" i="1" lang="ru-RU">
                <a:solidFill>
                  <a:srgbClr val="212529"/>
                </a:solidFill>
                <a:latin typeface="Times New Roman"/>
                <a:ea typeface="Times New Roman"/>
                <a:cs typeface="Times New Roman"/>
                <a:sym typeface="Times New Roman"/>
              </a:rPr>
              <a:t>Буллингтен қорғанудың басты жолы – бұл ата-ананың махаббаты мен көңіл бөлуі, сенімді қарым-қатынас, эмоциялық байланыс және баланың күнделікті кездесетін қиындықтарын ашық талқылай білу қабілеті. </a:t>
            </a:r>
            <a:endParaRPr b="1" i="1">
              <a:solidFill>
                <a:srgbClr val="212529"/>
              </a:solidFill>
              <a:latin typeface="Times New Roman"/>
              <a:ea typeface="Times New Roman"/>
              <a:cs typeface="Times New Roman"/>
              <a:sym typeface="Times New Roman"/>
            </a:endParaRPr>
          </a:p>
          <a:p>
            <a:pPr indent="228600" lvl="0" marL="0" rtl="0" algn="just">
              <a:spcBef>
                <a:spcPts val="0"/>
              </a:spcBef>
              <a:spcAft>
                <a:spcPts val="0"/>
              </a:spcAft>
              <a:buNone/>
            </a:pPr>
            <a:r>
              <a:rPr lang="ru-RU">
                <a:solidFill>
                  <a:schemeClr val="dk1"/>
                </a:solidFill>
                <a:latin typeface="Times New Roman"/>
                <a:ea typeface="Times New Roman"/>
                <a:cs typeface="Times New Roman"/>
                <a:sym typeface="Times New Roman"/>
              </a:rPr>
              <a:t>Ата-аналардың инсайттарын талқылау. </a:t>
            </a:r>
            <a:endParaRPr>
              <a:solidFill>
                <a:schemeClr val="dk1"/>
              </a:solidFill>
              <a:latin typeface="Times New Roman"/>
              <a:ea typeface="Times New Roman"/>
              <a:cs typeface="Times New Roman"/>
              <a:sym typeface="Times New Roman"/>
            </a:endParaRPr>
          </a:p>
          <a:p>
            <a:pPr indent="228600" lvl="0" marL="0" rtl="0" algn="just">
              <a:spcBef>
                <a:spcPts val="0"/>
              </a:spcBef>
              <a:spcAft>
                <a:spcPts val="0"/>
              </a:spcAft>
              <a:buNone/>
            </a:pPr>
            <a:r>
              <a:rPr b="1" lang="ru-RU">
                <a:solidFill>
                  <a:schemeClr val="dk1"/>
                </a:solidFill>
                <a:latin typeface="Times New Roman"/>
                <a:ea typeface="Times New Roman"/>
                <a:cs typeface="Times New Roman"/>
                <a:sym typeface="Times New Roman"/>
              </a:rPr>
              <a:t>Үй тапсырмасы:</a:t>
            </a:r>
            <a:r>
              <a:rPr lang="ru-RU">
                <a:solidFill>
                  <a:schemeClr val="dk1"/>
                </a:solidFill>
                <a:latin typeface="Times New Roman"/>
                <a:ea typeface="Times New Roman"/>
                <a:cs typeface="Times New Roman"/>
                <a:sym typeface="Times New Roman"/>
              </a:rPr>
              <a:t> бір апта бойы «Сенімге толы 15 минут» бастамасын енгізу – күн сайын балаға 15 минут толық назар аудару, телефонсыз және басқа алаңдататын нәрселерсіз. </a:t>
            </a:r>
            <a:endParaRPr>
              <a:solidFill>
                <a:schemeClr val="dk1"/>
              </a:solidFill>
              <a:latin typeface="Times New Roman"/>
              <a:ea typeface="Times New Roman"/>
              <a:cs typeface="Times New Roman"/>
              <a:sym typeface="Times New Roman"/>
            </a:endParaRPr>
          </a:p>
          <a:p>
            <a:pPr indent="228600" lvl="0" marL="0" rtl="0" algn="just">
              <a:spcBef>
                <a:spcPts val="0"/>
              </a:spcBef>
              <a:spcAft>
                <a:spcPts val="0"/>
              </a:spcAft>
              <a:buNone/>
            </a:pPr>
            <a:r>
              <a:rPr b="1" i="1" lang="ru-RU">
                <a:solidFill>
                  <a:schemeClr val="dk1"/>
                </a:solidFill>
                <a:latin typeface="Times New Roman"/>
                <a:ea typeface="Times New Roman"/>
                <a:cs typeface="Times New Roman"/>
                <a:sym typeface="Times New Roman"/>
              </a:rPr>
              <a:t>Ата-аналарға арналған постерлер мен чек-листтерді тарату.</a:t>
            </a:r>
            <a:endParaRPr b="1" i="1">
              <a:solidFill>
                <a:schemeClr val="dk1"/>
              </a:solidFill>
              <a:latin typeface="Times New Roman"/>
              <a:ea typeface="Times New Roman"/>
              <a:cs typeface="Times New Roman"/>
              <a:sym typeface="Times New Roman"/>
            </a:endParaRPr>
          </a:p>
          <a:p>
            <a:pPr indent="0" lvl="0" marL="0" rtl="0" algn="l">
              <a:spcBef>
                <a:spcPts val="0"/>
              </a:spcBef>
              <a:spcAft>
                <a:spcPts val="0"/>
              </a:spcAft>
              <a:buNone/>
            </a:pPr>
            <a:r>
              <a:t/>
            </a:r>
            <a:endParaRPr>
              <a:solidFill>
                <a:schemeClr val="dk1"/>
              </a:solidFill>
              <a:latin typeface="Times New Roman"/>
              <a:ea typeface="Times New Roman"/>
              <a:cs typeface="Times New Roman"/>
              <a:sym typeface="Times New Roman"/>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EFCF5"/>
        </a:solidFill>
      </p:bgPr>
    </p:bg>
    <p:spTree>
      <p:nvGrpSpPr>
        <p:cNvPr id="98" name="Shape 98"/>
        <p:cNvGrpSpPr/>
        <p:nvPr/>
      </p:nvGrpSpPr>
      <p:grpSpPr>
        <a:xfrm>
          <a:off x="0" y="0"/>
          <a:ext cx="0" cy="0"/>
          <a:chOff x="0" y="0"/>
          <a:chExt cx="0" cy="0"/>
        </a:xfrm>
      </p:grpSpPr>
      <p:sp>
        <p:nvSpPr>
          <p:cNvPr id="99" name="Google Shape;99;p2"/>
          <p:cNvSpPr/>
          <p:nvPr/>
        </p:nvSpPr>
        <p:spPr>
          <a:xfrm>
            <a:off x="8632064" y="6021642"/>
            <a:ext cx="9351135" cy="1605326"/>
          </a:xfrm>
          <a:prstGeom prst="homePlate">
            <a:avLst>
              <a:gd fmla="val 50000" name="adj"/>
            </a:avLst>
          </a:prstGeom>
          <a:solidFill>
            <a:srgbClr val="D6E3BC"/>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00" name="Google Shape;100;p2"/>
          <p:cNvSpPr/>
          <p:nvPr/>
        </p:nvSpPr>
        <p:spPr>
          <a:xfrm>
            <a:off x="6113170" y="7962900"/>
            <a:ext cx="11641429" cy="1605326"/>
          </a:xfrm>
          <a:prstGeom prst="homePlate">
            <a:avLst>
              <a:gd fmla="val 50000" name="adj"/>
            </a:avLst>
          </a:prstGeom>
          <a:solidFill>
            <a:srgbClr val="EAF1D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01" name="Google Shape;101;p2"/>
          <p:cNvSpPr/>
          <p:nvPr/>
        </p:nvSpPr>
        <p:spPr>
          <a:xfrm>
            <a:off x="9659" y="0"/>
            <a:ext cx="10810741" cy="9791700"/>
          </a:xfrm>
          <a:prstGeom prst="teardrop">
            <a:avLst>
              <a:gd fmla="val 100000" name="adj"/>
            </a:avLst>
          </a:prstGeom>
          <a:solidFill>
            <a:srgbClr val="C2D59B"/>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02" name="Google Shape;102;p2"/>
          <p:cNvSpPr/>
          <p:nvPr/>
        </p:nvSpPr>
        <p:spPr>
          <a:xfrm>
            <a:off x="1319811" y="870104"/>
            <a:ext cx="10077695" cy="1107996"/>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b="1" i="0" lang="ru-RU" sz="6600" u="none" cap="none" strike="noStrike">
                <a:solidFill>
                  <a:schemeClr val="dk1"/>
                </a:solidFill>
                <a:latin typeface="Arial"/>
                <a:ea typeface="Arial"/>
                <a:cs typeface="Arial"/>
                <a:sym typeface="Arial"/>
              </a:rPr>
              <a:t>ТРЕНИНГТІҢ МАҚСАТЫ</a:t>
            </a:r>
            <a:endParaRPr b="0" i="0" sz="5400" u="none" cap="none" strike="noStrike">
              <a:solidFill>
                <a:schemeClr val="dk1"/>
              </a:solidFill>
              <a:latin typeface="Arial"/>
              <a:ea typeface="Arial"/>
              <a:cs typeface="Arial"/>
              <a:sym typeface="Arial"/>
            </a:endParaRPr>
          </a:p>
        </p:txBody>
      </p:sp>
      <p:sp>
        <p:nvSpPr>
          <p:cNvPr id="103" name="Google Shape;103;p2"/>
          <p:cNvSpPr/>
          <p:nvPr/>
        </p:nvSpPr>
        <p:spPr>
          <a:xfrm>
            <a:off x="6172200" y="2166574"/>
            <a:ext cx="10363200" cy="1605326"/>
          </a:xfrm>
          <a:prstGeom prst="homePlate">
            <a:avLst>
              <a:gd fmla="val 50000" name="adj"/>
            </a:avLst>
          </a:prstGeom>
          <a:solidFill>
            <a:srgbClr val="EAF1D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04" name="Google Shape;104;p2"/>
          <p:cNvSpPr/>
          <p:nvPr/>
        </p:nvSpPr>
        <p:spPr>
          <a:xfrm>
            <a:off x="6173272" y="3998474"/>
            <a:ext cx="11581327" cy="1605326"/>
          </a:xfrm>
          <a:prstGeom prst="homePlate">
            <a:avLst>
              <a:gd fmla="val 50000" name="adj"/>
            </a:avLst>
          </a:prstGeom>
          <a:solidFill>
            <a:srgbClr val="D6E3BC"/>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05" name="Google Shape;105;p2"/>
          <p:cNvSpPr/>
          <p:nvPr/>
        </p:nvSpPr>
        <p:spPr>
          <a:xfrm>
            <a:off x="9739700" y="8179151"/>
            <a:ext cx="7637656" cy="95410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ru-RU" sz="2800" u="none" cap="none" strike="noStrike">
                <a:solidFill>
                  <a:schemeClr val="dk1"/>
                </a:solidFill>
                <a:latin typeface="Calibri"/>
                <a:ea typeface="Calibri"/>
                <a:cs typeface="Calibri"/>
                <a:sym typeface="Calibri"/>
              </a:rPr>
              <a:t>Балалармен және мектеп ұжымымен өзара әрекеттесу үшін практикалық құралдар ұсыну</a:t>
            </a:r>
            <a:endParaRPr b="0" i="0" sz="2000" u="none" cap="none" strike="noStrike">
              <a:solidFill>
                <a:schemeClr val="dk1"/>
              </a:solidFill>
              <a:latin typeface="Arial"/>
              <a:ea typeface="Arial"/>
              <a:cs typeface="Arial"/>
              <a:sym typeface="Arial"/>
            </a:endParaRPr>
          </a:p>
        </p:txBody>
      </p:sp>
      <p:sp>
        <p:nvSpPr>
          <p:cNvPr id="106" name="Google Shape;106;p2"/>
          <p:cNvSpPr/>
          <p:nvPr/>
        </p:nvSpPr>
        <p:spPr>
          <a:xfrm>
            <a:off x="7543800" y="2471637"/>
            <a:ext cx="7820799" cy="107721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ru-RU" sz="3200" u="none" cap="none" strike="noStrike">
                <a:solidFill>
                  <a:schemeClr val="dk1"/>
                </a:solidFill>
                <a:latin typeface="Calibri"/>
                <a:ea typeface="Calibri"/>
                <a:cs typeface="Calibri"/>
                <a:sym typeface="Calibri"/>
              </a:rPr>
              <a:t>Ата-аналарды буллингтің түрлері және белгілерімен таныстыру</a:t>
            </a:r>
            <a:endParaRPr b="0" i="0" sz="3200" u="none" cap="none" strike="noStrike">
              <a:solidFill>
                <a:schemeClr val="dk1"/>
              </a:solidFill>
              <a:latin typeface="Arial"/>
              <a:ea typeface="Arial"/>
              <a:cs typeface="Arial"/>
              <a:sym typeface="Arial"/>
            </a:endParaRPr>
          </a:p>
        </p:txBody>
      </p:sp>
      <p:sp>
        <p:nvSpPr>
          <p:cNvPr id="107" name="Google Shape;107;p2"/>
          <p:cNvSpPr/>
          <p:nvPr/>
        </p:nvSpPr>
        <p:spPr>
          <a:xfrm>
            <a:off x="10629900" y="6016353"/>
            <a:ext cx="6747456" cy="156966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ru-RU" sz="3200" u="none" cap="none" strike="noStrike">
                <a:solidFill>
                  <a:schemeClr val="dk1"/>
                </a:solidFill>
                <a:latin typeface="Calibri"/>
                <a:ea typeface="Calibri"/>
                <a:cs typeface="Calibri"/>
                <a:sym typeface="Calibri"/>
              </a:rPr>
              <a:t>Ата-аналарға баланы қолдаудың және буллингтің алдын алудың тиімді тәсілдерін үйрету</a:t>
            </a:r>
            <a:endParaRPr b="0" i="0" sz="3200" u="none" cap="none" strike="noStrike">
              <a:solidFill>
                <a:schemeClr val="dk1"/>
              </a:solidFill>
              <a:latin typeface="Arial"/>
              <a:ea typeface="Arial"/>
              <a:cs typeface="Arial"/>
              <a:sym typeface="Arial"/>
            </a:endParaRPr>
          </a:p>
        </p:txBody>
      </p:sp>
      <p:sp>
        <p:nvSpPr>
          <p:cNvPr id="108" name="Google Shape;108;p2"/>
          <p:cNvSpPr/>
          <p:nvPr/>
        </p:nvSpPr>
        <p:spPr>
          <a:xfrm>
            <a:off x="152399" y="3238500"/>
            <a:ext cx="8903707" cy="6329726"/>
          </a:xfrm>
          <a:custGeom>
            <a:rect b="b" l="l" r="r" t="t"/>
            <a:pathLst>
              <a:path extrusionOk="0" h="7039097" w="9901543">
                <a:moveTo>
                  <a:pt x="0" y="0"/>
                </a:moveTo>
                <a:lnTo>
                  <a:pt x="9901543" y="0"/>
                </a:lnTo>
                <a:lnTo>
                  <a:pt x="9901543" y="7039097"/>
                </a:lnTo>
                <a:lnTo>
                  <a:pt x="0" y="7039097"/>
                </a:lnTo>
                <a:lnTo>
                  <a:pt x="0" y="0"/>
                </a:lnTo>
                <a:close/>
              </a:path>
            </a:pathLst>
          </a:custGeom>
          <a:blipFill rotWithShape="1">
            <a:blip r:embed="rId3">
              <a:alphaModFix/>
            </a:blip>
            <a:stretch>
              <a:fillRect b="0" l="0" r="0" t="0"/>
            </a:stretch>
          </a:blipFill>
          <a:ln>
            <a:noFill/>
          </a:ln>
        </p:spPr>
      </p:sp>
      <p:sp>
        <p:nvSpPr>
          <p:cNvPr id="109" name="Google Shape;109;p2"/>
          <p:cNvSpPr/>
          <p:nvPr/>
        </p:nvSpPr>
        <p:spPr>
          <a:xfrm>
            <a:off x="8338108" y="4313282"/>
            <a:ext cx="8393582" cy="107721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ru-RU" sz="3200" u="none" cap="none" strike="noStrike">
                <a:solidFill>
                  <a:schemeClr val="dk1"/>
                </a:solidFill>
                <a:latin typeface="Calibri"/>
                <a:ea typeface="Calibri"/>
                <a:cs typeface="Calibri"/>
                <a:sym typeface="Calibri"/>
              </a:rPr>
              <a:t>Баланың мінез-құлқы мен дүниетанымының қалыптасуында отбасының рөлін көрсету</a:t>
            </a:r>
            <a:endParaRPr b="0" i="0" sz="3200" u="none" cap="none" strike="noStrike">
              <a:solidFill>
                <a:schemeClr val="dk1"/>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EFCF5"/>
        </a:solidFill>
      </p:bgPr>
    </p:bg>
    <p:spTree>
      <p:nvGrpSpPr>
        <p:cNvPr id="113" name="Shape 113"/>
        <p:cNvGrpSpPr/>
        <p:nvPr/>
      </p:nvGrpSpPr>
      <p:grpSpPr>
        <a:xfrm>
          <a:off x="0" y="0"/>
          <a:ext cx="0" cy="0"/>
          <a:chOff x="0" y="0"/>
          <a:chExt cx="0" cy="0"/>
        </a:xfrm>
      </p:grpSpPr>
      <p:sp>
        <p:nvSpPr>
          <p:cNvPr id="114" name="Google Shape;114;p3"/>
          <p:cNvSpPr/>
          <p:nvPr/>
        </p:nvSpPr>
        <p:spPr>
          <a:xfrm>
            <a:off x="7489065" y="0"/>
            <a:ext cx="10810741" cy="9791700"/>
          </a:xfrm>
          <a:prstGeom prst="teardrop">
            <a:avLst>
              <a:gd fmla="val 100000" name="adj"/>
            </a:avLst>
          </a:prstGeom>
          <a:solidFill>
            <a:srgbClr val="C2D59B"/>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15" name="Google Shape;115;p3"/>
          <p:cNvSpPr/>
          <p:nvPr/>
        </p:nvSpPr>
        <p:spPr>
          <a:xfrm>
            <a:off x="666989" y="1028700"/>
            <a:ext cx="5799986" cy="1846659"/>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b="1" i="0" lang="ru-RU" sz="4800" u="none" cap="none" strike="noStrike">
                <a:solidFill>
                  <a:schemeClr val="dk1"/>
                </a:solidFill>
                <a:latin typeface="Calibri"/>
                <a:ea typeface="Calibri"/>
                <a:cs typeface="Calibri"/>
                <a:sym typeface="Calibri"/>
              </a:rPr>
              <a:t>БУЛЛИНГ </a:t>
            </a:r>
            <a:endParaRPr b="1" i="0" sz="4800" u="none" cap="none" strike="noStrike">
              <a:solidFill>
                <a:schemeClr val="dk1"/>
              </a:solidFill>
              <a:latin typeface="Calibri"/>
              <a:ea typeface="Calibri"/>
              <a:cs typeface="Calibri"/>
              <a:sym typeface="Calibri"/>
            </a:endParaRPr>
          </a:p>
          <a:p>
            <a:pPr indent="0" lvl="0" marL="0" marR="0" rtl="0" algn="just">
              <a:spcBef>
                <a:spcPts val="0"/>
              </a:spcBef>
              <a:spcAft>
                <a:spcPts val="0"/>
              </a:spcAft>
              <a:buNone/>
            </a:pPr>
            <a:r>
              <a:rPr b="1" i="0" lang="ru-RU" sz="6600" u="none" cap="none" strike="noStrike">
                <a:solidFill>
                  <a:srgbClr val="00B050"/>
                </a:solidFill>
                <a:latin typeface="Calibri"/>
                <a:ea typeface="Calibri"/>
                <a:cs typeface="Calibri"/>
                <a:sym typeface="Calibri"/>
              </a:rPr>
              <a:t>ДЕГЕНІМІЗ НЕ?</a:t>
            </a:r>
            <a:r>
              <a:rPr b="0" i="0" lang="ru-RU" sz="6600" u="none" cap="none" strike="noStrike">
                <a:solidFill>
                  <a:srgbClr val="00B050"/>
                </a:solidFill>
                <a:latin typeface="Calibri"/>
                <a:ea typeface="Calibri"/>
                <a:cs typeface="Calibri"/>
                <a:sym typeface="Calibri"/>
              </a:rPr>
              <a:t> </a:t>
            </a:r>
            <a:endParaRPr b="0" i="0" sz="6600" u="none" cap="none" strike="noStrike">
              <a:solidFill>
                <a:srgbClr val="00B050"/>
              </a:solidFill>
              <a:latin typeface="Arial Black"/>
              <a:ea typeface="Arial Black"/>
              <a:cs typeface="Arial Black"/>
              <a:sym typeface="Arial Black"/>
            </a:endParaRPr>
          </a:p>
        </p:txBody>
      </p:sp>
      <p:sp>
        <p:nvSpPr>
          <p:cNvPr id="116" name="Google Shape;116;p3"/>
          <p:cNvSpPr/>
          <p:nvPr/>
        </p:nvSpPr>
        <p:spPr>
          <a:xfrm>
            <a:off x="6477000" y="2164093"/>
            <a:ext cx="11822806" cy="8113401"/>
          </a:xfrm>
          <a:custGeom>
            <a:rect b="b" l="l" r="r" t="t"/>
            <a:pathLst>
              <a:path extrusionOk="0" h="8229600" w="11992131">
                <a:moveTo>
                  <a:pt x="0" y="0"/>
                </a:moveTo>
                <a:lnTo>
                  <a:pt x="11992131" y="0"/>
                </a:lnTo>
                <a:lnTo>
                  <a:pt x="11992131" y="8229600"/>
                </a:lnTo>
                <a:lnTo>
                  <a:pt x="0" y="8229600"/>
                </a:lnTo>
                <a:lnTo>
                  <a:pt x="0" y="0"/>
                </a:lnTo>
                <a:close/>
              </a:path>
            </a:pathLst>
          </a:custGeom>
          <a:blipFill rotWithShape="1">
            <a:blip r:embed="rId3">
              <a:alphaModFix/>
            </a:blip>
            <a:stretch>
              <a:fillRect b="0" l="0" r="0" t="0"/>
            </a:stretch>
          </a:blipFill>
          <a:ln>
            <a:noFill/>
          </a:ln>
        </p:spPr>
      </p:sp>
      <p:sp>
        <p:nvSpPr>
          <p:cNvPr id="117" name="Google Shape;117;p3"/>
          <p:cNvSpPr/>
          <p:nvPr/>
        </p:nvSpPr>
        <p:spPr>
          <a:xfrm>
            <a:off x="666989" y="3314700"/>
            <a:ext cx="5794694" cy="4893647"/>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b="1" i="0" lang="ru-RU" sz="2400" u="none" cap="none" strike="noStrike">
                <a:solidFill>
                  <a:schemeClr val="dk1"/>
                </a:solidFill>
                <a:latin typeface="Calibri"/>
                <a:ea typeface="Calibri"/>
                <a:cs typeface="Calibri"/>
                <a:sym typeface="Calibri"/>
              </a:rPr>
              <a:t>Балаға жасалатын буллинг (жәбірлеу) </a:t>
            </a:r>
            <a:r>
              <a:rPr b="0" i="0" lang="ru-RU" sz="2400" u="none" cap="none" strike="noStrike">
                <a:solidFill>
                  <a:schemeClr val="dk1"/>
                </a:solidFill>
                <a:latin typeface="Calibri"/>
                <a:ea typeface="Calibri"/>
                <a:cs typeface="Calibri"/>
                <a:sym typeface="Calibri"/>
              </a:rPr>
              <a:t>– жүйелі түрде (екі немесе одан да көп рет) қорлайтын сипаттағы әрекеттер, қудалау және қорқыту, оның ішінде қандай да бір әрекетті жасауға немесе одан бас тартуға мәжбүрлеуге бағытталған әрекеттер. Сондай-ақ бұл әрекеттер көпшілік алдында немесе бұқаралық ақпарат құралдарын, телекоммуникациялық желілерді, онлайн-платформаларды (кибербуллинг) пайдалану арқылы жасалған жағдайда да буллинг болып саналады.</a:t>
            </a:r>
            <a:endParaRPr b="0" i="0" sz="1800" u="none" cap="none" strike="noStrike">
              <a:solidFill>
                <a:schemeClr val="dk1"/>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EFCF5"/>
        </a:solidFill>
      </p:bgPr>
    </p:bg>
    <p:spTree>
      <p:nvGrpSpPr>
        <p:cNvPr id="121" name="Shape 121"/>
        <p:cNvGrpSpPr/>
        <p:nvPr/>
      </p:nvGrpSpPr>
      <p:grpSpPr>
        <a:xfrm>
          <a:off x="0" y="0"/>
          <a:ext cx="0" cy="0"/>
          <a:chOff x="0" y="0"/>
          <a:chExt cx="0" cy="0"/>
        </a:xfrm>
      </p:grpSpPr>
      <p:sp>
        <p:nvSpPr>
          <p:cNvPr id="122" name="Google Shape;122;p4"/>
          <p:cNvSpPr/>
          <p:nvPr/>
        </p:nvSpPr>
        <p:spPr>
          <a:xfrm flipH="1">
            <a:off x="-32657" y="-5443"/>
            <a:ext cx="10744201" cy="9791700"/>
          </a:xfrm>
          <a:prstGeom prst="teardrop">
            <a:avLst>
              <a:gd fmla="val 100000" name="adj"/>
            </a:avLst>
          </a:prstGeom>
          <a:solidFill>
            <a:srgbClr val="C2D59B"/>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23" name="Google Shape;123;p4"/>
          <p:cNvSpPr/>
          <p:nvPr/>
        </p:nvSpPr>
        <p:spPr>
          <a:xfrm>
            <a:off x="5715000" y="2324100"/>
            <a:ext cx="9061209" cy="7962900"/>
          </a:xfrm>
          <a:custGeom>
            <a:rect b="b" l="l" r="r" t="t"/>
            <a:pathLst>
              <a:path extrusionOk="0" h="7858116" w="8696104">
                <a:moveTo>
                  <a:pt x="0" y="0"/>
                </a:moveTo>
                <a:lnTo>
                  <a:pt x="8696104" y="0"/>
                </a:lnTo>
                <a:lnTo>
                  <a:pt x="8696104" y="7858116"/>
                </a:lnTo>
                <a:lnTo>
                  <a:pt x="0" y="7858116"/>
                </a:lnTo>
                <a:lnTo>
                  <a:pt x="0" y="0"/>
                </a:lnTo>
                <a:close/>
              </a:path>
            </a:pathLst>
          </a:custGeom>
          <a:blipFill rotWithShape="1">
            <a:blip r:embed="rId3">
              <a:alphaModFix/>
            </a:blip>
            <a:stretch>
              <a:fillRect b="0" l="0" r="0" t="0"/>
            </a:stretch>
          </a:blipFill>
          <a:ln>
            <a:noFill/>
          </a:ln>
        </p:spPr>
      </p:sp>
      <p:sp>
        <p:nvSpPr>
          <p:cNvPr id="124" name="Google Shape;124;p4"/>
          <p:cNvSpPr/>
          <p:nvPr/>
        </p:nvSpPr>
        <p:spPr>
          <a:xfrm>
            <a:off x="228600" y="419100"/>
            <a:ext cx="7315200" cy="341632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ru-RU" sz="5400" u="none" cap="none" strike="noStrike">
                <a:solidFill>
                  <a:schemeClr val="dk1"/>
                </a:solidFill>
                <a:latin typeface="Calibri"/>
                <a:ea typeface="Calibri"/>
                <a:cs typeface="Calibri"/>
                <a:sym typeface="Calibri"/>
              </a:rPr>
              <a:t>Жай мектептегі жанжал мен буллингтің </a:t>
            </a:r>
            <a:endParaRPr/>
          </a:p>
          <a:p>
            <a:pPr indent="0" lvl="0" marL="0" marR="0" rtl="0" algn="l">
              <a:spcBef>
                <a:spcPts val="0"/>
              </a:spcBef>
              <a:spcAft>
                <a:spcPts val="0"/>
              </a:spcAft>
              <a:buNone/>
            </a:pPr>
            <a:r>
              <a:rPr b="1" lang="ru-RU" sz="5400">
                <a:solidFill>
                  <a:srgbClr val="FF0000"/>
                </a:solidFill>
                <a:latin typeface="Arial"/>
                <a:ea typeface="Arial"/>
                <a:cs typeface="Arial"/>
                <a:sym typeface="Arial"/>
              </a:rPr>
              <a:t>5 АЙЫРМАШЫЛЫҒЫ</a:t>
            </a:r>
            <a:endParaRPr sz="5400">
              <a:solidFill>
                <a:srgbClr val="FF0000"/>
              </a:solidFill>
              <a:latin typeface="Arial"/>
              <a:ea typeface="Arial"/>
              <a:cs typeface="Arial"/>
              <a:sym typeface="Arial"/>
            </a:endParaRPr>
          </a:p>
        </p:txBody>
      </p:sp>
      <p:sp>
        <p:nvSpPr>
          <p:cNvPr id="125" name="Google Shape;125;p4"/>
          <p:cNvSpPr/>
          <p:nvPr/>
        </p:nvSpPr>
        <p:spPr>
          <a:xfrm>
            <a:off x="11430000" y="788432"/>
            <a:ext cx="6286340" cy="267765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ru-RU" sz="4800">
                <a:solidFill>
                  <a:schemeClr val="dk1"/>
                </a:solidFill>
                <a:latin typeface="Arial"/>
                <a:ea typeface="Arial"/>
                <a:cs typeface="Arial"/>
                <a:sym typeface="Arial"/>
              </a:rPr>
              <a:t>БУЛЛИНГ ПЕН </a:t>
            </a:r>
            <a:endParaRPr/>
          </a:p>
          <a:p>
            <a:pPr indent="0" lvl="0" marL="0" marR="0" rtl="0" algn="l">
              <a:spcBef>
                <a:spcPts val="0"/>
              </a:spcBef>
              <a:spcAft>
                <a:spcPts val="0"/>
              </a:spcAft>
              <a:buNone/>
            </a:pPr>
            <a:r>
              <a:rPr b="1" lang="ru-RU" sz="4000">
                <a:solidFill>
                  <a:srgbClr val="76923C"/>
                </a:solidFill>
                <a:latin typeface="Arial"/>
                <a:ea typeface="Arial"/>
                <a:cs typeface="Arial"/>
                <a:sym typeface="Arial"/>
              </a:rPr>
              <a:t>КОНФЛИКТІҢ</a:t>
            </a:r>
            <a:endParaRPr/>
          </a:p>
          <a:p>
            <a:pPr indent="0" lvl="0" marL="0" marR="0" rtl="0" algn="l">
              <a:spcBef>
                <a:spcPts val="0"/>
              </a:spcBef>
              <a:spcAft>
                <a:spcPts val="0"/>
              </a:spcAft>
              <a:buNone/>
            </a:pPr>
            <a:r>
              <a:rPr b="1" lang="ru-RU" sz="4000">
                <a:solidFill>
                  <a:srgbClr val="76923C"/>
                </a:solidFill>
                <a:latin typeface="Arial"/>
                <a:ea typeface="Arial"/>
                <a:cs typeface="Arial"/>
                <a:sym typeface="Arial"/>
              </a:rPr>
              <a:t>АЙЫРМАШЫЛЫҒЫ </a:t>
            </a:r>
            <a:endParaRPr/>
          </a:p>
          <a:p>
            <a:pPr indent="0" lvl="0" marL="0" marR="0" rtl="0" algn="l">
              <a:spcBef>
                <a:spcPts val="0"/>
              </a:spcBef>
              <a:spcAft>
                <a:spcPts val="0"/>
              </a:spcAft>
              <a:buNone/>
            </a:pPr>
            <a:r>
              <a:rPr b="1" lang="ru-RU" sz="4000">
                <a:solidFill>
                  <a:srgbClr val="76923C"/>
                </a:solidFill>
                <a:latin typeface="Arial"/>
                <a:ea typeface="Arial"/>
                <a:cs typeface="Arial"/>
                <a:sym typeface="Arial"/>
              </a:rPr>
              <a:t>НЕДЕ</a:t>
            </a:r>
            <a:r>
              <a:rPr b="1" lang="ru-RU" sz="4000">
                <a:solidFill>
                  <a:srgbClr val="76923C"/>
                </a:solidFill>
                <a:latin typeface="Arial Black"/>
                <a:ea typeface="Arial Black"/>
                <a:cs typeface="Arial Black"/>
                <a:sym typeface="Arial Black"/>
              </a:rPr>
              <a:t>?</a:t>
            </a:r>
            <a:endParaRPr sz="4000">
              <a:solidFill>
                <a:srgbClr val="76923C"/>
              </a:solidFill>
              <a:latin typeface="Arial Black"/>
              <a:ea typeface="Arial Black"/>
              <a:cs typeface="Arial Black"/>
              <a:sym typeface="Arial Black"/>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 name="Shape 129"/>
        <p:cNvGrpSpPr/>
        <p:nvPr/>
      </p:nvGrpSpPr>
      <p:grpSpPr>
        <a:xfrm>
          <a:off x="0" y="0"/>
          <a:ext cx="0" cy="0"/>
          <a:chOff x="0" y="0"/>
          <a:chExt cx="0" cy="0"/>
        </a:xfrm>
      </p:grpSpPr>
      <p:sp>
        <p:nvSpPr>
          <p:cNvPr id="130" name="Google Shape;130;p5"/>
          <p:cNvSpPr/>
          <p:nvPr/>
        </p:nvSpPr>
        <p:spPr>
          <a:xfrm>
            <a:off x="92357" y="4632114"/>
            <a:ext cx="5901261" cy="2406638"/>
          </a:xfrm>
          <a:custGeom>
            <a:rect b="b" l="l" r="r" t="t"/>
            <a:pathLst>
              <a:path extrusionOk="0" h="8233632" w="10063328">
                <a:moveTo>
                  <a:pt x="0" y="0"/>
                </a:moveTo>
                <a:lnTo>
                  <a:pt x="10063328" y="0"/>
                </a:lnTo>
                <a:lnTo>
                  <a:pt x="10063328" y="8233632"/>
                </a:lnTo>
                <a:lnTo>
                  <a:pt x="0" y="8233632"/>
                </a:lnTo>
                <a:lnTo>
                  <a:pt x="0" y="0"/>
                </a:lnTo>
                <a:close/>
              </a:path>
            </a:pathLst>
          </a:custGeom>
          <a:blipFill rotWithShape="1">
            <a:blip r:embed="rId3">
              <a:alphaModFix/>
            </a:blip>
            <a:stretch>
              <a:fillRect b="0" l="0" r="0" t="0"/>
            </a:stretch>
          </a:blipFill>
          <a:ln>
            <a:noFill/>
          </a:ln>
        </p:spPr>
      </p:sp>
      <p:sp>
        <p:nvSpPr>
          <p:cNvPr id="131" name="Google Shape;131;p5"/>
          <p:cNvSpPr/>
          <p:nvPr/>
        </p:nvSpPr>
        <p:spPr>
          <a:xfrm>
            <a:off x="559433" y="597075"/>
            <a:ext cx="6810418" cy="3046114"/>
          </a:xfrm>
          <a:custGeom>
            <a:rect b="b" l="l" r="r" t="t"/>
            <a:pathLst>
              <a:path extrusionOk="0" h="6270343" w="14019060">
                <a:moveTo>
                  <a:pt x="0" y="0"/>
                </a:moveTo>
                <a:lnTo>
                  <a:pt x="14019060" y="0"/>
                </a:lnTo>
                <a:lnTo>
                  <a:pt x="14019060" y="6270344"/>
                </a:lnTo>
                <a:lnTo>
                  <a:pt x="0" y="6270344"/>
                </a:lnTo>
                <a:lnTo>
                  <a:pt x="0" y="0"/>
                </a:lnTo>
                <a:close/>
              </a:path>
            </a:pathLst>
          </a:custGeom>
          <a:blipFill rotWithShape="1">
            <a:blip r:embed="rId4">
              <a:alphaModFix/>
            </a:blip>
            <a:stretch>
              <a:fillRect b="0" l="0" r="0" t="0"/>
            </a:stretch>
          </a:blipFill>
          <a:ln>
            <a:noFill/>
          </a:ln>
        </p:spPr>
      </p:sp>
      <p:sp>
        <p:nvSpPr>
          <p:cNvPr id="132" name="Google Shape;132;p5"/>
          <p:cNvSpPr/>
          <p:nvPr/>
        </p:nvSpPr>
        <p:spPr>
          <a:xfrm>
            <a:off x="3581400" y="8833839"/>
            <a:ext cx="6862905" cy="1015663"/>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b="1" lang="ru-RU" sz="2000">
                <a:solidFill>
                  <a:schemeClr val="dk1"/>
                </a:solidFill>
                <a:latin typeface="Calibri"/>
                <a:ea typeface="Calibri"/>
                <a:cs typeface="Calibri"/>
                <a:sym typeface="Calibri"/>
              </a:rPr>
              <a:t>Жанжал шешілуі мүмкін. Бұл – соңғы әрі ең маңызды айырмашылық.</a:t>
            </a:r>
            <a:r>
              <a:rPr lang="ru-RU" sz="2000">
                <a:solidFill>
                  <a:schemeClr val="dk1"/>
                </a:solidFill>
                <a:latin typeface="Calibri"/>
                <a:ea typeface="Calibri"/>
                <a:cs typeface="Calibri"/>
                <a:sym typeface="Calibri"/>
              </a:rPr>
              <a:t> Ал буллинг, жанжалдан айырмашылығы – тек тоқтатуға болатын жағдай.</a:t>
            </a:r>
            <a:endParaRPr sz="1600">
              <a:solidFill>
                <a:schemeClr val="dk1"/>
              </a:solidFill>
              <a:latin typeface="Arial"/>
              <a:ea typeface="Arial"/>
              <a:cs typeface="Arial"/>
              <a:sym typeface="Arial"/>
            </a:endParaRPr>
          </a:p>
        </p:txBody>
      </p:sp>
      <p:sp>
        <p:nvSpPr>
          <p:cNvPr id="133" name="Google Shape;133;p5"/>
          <p:cNvSpPr/>
          <p:nvPr/>
        </p:nvSpPr>
        <p:spPr>
          <a:xfrm>
            <a:off x="8377982" y="535756"/>
            <a:ext cx="7471618" cy="1323439"/>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b="1" lang="ru-RU" sz="2000">
                <a:solidFill>
                  <a:schemeClr val="dk1"/>
                </a:solidFill>
                <a:latin typeface="Calibri"/>
                <a:ea typeface="Calibri"/>
                <a:cs typeface="Calibri"/>
                <a:sym typeface="Calibri"/>
              </a:rPr>
              <a:t>Буллинг пен жанжалдың басты айырмашылығы – күштің теңсіздігі.</a:t>
            </a:r>
            <a:r>
              <a:rPr lang="ru-RU" sz="2000">
                <a:solidFill>
                  <a:schemeClr val="dk1"/>
                </a:solidFill>
                <a:latin typeface="Calibri"/>
                <a:ea typeface="Calibri"/>
                <a:cs typeface="Calibri"/>
                <a:sym typeface="Calibri"/>
              </a:rPr>
              <a:t> Жанжал жағдайында екі тараптың да күші тең, әрі олар жағдайға бірдей әсер ете алады. Ал буллинг кезінде жәбірленуші өзін дәрменсіз сезінеді.</a:t>
            </a:r>
            <a:endParaRPr sz="1600">
              <a:solidFill>
                <a:schemeClr val="dk1"/>
              </a:solidFill>
              <a:latin typeface="Arial"/>
              <a:ea typeface="Arial"/>
              <a:cs typeface="Arial"/>
              <a:sym typeface="Arial"/>
            </a:endParaRPr>
          </a:p>
        </p:txBody>
      </p:sp>
      <p:sp>
        <p:nvSpPr>
          <p:cNvPr id="134" name="Google Shape;134;p5"/>
          <p:cNvSpPr/>
          <p:nvPr/>
        </p:nvSpPr>
        <p:spPr>
          <a:xfrm>
            <a:off x="4138098" y="3652434"/>
            <a:ext cx="7469768" cy="1323439"/>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b="1" lang="ru-RU" sz="2000">
                <a:solidFill>
                  <a:schemeClr val="dk1"/>
                </a:solidFill>
                <a:latin typeface="Calibri"/>
                <a:ea typeface="Calibri"/>
                <a:cs typeface="Calibri"/>
                <a:sym typeface="Calibri"/>
              </a:rPr>
              <a:t>Жанжал көбінесе кенеттен туындайды.</a:t>
            </a:r>
            <a:r>
              <a:rPr lang="ru-RU" sz="2000">
                <a:solidFill>
                  <a:schemeClr val="dk1"/>
                </a:solidFill>
                <a:latin typeface="Calibri"/>
                <a:ea typeface="Calibri"/>
                <a:cs typeface="Calibri"/>
                <a:sym typeface="Calibri"/>
              </a:rPr>
              <a:t> Ол алдын ала жоспарланбайды және жиналған эмоциялардың сыртқа шығуымен қатар жүреді. Буллинг – бұл бір баланы басқа балалар тобының жоспарлы әрі жүйелі түрде қорлауы.</a:t>
            </a:r>
            <a:endParaRPr sz="1600">
              <a:solidFill>
                <a:schemeClr val="dk1"/>
              </a:solidFill>
              <a:latin typeface="Arial"/>
              <a:ea typeface="Arial"/>
              <a:cs typeface="Arial"/>
              <a:sym typeface="Arial"/>
            </a:endParaRPr>
          </a:p>
        </p:txBody>
      </p:sp>
      <p:sp>
        <p:nvSpPr>
          <p:cNvPr id="135" name="Google Shape;135;p5"/>
          <p:cNvSpPr/>
          <p:nvPr/>
        </p:nvSpPr>
        <p:spPr>
          <a:xfrm>
            <a:off x="6423295" y="5323513"/>
            <a:ext cx="6427504" cy="132343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ru-RU" sz="2000">
                <a:solidFill>
                  <a:schemeClr val="dk1"/>
                </a:solidFill>
                <a:latin typeface="Calibri"/>
                <a:ea typeface="Calibri"/>
                <a:cs typeface="Calibri"/>
                <a:sym typeface="Calibri"/>
              </a:rPr>
              <a:t>Жанжал жағдайында екі тарап та болған оқиға үшін жауапты.</a:t>
            </a:r>
            <a:r>
              <a:rPr lang="ru-RU" sz="2000">
                <a:solidFill>
                  <a:schemeClr val="dk1"/>
                </a:solidFill>
                <a:latin typeface="Calibri"/>
                <a:ea typeface="Calibri"/>
                <a:cs typeface="Calibri"/>
                <a:sym typeface="Calibri"/>
              </a:rPr>
              <a:t> Ал буллинг кезінде жәбірленуші орын алған жағдайға кінәлі емес. Ол мұндай жағдайды өзі таңдамаған. Жәбірленуші кез келген бала болуы мүмкін.</a:t>
            </a:r>
            <a:endParaRPr sz="2000">
              <a:solidFill>
                <a:schemeClr val="dk1"/>
              </a:solidFill>
              <a:latin typeface="Calibri"/>
              <a:ea typeface="Calibri"/>
              <a:cs typeface="Calibri"/>
              <a:sym typeface="Calibri"/>
            </a:endParaRPr>
          </a:p>
        </p:txBody>
      </p:sp>
      <p:sp>
        <p:nvSpPr>
          <p:cNvPr id="136" name="Google Shape;136;p5"/>
          <p:cNvSpPr/>
          <p:nvPr/>
        </p:nvSpPr>
        <p:spPr>
          <a:xfrm>
            <a:off x="10972800" y="7283329"/>
            <a:ext cx="6549182" cy="1631216"/>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b="1" lang="ru-RU" sz="2000">
                <a:solidFill>
                  <a:schemeClr val="dk1"/>
                </a:solidFill>
                <a:latin typeface="Calibri"/>
                <a:ea typeface="Calibri"/>
                <a:cs typeface="Calibri"/>
                <a:sym typeface="Calibri"/>
              </a:rPr>
              <a:t>Жанжал ұзаққа созылмайды.</a:t>
            </a:r>
            <a:r>
              <a:rPr lang="ru-RU" sz="2000">
                <a:solidFill>
                  <a:schemeClr val="dk1"/>
                </a:solidFill>
                <a:latin typeface="Calibri"/>
                <a:ea typeface="Calibri"/>
                <a:cs typeface="Calibri"/>
                <a:sym typeface="Calibri"/>
              </a:rPr>
              <a:t> Тараптар оны мүмкіндігінше тезірек шешуге тырысады. Ал буллинг – бұл жәбірленушіні әдейі қорлау мақсатында жүйелі түрде қайталанатын әрекет. Оның мәні – эмоционалдық немесе физикалық зорлық-зомбылықта.</a:t>
            </a:r>
            <a:endParaRPr sz="1600">
              <a:solidFill>
                <a:schemeClr val="dk1"/>
              </a:solidFill>
              <a:latin typeface="Arial"/>
              <a:ea typeface="Arial"/>
              <a:cs typeface="Arial"/>
              <a:sym typeface="Arial"/>
            </a:endParaRPr>
          </a:p>
        </p:txBody>
      </p:sp>
      <p:sp>
        <p:nvSpPr>
          <p:cNvPr id="137" name="Google Shape;137;p5"/>
          <p:cNvSpPr/>
          <p:nvPr/>
        </p:nvSpPr>
        <p:spPr>
          <a:xfrm>
            <a:off x="1482688" y="159297"/>
            <a:ext cx="2895600" cy="3536611"/>
          </a:xfrm>
          <a:custGeom>
            <a:rect b="b" l="l" r="r" t="t"/>
            <a:pathLst>
              <a:path extrusionOk="0" h="8959481" w="7335575">
                <a:moveTo>
                  <a:pt x="0" y="0"/>
                </a:moveTo>
                <a:lnTo>
                  <a:pt x="7335575" y="0"/>
                </a:lnTo>
                <a:lnTo>
                  <a:pt x="7335575" y="8959481"/>
                </a:lnTo>
                <a:lnTo>
                  <a:pt x="0" y="8959481"/>
                </a:lnTo>
                <a:lnTo>
                  <a:pt x="0" y="0"/>
                </a:lnTo>
                <a:close/>
              </a:path>
            </a:pathLst>
          </a:custGeom>
          <a:blipFill rotWithShape="1">
            <a:blip r:embed="rId5">
              <a:alphaModFix/>
            </a:blip>
            <a:stretch>
              <a:fillRect b="0" l="0" r="0" t="0"/>
            </a:stretch>
          </a:blipFill>
          <a:ln>
            <a:noFill/>
          </a:ln>
        </p:spPr>
      </p:sp>
      <p:sp>
        <p:nvSpPr>
          <p:cNvPr id="138" name="Google Shape;138;p5"/>
          <p:cNvSpPr/>
          <p:nvPr/>
        </p:nvSpPr>
        <p:spPr>
          <a:xfrm rot="-2049951">
            <a:off x="4225123" y="1235888"/>
            <a:ext cx="4065834" cy="1559411"/>
          </a:xfrm>
          <a:custGeom>
            <a:rect b="b" l="l" r="r" t="t"/>
            <a:pathLst>
              <a:path extrusionOk="0" h="1826046" w="4761027">
                <a:moveTo>
                  <a:pt x="0" y="0"/>
                </a:moveTo>
                <a:lnTo>
                  <a:pt x="4761027" y="0"/>
                </a:lnTo>
                <a:lnTo>
                  <a:pt x="4761027" y="1826047"/>
                </a:lnTo>
                <a:lnTo>
                  <a:pt x="0" y="1826047"/>
                </a:lnTo>
                <a:lnTo>
                  <a:pt x="0" y="0"/>
                </a:lnTo>
                <a:close/>
              </a:path>
            </a:pathLst>
          </a:custGeom>
          <a:blipFill rotWithShape="1">
            <a:blip r:embed="rId6">
              <a:alphaModFix/>
            </a:blip>
            <a:stretch>
              <a:fillRect b="0" l="0" r="0" t="0"/>
            </a:stretch>
          </a:blipFill>
          <a:ln>
            <a:noFill/>
          </a:ln>
        </p:spPr>
      </p:sp>
      <p:sp>
        <p:nvSpPr>
          <p:cNvPr id="139" name="Google Shape;139;p5"/>
          <p:cNvSpPr/>
          <p:nvPr/>
        </p:nvSpPr>
        <p:spPr>
          <a:xfrm>
            <a:off x="11963400" y="2512591"/>
            <a:ext cx="6156675" cy="2000098"/>
          </a:xfrm>
          <a:custGeom>
            <a:rect b="b" l="l" r="r" t="t"/>
            <a:pathLst>
              <a:path extrusionOk="0" h="6258289" w="14164851">
                <a:moveTo>
                  <a:pt x="0" y="0"/>
                </a:moveTo>
                <a:lnTo>
                  <a:pt x="14164852" y="0"/>
                </a:lnTo>
                <a:lnTo>
                  <a:pt x="14164852" y="6258288"/>
                </a:lnTo>
                <a:lnTo>
                  <a:pt x="0" y="6258288"/>
                </a:lnTo>
                <a:lnTo>
                  <a:pt x="0" y="0"/>
                </a:lnTo>
                <a:close/>
              </a:path>
            </a:pathLst>
          </a:custGeom>
          <a:blipFill rotWithShape="1">
            <a:blip r:embed="rId7">
              <a:alphaModFix/>
            </a:blip>
            <a:stretch>
              <a:fillRect b="0" l="0" r="0" t="0"/>
            </a:stretch>
          </a:blipFill>
          <a:ln>
            <a:noFill/>
          </a:ln>
        </p:spPr>
      </p:sp>
      <p:sp>
        <p:nvSpPr>
          <p:cNvPr id="140" name="Google Shape;140;p5"/>
          <p:cNvSpPr/>
          <p:nvPr/>
        </p:nvSpPr>
        <p:spPr>
          <a:xfrm flipH="1" rot="-1916339">
            <a:off x="12911735" y="885293"/>
            <a:ext cx="2881418" cy="3814343"/>
          </a:xfrm>
          <a:custGeom>
            <a:rect b="b" l="l" r="r" t="t"/>
            <a:pathLst>
              <a:path extrusionOk="0" h="3814343" w="2881418">
                <a:moveTo>
                  <a:pt x="2881418" y="0"/>
                </a:moveTo>
                <a:lnTo>
                  <a:pt x="0" y="0"/>
                </a:lnTo>
                <a:lnTo>
                  <a:pt x="0" y="3814343"/>
                </a:lnTo>
                <a:lnTo>
                  <a:pt x="2881418" y="3814343"/>
                </a:lnTo>
                <a:lnTo>
                  <a:pt x="2881418" y="0"/>
                </a:lnTo>
                <a:close/>
              </a:path>
            </a:pathLst>
          </a:custGeom>
          <a:blipFill rotWithShape="1">
            <a:blip r:embed="rId8">
              <a:alphaModFix/>
            </a:blip>
            <a:stretch>
              <a:fillRect b="0" l="0" r="0" t="0"/>
            </a:stretch>
          </a:blipFill>
          <a:ln>
            <a:noFill/>
          </a:ln>
        </p:spPr>
      </p:sp>
      <p:sp>
        <p:nvSpPr>
          <p:cNvPr id="141" name="Google Shape;141;p5"/>
          <p:cNvSpPr/>
          <p:nvPr/>
        </p:nvSpPr>
        <p:spPr>
          <a:xfrm flipH="1" rot="2447794">
            <a:off x="10381022" y="2810715"/>
            <a:ext cx="3548796" cy="1559411"/>
          </a:xfrm>
          <a:custGeom>
            <a:rect b="b" l="l" r="r" t="t"/>
            <a:pathLst>
              <a:path extrusionOk="0" h="1826046" w="4761027">
                <a:moveTo>
                  <a:pt x="0" y="0"/>
                </a:moveTo>
                <a:lnTo>
                  <a:pt x="4761027" y="0"/>
                </a:lnTo>
                <a:lnTo>
                  <a:pt x="4761027" y="1826047"/>
                </a:lnTo>
                <a:lnTo>
                  <a:pt x="0" y="1826047"/>
                </a:lnTo>
                <a:lnTo>
                  <a:pt x="0" y="0"/>
                </a:lnTo>
                <a:close/>
              </a:path>
            </a:pathLst>
          </a:custGeom>
          <a:blipFill rotWithShape="1">
            <a:blip r:embed="rId6">
              <a:alphaModFix/>
            </a:blip>
            <a:stretch>
              <a:fillRect b="0" l="0" r="0" t="0"/>
            </a:stretch>
          </a:blipFill>
          <a:ln>
            <a:noFill/>
          </a:ln>
        </p:spPr>
      </p:sp>
      <p:sp>
        <p:nvSpPr>
          <p:cNvPr id="142" name="Google Shape;142;p5"/>
          <p:cNvSpPr/>
          <p:nvPr/>
        </p:nvSpPr>
        <p:spPr>
          <a:xfrm flipH="1">
            <a:off x="681841" y="5067754"/>
            <a:ext cx="3979068" cy="3242940"/>
          </a:xfrm>
          <a:custGeom>
            <a:rect b="b" l="l" r="r" t="t"/>
            <a:pathLst>
              <a:path extrusionOk="0" h="5563241" w="6826063">
                <a:moveTo>
                  <a:pt x="6826063" y="0"/>
                </a:moveTo>
                <a:lnTo>
                  <a:pt x="0" y="0"/>
                </a:lnTo>
                <a:lnTo>
                  <a:pt x="0" y="5563241"/>
                </a:lnTo>
                <a:lnTo>
                  <a:pt x="6826063" y="5563241"/>
                </a:lnTo>
                <a:lnTo>
                  <a:pt x="6826063" y="0"/>
                </a:lnTo>
                <a:close/>
              </a:path>
            </a:pathLst>
          </a:custGeom>
          <a:blipFill rotWithShape="1">
            <a:blip r:embed="rId9">
              <a:alphaModFix/>
            </a:blip>
            <a:stretch>
              <a:fillRect b="0" l="0" r="0" t="0"/>
            </a:stretch>
          </a:blipFill>
          <a:ln>
            <a:noFill/>
          </a:ln>
        </p:spPr>
      </p:sp>
      <p:sp>
        <p:nvSpPr>
          <p:cNvPr id="143" name="Google Shape;143;p5"/>
          <p:cNvSpPr/>
          <p:nvPr/>
        </p:nvSpPr>
        <p:spPr>
          <a:xfrm rot="-2049951">
            <a:off x="3478197" y="5503984"/>
            <a:ext cx="2852910" cy="1094206"/>
          </a:xfrm>
          <a:custGeom>
            <a:rect b="b" l="l" r="r" t="t"/>
            <a:pathLst>
              <a:path extrusionOk="0" h="1826046" w="4761027">
                <a:moveTo>
                  <a:pt x="0" y="0"/>
                </a:moveTo>
                <a:lnTo>
                  <a:pt x="4761027" y="0"/>
                </a:lnTo>
                <a:lnTo>
                  <a:pt x="4761027" y="1826047"/>
                </a:lnTo>
                <a:lnTo>
                  <a:pt x="0" y="1826047"/>
                </a:lnTo>
                <a:lnTo>
                  <a:pt x="0" y="0"/>
                </a:lnTo>
                <a:close/>
              </a:path>
            </a:pathLst>
          </a:custGeom>
          <a:blipFill rotWithShape="1">
            <a:blip r:embed="rId6">
              <a:alphaModFix/>
            </a:blip>
            <a:stretch>
              <a:fillRect b="0" l="0" r="0" t="0"/>
            </a:stretch>
          </a:blipFill>
          <a:ln>
            <a:noFill/>
          </a:ln>
        </p:spPr>
      </p:sp>
      <p:sp>
        <p:nvSpPr>
          <p:cNvPr id="144" name="Google Shape;144;p5"/>
          <p:cNvSpPr/>
          <p:nvPr/>
        </p:nvSpPr>
        <p:spPr>
          <a:xfrm>
            <a:off x="12685345" y="3969454"/>
            <a:ext cx="5614670" cy="2968756"/>
          </a:xfrm>
          <a:custGeom>
            <a:rect b="b" l="l" r="r" t="t"/>
            <a:pathLst>
              <a:path extrusionOk="0" h="6082355" w="11503272">
                <a:moveTo>
                  <a:pt x="0" y="0"/>
                </a:moveTo>
                <a:lnTo>
                  <a:pt x="11503273" y="0"/>
                </a:lnTo>
                <a:lnTo>
                  <a:pt x="11503273" y="6082356"/>
                </a:lnTo>
                <a:lnTo>
                  <a:pt x="0" y="6082356"/>
                </a:lnTo>
                <a:lnTo>
                  <a:pt x="0" y="0"/>
                </a:lnTo>
                <a:close/>
              </a:path>
            </a:pathLst>
          </a:custGeom>
          <a:blipFill rotWithShape="1">
            <a:blip r:embed="rId10">
              <a:alphaModFix/>
            </a:blip>
            <a:stretch>
              <a:fillRect b="0" l="0" r="0" t="0"/>
            </a:stretch>
          </a:blipFill>
          <a:ln>
            <a:noFill/>
          </a:ln>
        </p:spPr>
      </p:sp>
      <p:sp>
        <p:nvSpPr>
          <p:cNvPr id="145" name="Google Shape;145;p5"/>
          <p:cNvSpPr/>
          <p:nvPr/>
        </p:nvSpPr>
        <p:spPr>
          <a:xfrm rot="-2049951">
            <a:off x="1158860" y="8222610"/>
            <a:ext cx="3608148" cy="1383870"/>
          </a:xfrm>
          <a:custGeom>
            <a:rect b="b" l="l" r="r" t="t"/>
            <a:pathLst>
              <a:path extrusionOk="0" h="1826046" w="4761027">
                <a:moveTo>
                  <a:pt x="0" y="0"/>
                </a:moveTo>
                <a:lnTo>
                  <a:pt x="4761027" y="0"/>
                </a:lnTo>
                <a:lnTo>
                  <a:pt x="4761027" y="1826047"/>
                </a:lnTo>
                <a:lnTo>
                  <a:pt x="0" y="1826047"/>
                </a:lnTo>
                <a:lnTo>
                  <a:pt x="0" y="0"/>
                </a:lnTo>
                <a:close/>
              </a:path>
            </a:pathLst>
          </a:custGeom>
          <a:blipFill rotWithShape="1">
            <a:blip r:embed="rId6">
              <a:alphaModFix/>
            </a:blip>
            <a:stretch>
              <a:fillRect b="0" l="0" r="0" t="0"/>
            </a:stretch>
          </a:blipFill>
          <a:ln>
            <a:noFill/>
          </a:ln>
        </p:spPr>
      </p:sp>
      <p:sp>
        <p:nvSpPr>
          <p:cNvPr id="146" name="Google Shape;146;p5"/>
          <p:cNvSpPr/>
          <p:nvPr/>
        </p:nvSpPr>
        <p:spPr>
          <a:xfrm rot="-2049951">
            <a:off x="8317087" y="7419757"/>
            <a:ext cx="2474466" cy="949057"/>
          </a:xfrm>
          <a:custGeom>
            <a:rect b="b" l="l" r="r" t="t"/>
            <a:pathLst>
              <a:path extrusionOk="0" h="1826046" w="4761027">
                <a:moveTo>
                  <a:pt x="0" y="0"/>
                </a:moveTo>
                <a:lnTo>
                  <a:pt x="4761027" y="0"/>
                </a:lnTo>
                <a:lnTo>
                  <a:pt x="4761027" y="1826047"/>
                </a:lnTo>
                <a:lnTo>
                  <a:pt x="0" y="1826047"/>
                </a:lnTo>
                <a:lnTo>
                  <a:pt x="0" y="0"/>
                </a:lnTo>
                <a:close/>
              </a:path>
            </a:pathLst>
          </a:custGeom>
          <a:blipFill rotWithShape="1">
            <a:blip r:embed="rId6">
              <a:alphaModFix/>
            </a:blip>
            <a:stretch>
              <a:fillRect b="0" l="0" r="0" t="0"/>
            </a:stretch>
          </a:blipFill>
          <a:ln>
            <a:noFill/>
          </a:ln>
        </p:spPr>
      </p:sp>
      <p:sp>
        <p:nvSpPr>
          <p:cNvPr id="147" name="Google Shape;147;p5"/>
          <p:cNvSpPr/>
          <p:nvPr/>
        </p:nvSpPr>
        <p:spPr>
          <a:xfrm flipH="1" rot="-1916339">
            <a:off x="5556311" y="6122992"/>
            <a:ext cx="2319756" cy="3070830"/>
          </a:xfrm>
          <a:custGeom>
            <a:rect b="b" l="l" r="r" t="t"/>
            <a:pathLst>
              <a:path extrusionOk="0" h="3814343" w="2881418">
                <a:moveTo>
                  <a:pt x="2881418" y="0"/>
                </a:moveTo>
                <a:lnTo>
                  <a:pt x="0" y="0"/>
                </a:lnTo>
                <a:lnTo>
                  <a:pt x="0" y="3814343"/>
                </a:lnTo>
                <a:lnTo>
                  <a:pt x="2881418" y="3814343"/>
                </a:lnTo>
                <a:lnTo>
                  <a:pt x="2881418" y="0"/>
                </a:lnTo>
                <a:close/>
              </a:path>
            </a:pathLst>
          </a:custGeom>
          <a:blipFill rotWithShape="1">
            <a:blip r:embed="rId8">
              <a:alphaModFix/>
            </a:blip>
            <a:stretch>
              <a:fillRect b="0" l="0" r="0" t="0"/>
            </a:stretch>
          </a:blipFill>
          <a:ln>
            <a:noFill/>
          </a:ln>
        </p:spPr>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 name="Shape 151"/>
        <p:cNvGrpSpPr/>
        <p:nvPr/>
      </p:nvGrpSpPr>
      <p:grpSpPr>
        <a:xfrm>
          <a:off x="0" y="0"/>
          <a:ext cx="0" cy="0"/>
          <a:chOff x="0" y="0"/>
          <a:chExt cx="0" cy="0"/>
        </a:xfrm>
      </p:grpSpPr>
      <p:sp>
        <p:nvSpPr>
          <p:cNvPr id="152" name="Google Shape;152;p7"/>
          <p:cNvSpPr/>
          <p:nvPr/>
        </p:nvSpPr>
        <p:spPr>
          <a:xfrm>
            <a:off x="8273719" y="7488346"/>
            <a:ext cx="2077746" cy="1200329"/>
          </a:xfrm>
          <a:prstGeom prst="rightArrow">
            <a:avLst>
              <a:gd fmla="val 50000" name="adj1"/>
              <a:gd fmla="val 50000" name="adj2"/>
            </a:avLst>
          </a:prstGeom>
          <a:solidFill>
            <a:srgbClr val="EAF1D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53" name="Google Shape;153;p7"/>
          <p:cNvSpPr/>
          <p:nvPr/>
        </p:nvSpPr>
        <p:spPr>
          <a:xfrm>
            <a:off x="10173758" y="4985028"/>
            <a:ext cx="1110047" cy="1200329"/>
          </a:xfrm>
          <a:prstGeom prst="rightArrow">
            <a:avLst>
              <a:gd fmla="val 50000" name="adj1"/>
              <a:gd fmla="val 50000" name="adj2"/>
            </a:avLst>
          </a:prstGeom>
          <a:solidFill>
            <a:srgbClr val="EAF1D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54" name="Google Shape;154;p7"/>
          <p:cNvSpPr/>
          <p:nvPr/>
        </p:nvSpPr>
        <p:spPr>
          <a:xfrm>
            <a:off x="9041987" y="1424128"/>
            <a:ext cx="1511494" cy="1200329"/>
          </a:xfrm>
          <a:prstGeom prst="rightArrow">
            <a:avLst>
              <a:gd fmla="val 50000" name="adj1"/>
              <a:gd fmla="val 50000" name="adj2"/>
            </a:avLst>
          </a:prstGeom>
          <a:solidFill>
            <a:srgbClr val="EAF1D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55" name="Google Shape;155;p7"/>
          <p:cNvSpPr/>
          <p:nvPr/>
        </p:nvSpPr>
        <p:spPr>
          <a:xfrm flipH="1">
            <a:off x="-2" y="0"/>
            <a:ext cx="10383548" cy="9463020"/>
          </a:xfrm>
          <a:prstGeom prst="teardrop">
            <a:avLst>
              <a:gd fmla="val 100000" name="adj"/>
            </a:avLst>
          </a:prstGeom>
          <a:solidFill>
            <a:srgbClr val="C2D59B"/>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id="156" name="Google Shape;156;p7"/>
          <p:cNvPicPr preferRelativeResize="0"/>
          <p:nvPr/>
        </p:nvPicPr>
        <p:blipFill rotWithShape="1">
          <a:blip r:embed="rId3">
            <a:alphaModFix/>
          </a:blip>
          <a:srcRect b="0" l="0" r="0" t="0"/>
          <a:stretch/>
        </p:blipFill>
        <p:spPr>
          <a:xfrm>
            <a:off x="169933" y="1199602"/>
            <a:ext cx="10002894" cy="6668596"/>
          </a:xfrm>
          <a:prstGeom prst="ellipse">
            <a:avLst/>
          </a:prstGeom>
          <a:noFill/>
          <a:ln>
            <a:noFill/>
          </a:ln>
        </p:spPr>
      </p:pic>
      <p:sp>
        <p:nvSpPr>
          <p:cNvPr id="157" name="Google Shape;157;p7"/>
          <p:cNvSpPr/>
          <p:nvPr/>
        </p:nvSpPr>
        <p:spPr>
          <a:xfrm>
            <a:off x="10799186" y="1132021"/>
            <a:ext cx="6937220" cy="120032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ru-RU" sz="3600">
                <a:solidFill>
                  <a:schemeClr val="dk1"/>
                </a:solidFill>
                <a:latin typeface="Arial"/>
                <a:ea typeface="Arial"/>
                <a:cs typeface="Arial"/>
                <a:sym typeface="Arial"/>
              </a:rPr>
              <a:t>ЕГЕР БАЛАНЫҢ БУЛЛИНГКЕ </a:t>
            </a:r>
            <a:endParaRPr/>
          </a:p>
          <a:p>
            <a:pPr indent="0" lvl="0" marL="0" marR="0" rtl="0" algn="l">
              <a:spcBef>
                <a:spcPts val="0"/>
              </a:spcBef>
              <a:spcAft>
                <a:spcPts val="0"/>
              </a:spcAft>
              <a:buNone/>
            </a:pPr>
            <a:r>
              <a:rPr b="1" lang="ru-RU" sz="3600">
                <a:solidFill>
                  <a:schemeClr val="dk1"/>
                </a:solidFill>
                <a:latin typeface="Arial"/>
                <a:ea typeface="Arial"/>
                <a:cs typeface="Arial"/>
                <a:sym typeface="Arial"/>
              </a:rPr>
              <a:t>РЕАКЦИЯСЫ</a:t>
            </a:r>
            <a:endParaRPr/>
          </a:p>
        </p:txBody>
      </p:sp>
      <p:sp>
        <p:nvSpPr>
          <p:cNvPr id="158" name="Google Shape;158;p7"/>
          <p:cNvSpPr/>
          <p:nvPr/>
        </p:nvSpPr>
        <p:spPr>
          <a:xfrm>
            <a:off x="10799186" y="2064959"/>
            <a:ext cx="5791714" cy="120032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ru-RU" sz="7200">
                <a:solidFill>
                  <a:srgbClr val="76923C"/>
                </a:solidFill>
                <a:latin typeface="Arial"/>
                <a:ea typeface="Arial"/>
                <a:cs typeface="Arial"/>
                <a:sym typeface="Arial"/>
              </a:rPr>
              <a:t>«ұру» болса</a:t>
            </a:r>
            <a:endParaRPr sz="7200">
              <a:solidFill>
                <a:srgbClr val="76923C"/>
              </a:solidFill>
              <a:latin typeface="Arial"/>
              <a:ea typeface="Arial"/>
              <a:cs typeface="Arial"/>
              <a:sym typeface="Arial"/>
            </a:endParaRPr>
          </a:p>
        </p:txBody>
      </p:sp>
      <p:sp>
        <p:nvSpPr>
          <p:cNvPr id="159" name="Google Shape;159;p7"/>
          <p:cNvSpPr/>
          <p:nvPr/>
        </p:nvSpPr>
        <p:spPr>
          <a:xfrm>
            <a:off x="11430000" y="4384863"/>
            <a:ext cx="6937220" cy="120032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ru-RU" sz="3600">
                <a:solidFill>
                  <a:schemeClr val="dk1"/>
                </a:solidFill>
                <a:latin typeface="Arial"/>
                <a:ea typeface="Arial"/>
                <a:cs typeface="Arial"/>
                <a:sym typeface="Arial"/>
              </a:rPr>
              <a:t>ЕГЕР БАЛАНЫҢ БУЛЛИНГКЕ </a:t>
            </a:r>
            <a:endParaRPr/>
          </a:p>
          <a:p>
            <a:pPr indent="0" lvl="0" marL="0" marR="0" rtl="0" algn="l">
              <a:spcBef>
                <a:spcPts val="0"/>
              </a:spcBef>
              <a:spcAft>
                <a:spcPts val="0"/>
              </a:spcAft>
              <a:buNone/>
            </a:pPr>
            <a:r>
              <a:rPr b="1" lang="ru-RU" sz="3600">
                <a:solidFill>
                  <a:schemeClr val="dk1"/>
                </a:solidFill>
                <a:latin typeface="Arial"/>
                <a:ea typeface="Arial"/>
                <a:cs typeface="Arial"/>
                <a:sym typeface="Arial"/>
              </a:rPr>
              <a:t>РЕАКЦИЯСЫ</a:t>
            </a:r>
            <a:endParaRPr sz="5400">
              <a:solidFill>
                <a:srgbClr val="76923C"/>
              </a:solidFill>
              <a:latin typeface="Arial"/>
              <a:ea typeface="Arial"/>
              <a:cs typeface="Arial"/>
              <a:sym typeface="Arial"/>
            </a:endParaRPr>
          </a:p>
        </p:txBody>
      </p:sp>
      <p:sp>
        <p:nvSpPr>
          <p:cNvPr id="160" name="Google Shape;160;p7"/>
          <p:cNvSpPr/>
          <p:nvPr/>
        </p:nvSpPr>
        <p:spPr>
          <a:xfrm>
            <a:off x="11125200" y="5525065"/>
            <a:ext cx="6611206" cy="156966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ru-RU" sz="4800">
                <a:solidFill>
                  <a:srgbClr val="76923C"/>
                </a:solidFill>
                <a:latin typeface="Calibri"/>
                <a:ea typeface="Calibri"/>
                <a:cs typeface="Calibri"/>
                <a:sym typeface="Calibri"/>
              </a:rPr>
              <a:t>«ҚАШ» НЕМЕСЕ </a:t>
            </a:r>
            <a:endParaRPr/>
          </a:p>
          <a:p>
            <a:pPr indent="0" lvl="0" marL="0" marR="0" rtl="0" algn="l">
              <a:spcBef>
                <a:spcPts val="0"/>
              </a:spcBef>
              <a:spcAft>
                <a:spcPts val="0"/>
              </a:spcAft>
              <a:buNone/>
            </a:pPr>
            <a:r>
              <a:rPr b="1" lang="ru-RU" sz="4800">
                <a:solidFill>
                  <a:srgbClr val="76923C"/>
                </a:solidFill>
                <a:latin typeface="Calibri"/>
                <a:ea typeface="Calibri"/>
                <a:cs typeface="Calibri"/>
                <a:sym typeface="Calibri"/>
              </a:rPr>
              <a:t>«ҚАТЫП ҚАЛ» БОЛСА</a:t>
            </a:r>
            <a:endParaRPr sz="4800">
              <a:solidFill>
                <a:srgbClr val="76923C"/>
              </a:solidFill>
              <a:latin typeface="Arial"/>
              <a:ea typeface="Arial"/>
              <a:cs typeface="Arial"/>
              <a:sym typeface="Arial"/>
            </a:endParaRPr>
          </a:p>
        </p:txBody>
      </p:sp>
      <p:sp>
        <p:nvSpPr>
          <p:cNvPr id="161" name="Google Shape;161;p7"/>
          <p:cNvSpPr/>
          <p:nvPr/>
        </p:nvSpPr>
        <p:spPr>
          <a:xfrm>
            <a:off x="10938601" y="7637705"/>
            <a:ext cx="6498214" cy="175432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ru-RU" sz="3600">
                <a:solidFill>
                  <a:schemeClr val="dk1"/>
                </a:solidFill>
                <a:latin typeface="Arial"/>
                <a:ea typeface="Arial"/>
                <a:cs typeface="Arial"/>
                <a:sym typeface="Arial"/>
              </a:rPr>
              <a:t>АЙНАЛАДАҒЫ АДАМДАРМЕН ҚАРЫМ-ҚАТЫНАС </a:t>
            </a:r>
            <a:endParaRPr sz="3600">
              <a:solidFill>
                <a:schemeClr val="dk1"/>
              </a:solidFill>
              <a:latin typeface="Arial"/>
              <a:ea typeface="Arial"/>
              <a:cs typeface="Arial"/>
              <a:sym typeface="Arial"/>
            </a:endParaRPr>
          </a:p>
        </p:txBody>
      </p:sp>
      <p:cxnSp>
        <p:nvCxnSpPr>
          <p:cNvPr id="162" name="Google Shape;162;p7"/>
          <p:cNvCxnSpPr/>
          <p:nvPr/>
        </p:nvCxnSpPr>
        <p:spPr>
          <a:xfrm>
            <a:off x="10799186" y="3317300"/>
            <a:ext cx="6498214" cy="0"/>
          </a:xfrm>
          <a:prstGeom prst="straightConnector1">
            <a:avLst/>
          </a:prstGeom>
          <a:noFill/>
          <a:ln cap="flat" cmpd="sng" w="9525">
            <a:solidFill>
              <a:srgbClr val="4A7DBA"/>
            </a:solidFill>
            <a:prstDash val="solid"/>
            <a:round/>
            <a:headEnd len="sm" w="sm" type="none"/>
            <a:tailEnd len="sm" w="sm" type="none"/>
          </a:ln>
        </p:spPr>
      </p:cxnSp>
      <p:cxnSp>
        <p:nvCxnSpPr>
          <p:cNvPr id="163" name="Google Shape;163;p7"/>
          <p:cNvCxnSpPr/>
          <p:nvPr/>
        </p:nvCxnSpPr>
        <p:spPr>
          <a:xfrm>
            <a:off x="9041987" y="9359374"/>
            <a:ext cx="6498214" cy="0"/>
          </a:xfrm>
          <a:prstGeom prst="straightConnector1">
            <a:avLst/>
          </a:prstGeom>
          <a:noFill/>
          <a:ln cap="flat" cmpd="sng" w="9525">
            <a:solidFill>
              <a:srgbClr val="4A7DBA"/>
            </a:solidFill>
            <a:prstDash val="solid"/>
            <a:round/>
            <a:headEnd len="sm" w="sm" type="none"/>
            <a:tailEnd len="sm" w="sm" type="none"/>
          </a:ln>
        </p:spPr>
      </p:cxnSp>
      <p:cxnSp>
        <p:nvCxnSpPr>
          <p:cNvPr id="164" name="Google Shape;164;p7"/>
          <p:cNvCxnSpPr/>
          <p:nvPr/>
        </p:nvCxnSpPr>
        <p:spPr>
          <a:xfrm>
            <a:off x="10938601" y="7094725"/>
            <a:ext cx="6498214" cy="0"/>
          </a:xfrm>
          <a:prstGeom prst="straightConnector1">
            <a:avLst/>
          </a:prstGeom>
          <a:noFill/>
          <a:ln cap="flat" cmpd="sng" w="9525">
            <a:solidFill>
              <a:srgbClr val="4A7DBA"/>
            </a:solidFill>
            <a:prstDash val="solid"/>
            <a:round/>
            <a:headEnd len="sm" w="sm" type="none"/>
            <a:tailEnd len="sm" w="sm" type="none"/>
          </a:ln>
        </p:spPr>
      </p:cxn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8" name="Shape 168"/>
        <p:cNvGrpSpPr/>
        <p:nvPr/>
      </p:nvGrpSpPr>
      <p:grpSpPr>
        <a:xfrm>
          <a:off x="0" y="0"/>
          <a:ext cx="0" cy="0"/>
          <a:chOff x="0" y="0"/>
          <a:chExt cx="0" cy="0"/>
        </a:xfrm>
      </p:grpSpPr>
      <p:sp>
        <p:nvSpPr>
          <p:cNvPr id="169" name="Google Shape;169;p8"/>
          <p:cNvSpPr/>
          <p:nvPr/>
        </p:nvSpPr>
        <p:spPr>
          <a:xfrm flipH="1">
            <a:off x="-3" y="-1"/>
            <a:ext cx="11287683" cy="10287001"/>
          </a:xfrm>
          <a:prstGeom prst="teardrop">
            <a:avLst>
              <a:gd fmla="val 100000" name="adj"/>
            </a:avLst>
          </a:prstGeom>
          <a:solidFill>
            <a:srgbClr val="D6E3BC"/>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70" name="Google Shape;170;p8"/>
          <p:cNvSpPr/>
          <p:nvPr/>
        </p:nvSpPr>
        <p:spPr>
          <a:xfrm flipH="1" rot="10800000">
            <a:off x="-1" y="6286500"/>
            <a:ext cx="6721771" cy="4000500"/>
          </a:xfrm>
          <a:custGeom>
            <a:rect b="b" l="l" r="r" t="t"/>
            <a:pathLst>
              <a:path extrusionOk="0" h="3131146" w="5261054">
                <a:moveTo>
                  <a:pt x="5261054" y="0"/>
                </a:moveTo>
                <a:lnTo>
                  <a:pt x="0" y="0"/>
                </a:lnTo>
                <a:lnTo>
                  <a:pt x="0" y="3131146"/>
                </a:lnTo>
                <a:lnTo>
                  <a:pt x="5261054" y="3131146"/>
                </a:lnTo>
                <a:lnTo>
                  <a:pt x="5261054" y="0"/>
                </a:lnTo>
                <a:close/>
              </a:path>
            </a:pathLst>
          </a:custGeom>
          <a:blipFill rotWithShape="1">
            <a:blip r:embed="rId3">
              <a:alphaModFix/>
            </a:blip>
            <a:stretch>
              <a:fillRect b="0" l="0" r="0" t="0"/>
            </a:stretch>
          </a:blipFill>
          <a:ln>
            <a:noFill/>
          </a:ln>
        </p:spPr>
      </p:sp>
      <p:sp>
        <p:nvSpPr>
          <p:cNvPr id="171" name="Google Shape;171;p8"/>
          <p:cNvSpPr/>
          <p:nvPr/>
        </p:nvSpPr>
        <p:spPr>
          <a:xfrm>
            <a:off x="8305800" y="2130025"/>
            <a:ext cx="1184564" cy="1085850"/>
          </a:xfrm>
          <a:prstGeom prst="sun">
            <a:avLst>
              <a:gd fmla="val 25000" name="adj"/>
            </a:avLst>
          </a:prstGeom>
          <a:solidFill>
            <a:srgbClr val="76923C"/>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72" name="Google Shape;172;p8"/>
          <p:cNvSpPr/>
          <p:nvPr/>
        </p:nvSpPr>
        <p:spPr>
          <a:xfrm>
            <a:off x="524806" y="460249"/>
            <a:ext cx="7512370" cy="230832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ru-RU" sz="4800">
                <a:solidFill>
                  <a:schemeClr val="dk1"/>
                </a:solidFill>
                <a:latin typeface="Arial"/>
                <a:ea typeface="Arial"/>
                <a:cs typeface="Arial"/>
                <a:sym typeface="Arial"/>
              </a:rPr>
              <a:t>БАЛАНЫҢ БУЛЛИНГКЕ </a:t>
            </a:r>
            <a:endParaRPr/>
          </a:p>
          <a:p>
            <a:pPr indent="0" lvl="0" marL="0" marR="0" rtl="0" algn="l">
              <a:spcBef>
                <a:spcPts val="0"/>
              </a:spcBef>
              <a:spcAft>
                <a:spcPts val="0"/>
              </a:spcAft>
              <a:buNone/>
            </a:pPr>
            <a:r>
              <a:rPr b="1" lang="ru-RU" sz="4800">
                <a:solidFill>
                  <a:schemeClr val="dk1"/>
                </a:solidFill>
                <a:latin typeface="Arial"/>
                <a:ea typeface="Arial"/>
                <a:cs typeface="Arial"/>
                <a:sym typeface="Arial"/>
              </a:rPr>
              <a:t>ҰШЫРАҒАНЫН </a:t>
            </a:r>
            <a:endParaRPr/>
          </a:p>
          <a:p>
            <a:pPr indent="0" lvl="0" marL="0" marR="0" rtl="0" algn="l">
              <a:spcBef>
                <a:spcPts val="0"/>
              </a:spcBef>
              <a:spcAft>
                <a:spcPts val="0"/>
              </a:spcAft>
              <a:buNone/>
            </a:pPr>
            <a:r>
              <a:rPr b="1" lang="ru-RU" sz="4800">
                <a:solidFill>
                  <a:srgbClr val="4F6128"/>
                </a:solidFill>
                <a:latin typeface="Arial"/>
                <a:ea typeface="Arial"/>
                <a:cs typeface="Arial"/>
                <a:sym typeface="Arial"/>
              </a:rPr>
              <a:t>КӨРСЕТЕТІН БЕЛГІЛЕР</a:t>
            </a:r>
            <a:endParaRPr sz="4800">
              <a:solidFill>
                <a:srgbClr val="4F6128"/>
              </a:solidFill>
              <a:latin typeface="Arial"/>
              <a:ea typeface="Arial"/>
              <a:cs typeface="Arial"/>
              <a:sym typeface="Arial"/>
            </a:endParaRPr>
          </a:p>
        </p:txBody>
      </p:sp>
      <p:sp>
        <p:nvSpPr>
          <p:cNvPr id="173" name="Google Shape;173;p8"/>
          <p:cNvSpPr/>
          <p:nvPr/>
        </p:nvSpPr>
        <p:spPr>
          <a:xfrm>
            <a:off x="9573190" y="2264327"/>
            <a:ext cx="8936677"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ru-RU" sz="3200">
                <a:solidFill>
                  <a:srgbClr val="76923C"/>
                </a:solidFill>
                <a:latin typeface="Arial"/>
                <a:ea typeface="Arial"/>
                <a:cs typeface="Arial"/>
                <a:sym typeface="Arial"/>
              </a:rPr>
              <a:t>ТАМАҚТАНУ НЕМЕСЕ ҰЙҚЫ МӘСЕЛЕЛЕРІ.</a:t>
            </a:r>
            <a:endParaRPr sz="3200">
              <a:solidFill>
                <a:srgbClr val="76923C"/>
              </a:solidFill>
              <a:latin typeface="Arial"/>
              <a:ea typeface="Arial"/>
              <a:cs typeface="Arial"/>
              <a:sym typeface="Arial"/>
            </a:endParaRPr>
          </a:p>
        </p:txBody>
      </p:sp>
      <p:sp>
        <p:nvSpPr>
          <p:cNvPr id="174" name="Google Shape;174;p8"/>
          <p:cNvSpPr/>
          <p:nvPr/>
        </p:nvSpPr>
        <p:spPr>
          <a:xfrm>
            <a:off x="112714" y="3622878"/>
            <a:ext cx="5830886" cy="6585190"/>
          </a:xfrm>
          <a:custGeom>
            <a:rect b="b" l="l" r="r" t="t"/>
            <a:pathLst>
              <a:path extrusionOk="0" h="5360201" w="4746214">
                <a:moveTo>
                  <a:pt x="0" y="0"/>
                </a:moveTo>
                <a:lnTo>
                  <a:pt x="4746214" y="0"/>
                </a:lnTo>
                <a:lnTo>
                  <a:pt x="4746214" y="5360200"/>
                </a:lnTo>
                <a:lnTo>
                  <a:pt x="0" y="5360200"/>
                </a:lnTo>
                <a:lnTo>
                  <a:pt x="0" y="0"/>
                </a:lnTo>
                <a:close/>
              </a:path>
            </a:pathLst>
          </a:custGeom>
          <a:blipFill rotWithShape="1">
            <a:blip r:embed="rId4">
              <a:alphaModFix/>
            </a:blip>
            <a:stretch>
              <a:fillRect b="0" l="0" r="0" t="0"/>
            </a:stretch>
          </a:blipFill>
          <a:ln>
            <a:noFill/>
          </a:ln>
        </p:spPr>
      </p:sp>
      <p:sp>
        <p:nvSpPr>
          <p:cNvPr id="175" name="Google Shape;175;p8"/>
          <p:cNvSpPr/>
          <p:nvPr/>
        </p:nvSpPr>
        <p:spPr>
          <a:xfrm>
            <a:off x="9758989" y="3609287"/>
            <a:ext cx="5256760"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ru-RU" sz="3200">
                <a:solidFill>
                  <a:srgbClr val="76923C"/>
                </a:solidFill>
                <a:latin typeface="Arial"/>
                <a:ea typeface="Arial"/>
                <a:cs typeface="Arial"/>
                <a:sym typeface="Arial"/>
              </a:rPr>
              <a:t>ФИЗИКАЛЫҚ БЕЛГІЛЕРІ </a:t>
            </a:r>
            <a:endParaRPr sz="3200">
              <a:solidFill>
                <a:srgbClr val="76923C"/>
              </a:solidFill>
              <a:latin typeface="Arial"/>
              <a:ea typeface="Arial"/>
              <a:cs typeface="Arial"/>
              <a:sym typeface="Arial"/>
            </a:endParaRPr>
          </a:p>
        </p:txBody>
      </p:sp>
      <p:sp>
        <p:nvSpPr>
          <p:cNvPr id="176" name="Google Shape;176;p8"/>
          <p:cNvSpPr/>
          <p:nvPr/>
        </p:nvSpPr>
        <p:spPr>
          <a:xfrm>
            <a:off x="9817036" y="4828890"/>
            <a:ext cx="7759881" cy="107721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ru-RU" sz="3200">
                <a:solidFill>
                  <a:srgbClr val="76923C"/>
                </a:solidFill>
                <a:latin typeface="Arial"/>
                <a:ea typeface="Arial"/>
                <a:cs typeface="Arial"/>
                <a:sym typeface="Arial"/>
              </a:rPr>
              <a:t>ДОСТАРДАН, МЕКТЕПТЕРДЕН ЖӘНЕ </a:t>
            </a:r>
            <a:endParaRPr/>
          </a:p>
          <a:p>
            <a:pPr indent="0" lvl="0" marL="0" marR="0" rtl="0" algn="l">
              <a:spcBef>
                <a:spcPts val="0"/>
              </a:spcBef>
              <a:spcAft>
                <a:spcPts val="0"/>
              </a:spcAft>
              <a:buNone/>
            </a:pPr>
            <a:r>
              <a:rPr b="1" lang="ru-RU" sz="3200">
                <a:solidFill>
                  <a:srgbClr val="76923C"/>
                </a:solidFill>
                <a:latin typeface="Arial"/>
                <a:ea typeface="Arial"/>
                <a:cs typeface="Arial"/>
                <a:sym typeface="Arial"/>
              </a:rPr>
              <a:t>ӘЛЕУМЕТТІК ЖЕЛІЛЕРДЕН ҚАШУ.</a:t>
            </a:r>
            <a:endParaRPr sz="3200">
              <a:solidFill>
                <a:srgbClr val="76923C"/>
              </a:solidFill>
              <a:latin typeface="Arial"/>
              <a:ea typeface="Arial"/>
              <a:cs typeface="Arial"/>
              <a:sym typeface="Arial"/>
            </a:endParaRPr>
          </a:p>
        </p:txBody>
      </p:sp>
      <p:sp>
        <p:nvSpPr>
          <p:cNvPr id="177" name="Google Shape;177;p8"/>
          <p:cNvSpPr/>
          <p:nvPr/>
        </p:nvSpPr>
        <p:spPr>
          <a:xfrm>
            <a:off x="9829800" y="6591300"/>
            <a:ext cx="7838236" cy="156966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ru-RU" sz="3200">
                <a:solidFill>
                  <a:srgbClr val="76923C"/>
                </a:solidFill>
                <a:latin typeface="Arial"/>
                <a:ea typeface="Arial"/>
                <a:cs typeface="Arial"/>
                <a:sym typeface="Arial"/>
              </a:rPr>
              <a:t>ДОСТАР, МЕКТЕП НЕМЕСЕ ЖЕЛІЛІЕР </a:t>
            </a:r>
            <a:endParaRPr/>
          </a:p>
          <a:p>
            <a:pPr indent="0" lvl="0" marL="0" marR="0" rtl="0" algn="l">
              <a:spcBef>
                <a:spcPts val="0"/>
              </a:spcBef>
              <a:spcAft>
                <a:spcPts val="0"/>
              </a:spcAft>
              <a:buNone/>
            </a:pPr>
            <a:r>
              <a:rPr b="1" lang="ru-RU" sz="3200">
                <a:solidFill>
                  <a:srgbClr val="76923C"/>
                </a:solidFill>
                <a:latin typeface="Arial"/>
                <a:ea typeface="Arial"/>
                <a:cs typeface="Arial"/>
                <a:sym typeface="Arial"/>
              </a:rPr>
              <a:t>ТУРАЛЫ АЙТҚЫСЫ КЕЛМЕУ.</a:t>
            </a:r>
            <a:endParaRPr/>
          </a:p>
          <a:p>
            <a:pPr indent="0" lvl="0" marL="0" marR="0" rtl="0" algn="l">
              <a:spcBef>
                <a:spcPts val="0"/>
              </a:spcBef>
              <a:spcAft>
                <a:spcPts val="0"/>
              </a:spcAft>
              <a:buNone/>
            </a:pPr>
            <a:r>
              <a:rPr b="1" lang="ru-RU" sz="3200">
                <a:solidFill>
                  <a:srgbClr val="76923C"/>
                </a:solidFill>
                <a:latin typeface="Arial"/>
                <a:ea typeface="Arial"/>
                <a:cs typeface="Arial"/>
                <a:sym typeface="Arial"/>
              </a:rPr>
              <a:t> </a:t>
            </a:r>
            <a:endParaRPr sz="3200">
              <a:solidFill>
                <a:srgbClr val="76923C"/>
              </a:solidFill>
              <a:latin typeface="Arial"/>
              <a:ea typeface="Arial"/>
              <a:cs typeface="Arial"/>
              <a:sym typeface="Arial"/>
            </a:endParaRPr>
          </a:p>
        </p:txBody>
      </p:sp>
      <p:sp>
        <p:nvSpPr>
          <p:cNvPr id="178" name="Google Shape;178;p8"/>
          <p:cNvSpPr/>
          <p:nvPr/>
        </p:nvSpPr>
        <p:spPr>
          <a:xfrm>
            <a:off x="9817036" y="8222302"/>
            <a:ext cx="5256760"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ru-RU" sz="3200">
                <a:solidFill>
                  <a:srgbClr val="76923C"/>
                </a:solidFill>
                <a:latin typeface="Arial"/>
                <a:ea typeface="Arial"/>
                <a:cs typeface="Arial"/>
                <a:sym typeface="Arial"/>
              </a:rPr>
              <a:t>ФИЗИКАЛЫҚ БЕЛГІЛЕРІ </a:t>
            </a:r>
            <a:endParaRPr sz="3200">
              <a:solidFill>
                <a:srgbClr val="76923C"/>
              </a:solidFill>
              <a:latin typeface="Arial"/>
              <a:ea typeface="Arial"/>
              <a:cs typeface="Arial"/>
              <a:sym typeface="Arial"/>
            </a:endParaRPr>
          </a:p>
        </p:txBody>
      </p:sp>
      <p:sp>
        <p:nvSpPr>
          <p:cNvPr id="179" name="Google Shape;179;p8"/>
          <p:cNvSpPr/>
          <p:nvPr/>
        </p:nvSpPr>
        <p:spPr>
          <a:xfrm>
            <a:off x="8305800" y="4830699"/>
            <a:ext cx="1184564" cy="1085850"/>
          </a:xfrm>
          <a:prstGeom prst="sun">
            <a:avLst>
              <a:gd fmla="val 25000" name="adj"/>
            </a:avLst>
          </a:prstGeom>
          <a:solidFill>
            <a:srgbClr val="76923C"/>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80" name="Google Shape;180;p8"/>
          <p:cNvSpPr/>
          <p:nvPr/>
        </p:nvSpPr>
        <p:spPr>
          <a:xfrm>
            <a:off x="8305800" y="3401822"/>
            <a:ext cx="1184564" cy="1085850"/>
          </a:xfrm>
          <a:prstGeom prst="sun">
            <a:avLst>
              <a:gd fmla="val 25000" name="adj"/>
            </a:avLst>
          </a:prstGeom>
          <a:solidFill>
            <a:srgbClr val="76923C"/>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81" name="Google Shape;181;p8"/>
          <p:cNvSpPr/>
          <p:nvPr/>
        </p:nvSpPr>
        <p:spPr>
          <a:xfrm>
            <a:off x="8388626" y="7791577"/>
            <a:ext cx="1184564" cy="1085850"/>
          </a:xfrm>
          <a:prstGeom prst="sun">
            <a:avLst>
              <a:gd fmla="val 25000" name="adj"/>
            </a:avLst>
          </a:prstGeom>
          <a:solidFill>
            <a:srgbClr val="76923C"/>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82" name="Google Shape;182;p8"/>
          <p:cNvSpPr/>
          <p:nvPr/>
        </p:nvSpPr>
        <p:spPr>
          <a:xfrm>
            <a:off x="8382000" y="6362700"/>
            <a:ext cx="1184564" cy="1085850"/>
          </a:xfrm>
          <a:prstGeom prst="sun">
            <a:avLst>
              <a:gd fmla="val 25000" name="adj"/>
            </a:avLst>
          </a:prstGeom>
          <a:solidFill>
            <a:srgbClr val="76923C"/>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6" name="Shape 186"/>
        <p:cNvGrpSpPr/>
        <p:nvPr/>
      </p:nvGrpSpPr>
      <p:grpSpPr>
        <a:xfrm>
          <a:off x="0" y="0"/>
          <a:ext cx="0" cy="0"/>
          <a:chOff x="0" y="0"/>
          <a:chExt cx="0" cy="0"/>
        </a:xfrm>
      </p:grpSpPr>
      <p:sp>
        <p:nvSpPr>
          <p:cNvPr id="187" name="Google Shape;187;p9"/>
          <p:cNvSpPr/>
          <p:nvPr/>
        </p:nvSpPr>
        <p:spPr>
          <a:xfrm>
            <a:off x="6172200" y="0"/>
            <a:ext cx="12115799" cy="10287000"/>
          </a:xfrm>
          <a:prstGeom prst="teardrop">
            <a:avLst>
              <a:gd fmla="val 100000" name="adj"/>
            </a:avLst>
          </a:prstGeom>
          <a:solidFill>
            <a:srgbClr val="C2D59B"/>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88" name="Google Shape;188;p9"/>
          <p:cNvSpPr/>
          <p:nvPr/>
        </p:nvSpPr>
        <p:spPr>
          <a:xfrm>
            <a:off x="6064747" y="4457700"/>
            <a:ext cx="11171132" cy="5829300"/>
          </a:xfrm>
          <a:custGeom>
            <a:rect b="b" l="l" r="r" t="t"/>
            <a:pathLst>
              <a:path extrusionOk="0" h="2827448" w="5418454">
                <a:moveTo>
                  <a:pt x="0" y="0"/>
                </a:moveTo>
                <a:lnTo>
                  <a:pt x="5418454" y="0"/>
                </a:lnTo>
                <a:lnTo>
                  <a:pt x="5418454" y="2827448"/>
                </a:lnTo>
                <a:lnTo>
                  <a:pt x="0" y="2827448"/>
                </a:lnTo>
                <a:lnTo>
                  <a:pt x="0" y="0"/>
                </a:lnTo>
                <a:close/>
              </a:path>
            </a:pathLst>
          </a:custGeom>
          <a:blipFill rotWithShape="1">
            <a:blip r:embed="rId3">
              <a:alphaModFix/>
            </a:blip>
            <a:stretch>
              <a:fillRect b="0" l="0" r="0" t="0"/>
            </a:stretch>
          </a:blipFill>
          <a:ln>
            <a:noFill/>
          </a:ln>
        </p:spPr>
      </p:sp>
      <p:sp>
        <p:nvSpPr>
          <p:cNvPr id="189" name="Google Shape;189;p9"/>
          <p:cNvSpPr/>
          <p:nvPr/>
        </p:nvSpPr>
        <p:spPr>
          <a:xfrm>
            <a:off x="676536" y="1318379"/>
            <a:ext cx="8672182" cy="313932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ru-RU" sz="6600">
                <a:solidFill>
                  <a:schemeClr val="dk1"/>
                </a:solidFill>
                <a:latin typeface="Arial"/>
                <a:ea typeface="Arial"/>
                <a:cs typeface="Arial"/>
                <a:sym typeface="Arial"/>
              </a:rPr>
              <a:t>Буллингтің </a:t>
            </a:r>
            <a:endParaRPr b="1" sz="6600">
              <a:solidFill>
                <a:schemeClr val="dk1"/>
              </a:solidFill>
              <a:latin typeface="Arial"/>
              <a:ea typeface="Arial"/>
              <a:cs typeface="Arial"/>
              <a:sym typeface="Arial"/>
            </a:endParaRPr>
          </a:p>
          <a:p>
            <a:pPr indent="0" lvl="0" marL="0" marR="0" rtl="0" algn="l">
              <a:spcBef>
                <a:spcPts val="0"/>
              </a:spcBef>
              <a:spcAft>
                <a:spcPts val="0"/>
              </a:spcAft>
              <a:buNone/>
            </a:pPr>
            <a:r>
              <a:rPr b="1" lang="ru-RU" sz="6600">
                <a:solidFill>
                  <a:schemeClr val="dk1"/>
                </a:solidFill>
                <a:latin typeface="Arial"/>
                <a:ea typeface="Arial"/>
                <a:cs typeface="Arial"/>
                <a:sym typeface="Arial"/>
              </a:rPr>
              <a:t>алдын алудағы </a:t>
            </a:r>
            <a:endParaRPr/>
          </a:p>
          <a:p>
            <a:pPr indent="0" lvl="0" marL="0" marR="0" rtl="0" algn="l">
              <a:spcBef>
                <a:spcPts val="0"/>
              </a:spcBef>
              <a:spcAft>
                <a:spcPts val="0"/>
              </a:spcAft>
              <a:buNone/>
            </a:pPr>
            <a:r>
              <a:rPr b="1" lang="ru-RU" sz="6600">
                <a:solidFill>
                  <a:srgbClr val="4F6128"/>
                </a:solidFill>
                <a:latin typeface="Arial"/>
                <a:ea typeface="Arial"/>
                <a:cs typeface="Arial"/>
                <a:sym typeface="Arial"/>
              </a:rPr>
              <a:t>ОТБАСЫНЫҢ РӨЛІ</a:t>
            </a:r>
            <a:r>
              <a:rPr lang="ru-RU" sz="6600">
                <a:solidFill>
                  <a:srgbClr val="4F6128"/>
                </a:solidFill>
                <a:latin typeface="Times New Roman"/>
                <a:ea typeface="Times New Roman"/>
                <a:cs typeface="Times New Roman"/>
                <a:sym typeface="Times New Roman"/>
              </a:rPr>
              <a:t> </a:t>
            </a:r>
            <a:endParaRPr sz="4000">
              <a:solidFill>
                <a:srgbClr val="4F6128"/>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EFCF5"/>
        </a:solidFill>
      </p:bgPr>
    </p:bg>
    <p:spTree>
      <p:nvGrpSpPr>
        <p:cNvPr id="193" name="Shape 193"/>
        <p:cNvGrpSpPr/>
        <p:nvPr/>
      </p:nvGrpSpPr>
      <p:grpSpPr>
        <a:xfrm>
          <a:off x="0" y="0"/>
          <a:ext cx="0" cy="0"/>
          <a:chOff x="0" y="0"/>
          <a:chExt cx="0" cy="0"/>
        </a:xfrm>
      </p:grpSpPr>
      <p:grpSp>
        <p:nvGrpSpPr>
          <p:cNvPr id="194" name="Google Shape;194;p10"/>
          <p:cNvGrpSpPr/>
          <p:nvPr/>
        </p:nvGrpSpPr>
        <p:grpSpPr>
          <a:xfrm>
            <a:off x="7381999" y="5668628"/>
            <a:ext cx="6154576" cy="4131311"/>
            <a:chOff x="199311" y="23943"/>
            <a:chExt cx="6154576" cy="4131311"/>
          </a:xfrm>
        </p:grpSpPr>
        <p:sp>
          <p:nvSpPr>
            <p:cNvPr id="195" name="Google Shape;195;p10"/>
            <p:cNvSpPr/>
            <p:nvPr/>
          </p:nvSpPr>
          <p:spPr>
            <a:xfrm rot="5400000">
              <a:off x="485419" y="1221033"/>
              <a:ext cx="1079898" cy="1229426"/>
            </a:xfrm>
            <a:prstGeom prst="bentUpArrow">
              <a:avLst>
                <a:gd fmla="val 32840" name="adj1"/>
                <a:gd fmla="val 25000" name="adj2"/>
                <a:gd fmla="val 35780" name="adj3"/>
              </a:avLst>
            </a:prstGeom>
            <a:solidFill>
              <a:srgbClr val="D4DFC1"/>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 name="Google Shape;196;p10"/>
            <p:cNvSpPr/>
            <p:nvPr/>
          </p:nvSpPr>
          <p:spPr>
            <a:xfrm>
              <a:off x="199311" y="23943"/>
              <a:ext cx="1817913" cy="1272480"/>
            </a:xfrm>
            <a:prstGeom prst="roundRect">
              <a:avLst>
                <a:gd fmla="val 16670" name="adj"/>
              </a:avLst>
            </a:prstGeom>
            <a:solidFill>
              <a:srgbClr val="718840"/>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 name="Google Shape;197;p10"/>
            <p:cNvSpPr txBox="1"/>
            <p:nvPr/>
          </p:nvSpPr>
          <p:spPr>
            <a:xfrm>
              <a:off x="261440" y="86072"/>
              <a:ext cx="1693655" cy="1148222"/>
            </a:xfrm>
            <a:prstGeom prst="rect">
              <a:avLst/>
            </a:prstGeom>
            <a:noFill/>
            <a:ln>
              <a:noFill/>
            </a:ln>
          </p:spPr>
          <p:txBody>
            <a:bodyPr anchorCtr="0" anchor="ctr" bIns="201925" lIns="201925" spcFirstLastPara="1" rIns="201925" wrap="square" tIns="201925">
              <a:noAutofit/>
            </a:bodyPr>
            <a:lstStyle/>
            <a:p>
              <a:pPr indent="0" lvl="0" marL="0" marR="0" rtl="0" algn="ctr">
                <a:lnSpc>
                  <a:spcPct val="90000"/>
                </a:lnSpc>
                <a:spcBef>
                  <a:spcPts val="0"/>
                </a:spcBef>
                <a:spcAft>
                  <a:spcPts val="0"/>
                </a:spcAft>
                <a:buNone/>
              </a:pPr>
              <a:r>
                <a:rPr lang="ru-RU" sz="5300">
                  <a:solidFill>
                    <a:schemeClr val="lt1"/>
                  </a:solidFill>
                  <a:latin typeface="Calibri"/>
                  <a:ea typeface="Calibri"/>
                  <a:cs typeface="Calibri"/>
                  <a:sym typeface="Calibri"/>
                </a:rPr>
                <a:t>04</a:t>
              </a:r>
              <a:endParaRPr sz="5300">
                <a:solidFill>
                  <a:schemeClr val="lt1"/>
                </a:solidFill>
                <a:latin typeface="Calibri"/>
                <a:ea typeface="Calibri"/>
                <a:cs typeface="Calibri"/>
                <a:sym typeface="Calibri"/>
              </a:endParaRPr>
            </a:p>
          </p:txBody>
        </p:sp>
        <p:sp>
          <p:nvSpPr>
            <p:cNvPr id="198" name="Google Shape;198;p10"/>
            <p:cNvSpPr/>
            <p:nvPr/>
          </p:nvSpPr>
          <p:spPr>
            <a:xfrm>
              <a:off x="2017224" y="145303"/>
              <a:ext cx="1322176" cy="1028474"/>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 name="Google Shape;199;p10"/>
            <p:cNvSpPr txBox="1"/>
            <p:nvPr/>
          </p:nvSpPr>
          <p:spPr>
            <a:xfrm>
              <a:off x="2017224" y="145303"/>
              <a:ext cx="1322176" cy="1028474"/>
            </a:xfrm>
            <a:prstGeom prst="rect">
              <a:avLst/>
            </a:prstGeom>
            <a:noFill/>
            <a:ln>
              <a:noFill/>
            </a:ln>
          </p:spPr>
          <p:txBody>
            <a:bodyPr anchorCtr="0" anchor="ctr" bIns="137150" lIns="137150" spcFirstLastPara="1" rIns="137150" wrap="square" tIns="137150">
              <a:noAutofit/>
            </a:bodyPr>
            <a:lstStyle/>
            <a:p>
              <a:pPr indent="-107950" lvl="1" marL="285750" marR="0" rtl="0" algn="l">
                <a:lnSpc>
                  <a:spcPct val="90000"/>
                </a:lnSpc>
                <a:spcBef>
                  <a:spcPts val="0"/>
                </a:spcBef>
                <a:spcAft>
                  <a:spcPts val="0"/>
                </a:spcAft>
                <a:buClr>
                  <a:schemeClr val="dk1"/>
                </a:buClr>
                <a:buSzPts val="2800"/>
                <a:buFont typeface="Calibri"/>
                <a:buNone/>
              </a:pPr>
              <a:r>
                <a:t/>
              </a:r>
              <a:endParaRPr b="0" i="0" sz="2800" u="none" cap="none" strike="noStrike">
                <a:solidFill>
                  <a:schemeClr val="dk1"/>
                </a:solidFill>
                <a:latin typeface="Calibri"/>
                <a:ea typeface="Calibri"/>
                <a:cs typeface="Calibri"/>
                <a:sym typeface="Calibri"/>
              </a:endParaRPr>
            </a:p>
          </p:txBody>
        </p:sp>
        <p:sp>
          <p:nvSpPr>
            <p:cNvPr id="200" name="Google Shape;200;p10"/>
            <p:cNvSpPr/>
            <p:nvPr/>
          </p:nvSpPr>
          <p:spPr>
            <a:xfrm rot="5400000">
              <a:off x="1992662" y="2650448"/>
              <a:ext cx="1079898" cy="1229426"/>
            </a:xfrm>
            <a:prstGeom prst="bentUpArrow">
              <a:avLst>
                <a:gd fmla="val 32840" name="adj1"/>
                <a:gd fmla="val 25000" name="adj2"/>
                <a:gd fmla="val 35780" name="adj3"/>
              </a:avLst>
            </a:prstGeom>
            <a:solidFill>
              <a:srgbClr val="CFDBB9"/>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 name="Google Shape;201;p10"/>
            <p:cNvSpPr/>
            <p:nvPr/>
          </p:nvSpPr>
          <p:spPr>
            <a:xfrm>
              <a:off x="1706554" y="1453359"/>
              <a:ext cx="1817913" cy="1272480"/>
            </a:xfrm>
            <a:prstGeom prst="roundRect">
              <a:avLst>
                <a:gd fmla="val 16670" name="adj"/>
              </a:avLst>
            </a:prstGeom>
            <a:solidFill>
              <a:srgbClr val="B0C68C"/>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 name="Google Shape;202;p10"/>
            <p:cNvSpPr txBox="1"/>
            <p:nvPr/>
          </p:nvSpPr>
          <p:spPr>
            <a:xfrm>
              <a:off x="1768683" y="1515488"/>
              <a:ext cx="1693655" cy="1148222"/>
            </a:xfrm>
            <a:prstGeom prst="rect">
              <a:avLst/>
            </a:prstGeom>
            <a:noFill/>
            <a:ln>
              <a:noFill/>
            </a:ln>
          </p:spPr>
          <p:txBody>
            <a:bodyPr anchorCtr="0" anchor="ctr" bIns="201925" lIns="201925" spcFirstLastPara="1" rIns="201925" wrap="square" tIns="201925">
              <a:noAutofit/>
            </a:bodyPr>
            <a:lstStyle/>
            <a:p>
              <a:pPr indent="0" lvl="0" marL="0" marR="0" rtl="0" algn="ctr">
                <a:lnSpc>
                  <a:spcPct val="90000"/>
                </a:lnSpc>
                <a:spcBef>
                  <a:spcPts val="0"/>
                </a:spcBef>
                <a:spcAft>
                  <a:spcPts val="0"/>
                </a:spcAft>
                <a:buNone/>
              </a:pPr>
              <a:r>
                <a:rPr lang="ru-RU" sz="5300">
                  <a:solidFill>
                    <a:schemeClr val="lt1"/>
                  </a:solidFill>
                  <a:latin typeface="Calibri"/>
                  <a:ea typeface="Calibri"/>
                  <a:cs typeface="Calibri"/>
                  <a:sym typeface="Calibri"/>
                </a:rPr>
                <a:t>05</a:t>
              </a:r>
              <a:endParaRPr sz="5300">
                <a:solidFill>
                  <a:schemeClr val="lt1"/>
                </a:solidFill>
                <a:latin typeface="Calibri"/>
                <a:ea typeface="Calibri"/>
                <a:cs typeface="Calibri"/>
                <a:sym typeface="Calibri"/>
              </a:endParaRPr>
            </a:p>
          </p:txBody>
        </p:sp>
        <p:sp>
          <p:nvSpPr>
            <p:cNvPr id="203" name="Google Shape;203;p10"/>
            <p:cNvSpPr/>
            <p:nvPr/>
          </p:nvSpPr>
          <p:spPr>
            <a:xfrm>
              <a:off x="3524468" y="1574719"/>
              <a:ext cx="1322176" cy="1028474"/>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 name="Google Shape;204;p10"/>
            <p:cNvSpPr txBox="1"/>
            <p:nvPr/>
          </p:nvSpPr>
          <p:spPr>
            <a:xfrm>
              <a:off x="3524468" y="1574719"/>
              <a:ext cx="1322176" cy="1028474"/>
            </a:xfrm>
            <a:prstGeom prst="rect">
              <a:avLst/>
            </a:prstGeom>
            <a:noFill/>
            <a:ln>
              <a:noFill/>
            </a:ln>
          </p:spPr>
          <p:txBody>
            <a:bodyPr anchorCtr="0" anchor="ctr" bIns="137150" lIns="137150" spcFirstLastPara="1" rIns="137150" wrap="square" tIns="137150">
              <a:noAutofit/>
            </a:bodyPr>
            <a:lstStyle/>
            <a:p>
              <a:pPr indent="-107950" lvl="1" marL="285750" marR="0" rtl="0" algn="l">
                <a:lnSpc>
                  <a:spcPct val="90000"/>
                </a:lnSpc>
                <a:spcBef>
                  <a:spcPts val="0"/>
                </a:spcBef>
                <a:spcAft>
                  <a:spcPts val="0"/>
                </a:spcAft>
                <a:buClr>
                  <a:schemeClr val="dk1"/>
                </a:buClr>
                <a:buSzPts val="2800"/>
                <a:buFont typeface="Calibri"/>
                <a:buNone/>
              </a:pPr>
              <a:r>
                <a:t/>
              </a:r>
              <a:endParaRPr b="0" i="0" sz="2800" u="none" cap="none" strike="noStrike">
                <a:solidFill>
                  <a:schemeClr val="dk1"/>
                </a:solidFill>
                <a:latin typeface="Calibri"/>
                <a:ea typeface="Calibri"/>
                <a:cs typeface="Calibri"/>
                <a:sym typeface="Calibri"/>
              </a:endParaRPr>
            </a:p>
          </p:txBody>
        </p:sp>
        <p:sp>
          <p:nvSpPr>
            <p:cNvPr id="205" name="Google Shape;205;p10"/>
            <p:cNvSpPr/>
            <p:nvPr/>
          </p:nvSpPr>
          <p:spPr>
            <a:xfrm>
              <a:off x="3213798" y="2882774"/>
              <a:ext cx="1817913" cy="1272480"/>
            </a:xfrm>
            <a:prstGeom prst="roundRect">
              <a:avLst>
                <a:gd fmla="val 16670" name="adj"/>
              </a:avLst>
            </a:prstGeom>
            <a:solidFill>
              <a:srgbClr val="B0C68C"/>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 name="Google Shape;206;p10"/>
            <p:cNvSpPr txBox="1"/>
            <p:nvPr/>
          </p:nvSpPr>
          <p:spPr>
            <a:xfrm>
              <a:off x="3275927" y="2944903"/>
              <a:ext cx="1693655" cy="1148222"/>
            </a:xfrm>
            <a:prstGeom prst="rect">
              <a:avLst/>
            </a:prstGeom>
            <a:noFill/>
            <a:ln>
              <a:noFill/>
            </a:ln>
          </p:spPr>
          <p:txBody>
            <a:bodyPr anchorCtr="0" anchor="ctr" bIns="201925" lIns="201925" spcFirstLastPara="1" rIns="201925" wrap="square" tIns="201925">
              <a:noAutofit/>
            </a:bodyPr>
            <a:lstStyle/>
            <a:p>
              <a:pPr indent="0" lvl="0" marL="0" marR="0" rtl="0" algn="ctr">
                <a:lnSpc>
                  <a:spcPct val="90000"/>
                </a:lnSpc>
                <a:spcBef>
                  <a:spcPts val="0"/>
                </a:spcBef>
                <a:spcAft>
                  <a:spcPts val="0"/>
                </a:spcAft>
                <a:buNone/>
              </a:pPr>
              <a:r>
                <a:rPr lang="ru-RU" sz="5300">
                  <a:solidFill>
                    <a:schemeClr val="lt1"/>
                  </a:solidFill>
                  <a:latin typeface="Calibri"/>
                  <a:ea typeface="Calibri"/>
                  <a:cs typeface="Calibri"/>
                  <a:sym typeface="Calibri"/>
                </a:rPr>
                <a:t>06</a:t>
              </a:r>
              <a:endParaRPr sz="5300">
                <a:solidFill>
                  <a:schemeClr val="lt1"/>
                </a:solidFill>
                <a:latin typeface="Calibri"/>
                <a:ea typeface="Calibri"/>
                <a:cs typeface="Calibri"/>
                <a:sym typeface="Calibri"/>
              </a:endParaRPr>
            </a:p>
          </p:txBody>
        </p:sp>
        <p:sp>
          <p:nvSpPr>
            <p:cNvPr id="207" name="Google Shape;207;p10"/>
            <p:cNvSpPr/>
            <p:nvPr/>
          </p:nvSpPr>
          <p:spPr>
            <a:xfrm>
              <a:off x="5031711" y="3004134"/>
              <a:ext cx="1322176" cy="1028474"/>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 name="Google Shape;208;p10"/>
            <p:cNvSpPr txBox="1"/>
            <p:nvPr/>
          </p:nvSpPr>
          <p:spPr>
            <a:xfrm>
              <a:off x="5031711" y="3004134"/>
              <a:ext cx="1322176" cy="1028474"/>
            </a:xfrm>
            <a:prstGeom prst="rect">
              <a:avLst/>
            </a:prstGeom>
            <a:noFill/>
            <a:ln>
              <a:noFill/>
            </a:ln>
          </p:spPr>
          <p:txBody>
            <a:bodyPr anchorCtr="0" anchor="ctr" bIns="137150" lIns="137150" spcFirstLastPara="1" rIns="137150" wrap="square" tIns="137150">
              <a:noAutofit/>
            </a:bodyPr>
            <a:lstStyle/>
            <a:p>
              <a:pPr indent="-107950" lvl="1" marL="285750" marR="0" rtl="0" algn="l">
                <a:lnSpc>
                  <a:spcPct val="90000"/>
                </a:lnSpc>
                <a:spcBef>
                  <a:spcPts val="0"/>
                </a:spcBef>
                <a:spcAft>
                  <a:spcPts val="0"/>
                </a:spcAft>
                <a:buClr>
                  <a:schemeClr val="dk1"/>
                </a:buClr>
                <a:buSzPts val="2800"/>
                <a:buFont typeface="Calibri"/>
                <a:buNone/>
              </a:pPr>
              <a:r>
                <a:t/>
              </a:r>
              <a:endParaRPr b="0" i="0" sz="2800" u="none" cap="none" strike="noStrike">
                <a:solidFill>
                  <a:schemeClr val="dk1"/>
                </a:solidFill>
                <a:latin typeface="Calibri"/>
                <a:ea typeface="Calibri"/>
                <a:cs typeface="Calibri"/>
                <a:sym typeface="Calibri"/>
              </a:endParaRPr>
            </a:p>
          </p:txBody>
        </p:sp>
      </p:grpSp>
      <p:grpSp>
        <p:nvGrpSpPr>
          <p:cNvPr id="209" name="Google Shape;209;p10"/>
          <p:cNvGrpSpPr/>
          <p:nvPr/>
        </p:nvGrpSpPr>
        <p:grpSpPr>
          <a:xfrm>
            <a:off x="3399711" y="879062"/>
            <a:ext cx="6154576" cy="4131311"/>
            <a:chOff x="199311" y="23943"/>
            <a:chExt cx="6154576" cy="4131311"/>
          </a:xfrm>
        </p:grpSpPr>
        <p:sp>
          <p:nvSpPr>
            <p:cNvPr id="210" name="Google Shape;210;p10"/>
            <p:cNvSpPr/>
            <p:nvPr/>
          </p:nvSpPr>
          <p:spPr>
            <a:xfrm rot="5400000">
              <a:off x="485419" y="1221033"/>
              <a:ext cx="1079898" cy="1229426"/>
            </a:xfrm>
            <a:prstGeom prst="bentUpArrow">
              <a:avLst>
                <a:gd fmla="val 32840" name="adj1"/>
                <a:gd fmla="val 25000" name="adj2"/>
                <a:gd fmla="val 35780" name="adj3"/>
              </a:avLst>
            </a:prstGeom>
            <a:solidFill>
              <a:srgbClr val="D4DFC1"/>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 name="Google Shape;211;p10"/>
            <p:cNvSpPr/>
            <p:nvPr/>
          </p:nvSpPr>
          <p:spPr>
            <a:xfrm>
              <a:off x="199311" y="23943"/>
              <a:ext cx="1817913" cy="1272480"/>
            </a:xfrm>
            <a:prstGeom prst="roundRect">
              <a:avLst>
                <a:gd fmla="val 16670" name="adj"/>
              </a:avLst>
            </a:prstGeom>
            <a:solidFill>
              <a:schemeClr val="accent3">
                <a:alpha val="89803"/>
              </a:schemeClr>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 name="Google Shape;212;p10"/>
            <p:cNvSpPr txBox="1"/>
            <p:nvPr/>
          </p:nvSpPr>
          <p:spPr>
            <a:xfrm>
              <a:off x="261440" y="86072"/>
              <a:ext cx="1693655" cy="1148222"/>
            </a:xfrm>
            <a:prstGeom prst="rect">
              <a:avLst/>
            </a:prstGeom>
            <a:noFill/>
            <a:ln>
              <a:noFill/>
            </a:ln>
          </p:spPr>
          <p:txBody>
            <a:bodyPr anchorCtr="0" anchor="ctr" bIns="201925" lIns="201925" spcFirstLastPara="1" rIns="201925" wrap="square" tIns="201925">
              <a:noAutofit/>
            </a:bodyPr>
            <a:lstStyle/>
            <a:p>
              <a:pPr indent="0" lvl="0" marL="0" marR="0" rtl="0" algn="ctr">
                <a:lnSpc>
                  <a:spcPct val="90000"/>
                </a:lnSpc>
                <a:spcBef>
                  <a:spcPts val="0"/>
                </a:spcBef>
                <a:spcAft>
                  <a:spcPts val="0"/>
                </a:spcAft>
                <a:buNone/>
              </a:pPr>
              <a:r>
                <a:rPr lang="ru-RU" sz="5300">
                  <a:solidFill>
                    <a:schemeClr val="lt1"/>
                  </a:solidFill>
                  <a:latin typeface="Calibri"/>
                  <a:ea typeface="Calibri"/>
                  <a:cs typeface="Calibri"/>
                  <a:sym typeface="Calibri"/>
                </a:rPr>
                <a:t>01</a:t>
              </a:r>
              <a:endParaRPr sz="5300">
                <a:solidFill>
                  <a:schemeClr val="lt1"/>
                </a:solidFill>
                <a:latin typeface="Calibri"/>
                <a:ea typeface="Calibri"/>
                <a:cs typeface="Calibri"/>
                <a:sym typeface="Calibri"/>
              </a:endParaRPr>
            </a:p>
          </p:txBody>
        </p:sp>
        <p:sp>
          <p:nvSpPr>
            <p:cNvPr id="213" name="Google Shape;213;p10"/>
            <p:cNvSpPr/>
            <p:nvPr/>
          </p:nvSpPr>
          <p:spPr>
            <a:xfrm>
              <a:off x="2017224" y="145303"/>
              <a:ext cx="1322176" cy="1028474"/>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 name="Google Shape;214;p10"/>
            <p:cNvSpPr txBox="1"/>
            <p:nvPr/>
          </p:nvSpPr>
          <p:spPr>
            <a:xfrm>
              <a:off x="2017224" y="145303"/>
              <a:ext cx="1322176" cy="1028474"/>
            </a:xfrm>
            <a:prstGeom prst="rect">
              <a:avLst/>
            </a:prstGeom>
            <a:noFill/>
            <a:ln>
              <a:noFill/>
            </a:ln>
          </p:spPr>
          <p:txBody>
            <a:bodyPr anchorCtr="0" anchor="ctr" bIns="137150" lIns="137150" spcFirstLastPara="1" rIns="137150" wrap="square" tIns="137150">
              <a:noAutofit/>
            </a:bodyPr>
            <a:lstStyle/>
            <a:p>
              <a:pPr indent="-107950" lvl="1" marL="285750" marR="0" rtl="0" algn="l">
                <a:lnSpc>
                  <a:spcPct val="90000"/>
                </a:lnSpc>
                <a:spcBef>
                  <a:spcPts val="0"/>
                </a:spcBef>
                <a:spcAft>
                  <a:spcPts val="0"/>
                </a:spcAft>
                <a:buClr>
                  <a:schemeClr val="dk1"/>
                </a:buClr>
                <a:buSzPts val="2800"/>
                <a:buFont typeface="Calibri"/>
                <a:buNone/>
              </a:pPr>
              <a:r>
                <a:t/>
              </a:r>
              <a:endParaRPr b="0" i="0" sz="2800" u="none" cap="none" strike="noStrike">
                <a:solidFill>
                  <a:schemeClr val="dk1"/>
                </a:solidFill>
                <a:latin typeface="Calibri"/>
                <a:ea typeface="Calibri"/>
                <a:cs typeface="Calibri"/>
                <a:sym typeface="Calibri"/>
              </a:endParaRPr>
            </a:p>
          </p:txBody>
        </p:sp>
        <p:sp>
          <p:nvSpPr>
            <p:cNvPr id="215" name="Google Shape;215;p10"/>
            <p:cNvSpPr/>
            <p:nvPr/>
          </p:nvSpPr>
          <p:spPr>
            <a:xfrm rot="5400000">
              <a:off x="1992662" y="2650448"/>
              <a:ext cx="1079898" cy="1229426"/>
            </a:xfrm>
            <a:prstGeom prst="bentUpArrow">
              <a:avLst>
                <a:gd fmla="val 32840" name="adj1"/>
                <a:gd fmla="val 25000" name="adj2"/>
                <a:gd fmla="val 35780" name="adj3"/>
              </a:avLst>
            </a:prstGeom>
            <a:solidFill>
              <a:srgbClr val="EDF1E7"/>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 name="Google Shape;216;p10"/>
            <p:cNvSpPr/>
            <p:nvPr/>
          </p:nvSpPr>
          <p:spPr>
            <a:xfrm>
              <a:off x="1706554" y="1453359"/>
              <a:ext cx="1817913" cy="1272480"/>
            </a:xfrm>
            <a:prstGeom prst="roundRect">
              <a:avLst>
                <a:gd fmla="val 16670" name="adj"/>
              </a:avLst>
            </a:prstGeom>
            <a:solidFill>
              <a:schemeClr val="accent3">
                <a:alpha val="69803"/>
              </a:schemeClr>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 name="Google Shape;217;p10"/>
            <p:cNvSpPr txBox="1"/>
            <p:nvPr/>
          </p:nvSpPr>
          <p:spPr>
            <a:xfrm>
              <a:off x="1768683" y="1515488"/>
              <a:ext cx="1693655" cy="1148222"/>
            </a:xfrm>
            <a:prstGeom prst="rect">
              <a:avLst/>
            </a:prstGeom>
            <a:noFill/>
            <a:ln>
              <a:noFill/>
            </a:ln>
          </p:spPr>
          <p:txBody>
            <a:bodyPr anchorCtr="0" anchor="ctr" bIns="201925" lIns="201925" spcFirstLastPara="1" rIns="201925" wrap="square" tIns="201925">
              <a:noAutofit/>
            </a:bodyPr>
            <a:lstStyle/>
            <a:p>
              <a:pPr indent="0" lvl="0" marL="0" marR="0" rtl="0" algn="ctr">
                <a:lnSpc>
                  <a:spcPct val="90000"/>
                </a:lnSpc>
                <a:spcBef>
                  <a:spcPts val="0"/>
                </a:spcBef>
                <a:spcAft>
                  <a:spcPts val="0"/>
                </a:spcAft>
                <a:buNone/>
              </a:pPr>
              <a:r>
                <a:rPr lang="ru-RU" sz="5300">
                  <a:solidFill>
                    <a:schemeClr val="lt1"/>
                  </a:solidFill>
                  <a:latin typeface="Calibri"/>
                  <a:ea typeface="Calibri"/>
                  <a:cs typeface="Calibri"/>
                  <a:sym typeface="Calibri"/>
                </a:rPr>
                <a:t>02</a:t>
              </a:r>
              <a:endParaRPr sz="5300">
                <a:solidFill>
                  <a:schemeClr val="lt1"/>
                </a:solidFill>
                <a:latin typeface="Calibri"/>
                <a:ea typeface="Calibri"/>
                <a:cs typeface="Calibri"/>
                <a:sym typeface="Calibri"/>
              </a:endParaRPr>
            </a:p>
          </p:txBody>
        </p:sp>
        <p:sp>
          <p:nvSpPr>
            <p:cNvPr id="218" name="Google Shape;218;p10"/>
            <p:cNvSpPr/>
            <p:nvPr/>
          </p:nvSpPr>
          <p:spPr>
            <a:xfrm>
              <a:off x="3524468" y="1574719"/>
              <a:ext cx="1322176" cy="1028474"/>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 name="Google Shape;219;p10"/>
            <p:cNvSpPr txBox="1"/>
            <p:nvPr/>
          </p:nvSpPr>
          <p:spPr>
            <a:xfrm>
              <a:off x="3524468" y="1574719"/>
              <a:ext cx="1322176" cy="1028474"/>
            </a:xfrm>
            <a:prstGeom prst="rect">
              <a:avLst/>
            </a:prstGeom>
            <a:noFill/>
            <a:ln>
              <a:noFill/>
            </a:ln>
          </p:spPr>
          <p:txBody>
            <a:bodyPr anchorCtr="0" anchor="ctr" bIns="137150" lIns="137150" spcFirstLastPara="1" rIns="137150" wrap="square" tIns="137150">
              <a:noAutofit/>
            </a:bodyPr>
            <a:lstStyle/>
            <a:p>
              <a:pPr indent="-107950" lvl="1" marL="285750" marR="0" rtl="0" algn="l">
                <a:lnSpc>
                  <a:spcPct val="90000"/>
                </a:lnSpc>
                <a:spcBef>
                  <a:spcPts val="0"/>
                </a:spcBef>
                <a:spcAft>
                  <a:spcPts val="0"/>
                </a:spcAft>
                <a:buClr>
                  <a:schemeClr val="dk1"/>
                </a:buClr>
                <a:buSzPts val="2800"/>
                <a:buFont typeface="Calibri"/>
                <a:buNone/>
              </a:pPr>
              <a:r>
                <a:t/>
              </a:r>
              <a:endParaRPr b="0" i="0" sz="2800" u="none" cap="none" strike="noStrike">
                <a:solidFill>
                  <a:schemeClr val="dk1"/>
                </a:solidFill>
                <a:latin typeface="Calibri"/>
                <a:ea typeface="Calibri"/>
                <a:cs typeface="Calibri"/>
                <a:sym typeface="Calibri"/>
              </a:endParaRPr>
            </a:p>
          </p:txBody>
        </p:sp>
        <p:sp>
          <p:nvSpPr>
            <p:cNvPr id="220" name="Google Shape;220;p10"/>
            <p:cNvSpPr/>
            <p:nvPr/>
          </p:nvSpPr>
          <p:spPr>
            <a:xfrm>
              <a:off x="3213798" y="2882774"/>
              <a:ext cx="1817913" cy="1272480"/>
            </a:xfrm>
            <a:prstGeom prst="roundRect">
              <a:avLst>
                <a:gd fmla="val 16670" name="adj"/>
              </a:avLst>
            </a:prstGeom>
            <a:solidFill>
              <a:schemeClr val="accent3">
                <a:alpha val="49803"/>
              </a:schemeClr>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 name="Google Shape;221;p10"/>
            <p:cNvSpPr txBox="1"/>
            <p:nvPr/>
          </p:nvSpPr>
          <p:spPr>
            <a:xfrm>
              <a:off x="3275927" y="2944903"/>
              <a:ext cx="1693655" cy="1148222"/>
            </a:xfrm>
            <a:prstGeom prst="rect">
              <a:avLst/>
            </a:prstGeom>
            <a:noFill/>
            <a:ln>
              <a:noFill/>
            </a:ln>
          </p:spPr>
          <p:txBody>
            <a:bodyPr anchorCtr="0" anchor="ctr" bIns="201925" lIns="201925" spcFirstLastPara="1" rIns="201925" wrap="square" tIns="201925">
              <a:noAutofit/>
            </a:bodyPr>
            <a:lstStyle/>
            <a:p>
              <a:pPr indent="0" lvl="0" marL="0" marR="0" rtl="0" algn="ctr">
                <a:lnSpc>
                  <a:spcPct val="90000"/>
                </a:lnSpc>
                <a:spcBef>
                  <a:spcPts val="0"/>
                </a:spcBef>
                <a:spcAft>
                  <a:spcPts val="0"/>
                </a:spcAft>
                <a:buNone/>
              </a:pPr>
              <a:r>
                <a:rPr lang="ru-RU" sz="5300">
                  <a:solidFill>
                    <a:schemeClr val="lt1"/>
                  </a:solidFill>
                  <a:latin typeface="Calibri"/>
                  <a:ea typeface="Calibri"/>
                  <a:cs typeface="Calibri"/>
                  <a:sym typeface="Calibri"/>
                </a:rPr>
                <a:t>03</a:t>
              </a:r>
              <a:endParaRPr sz="5300">
                <a:solidFill>
                  <a:schemeClr val="lt1"/>
                </a:solidFill>
                <a:latin typeface="Calibri"/>
                <a:ea typeface="Calibri"/>
                <a:cs typeface="Calibri"/>
                <a:sym typeface="Calibri"/>
              </a:endParaRPr>
            </a:p>
          </p:txBody>
        </p:sp>
        <p:sp>
          <p:nvSpPr>
            <p:cNvPr id="222" name="Google Shape;222;p10"/>
            <p:cNvSpPr/>
            <p:nvPr/>
          </p:nvSpPr>
          <p:spPr>
            <a:xfrm>
              <a:off x="5031711" y="3004134"/>
              <a:ext cx="1322176" cy="1028474"/>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 name="Google Shape;223;p10"/>
            <p:cNvSpPr txBox="1"/>
            <p:nvPr/>
          </p:nvSpPr>
          <p:spPr>
            <a:xfrm>
              <a:off x="5031711" y="3004134"/>
              <a:ext cx="1322176" cy="1028474"/>
            </a:xfrm>
            <a:prstGeom prst="rect">
              <a:avLst/>
            </a:prstGeom>
            <a:noFill/>
            <a:ln>
              <a:noFill/>
            </a:ln>
          </p:spPr>
          <p:txBody>
            <a:bodyPr anchorCtr="0" anchor="ctr" bIns="137150" lIns="137150" spcFirstLastPara="1" rIns="137150" wrap="square" tIns="137150">
              <a:noAutofit/>
            </a:bodyPr>
            <a:lstStyle/>
            <a:p>
              <a:pPr indent="-107950" lvl="1" marL="285750" marR="0" rtl="0" algn="l">
                <a:lnSpc>
                  <a:spcPct val="90000"/>
                </a:lnSpc>
                <a:spcBef>
                  <a:spcPts val="0"/>
                </a:spcBef>
                <a:spcAft>
                  <a:spcPts val="0"/>
                </a:spcAft>
                <a:buClr>
                  <a:schemeClr val="dk1"/>
                </a:buClr>
                <a:buSzPts val="2800"/>
                <a:buFont typeface="Calibri"/>
                <a:buNone/>
              </a:pPr>
              <a:r>
                <a:t/>
              </a:r>
              <a:endParaRPr b="0" i="0" sz="2800" u="none" cap="none" strike="noStrike">
                <a:solidFill>
                  <a:schemeClr val="dk1"/>
                </a:solidFill>
                <a:latin typeface="Calibri"/>
                <a:ea typeface="Calibri"/>
                <a:cs typeface="Calibri"/>
                <a:sym typeface="Calibri"/>
              </a:endParaRPr>
            </a:p>
          </p:txBody>
        </p:sp>
      </p:grpSp>
      <p:sp>
        <p:nvSpPr>
          <p:cNvPr id="224" name="Google Shape;224;p10"/>
          <p:cNvSpPr/>
          <p:nvPr/>
        </p:nvSpPr>
        <p:spPr>
          <a:xfrm>
            <a:off x="7162800" y="2486859"/>
            <a:ext cx="5131134" cy="95410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ru-RU" sz="2800">
                <a:solidFill>
                  <a:srgbClr val="76923C"/>
                </a:solidFill>
                <a:latin typeface="Arial"/>
                <a:ea typeface="Arial"/>
                <a:cs typeface="Arial"/>
                <a:sym typeface="Arial"/>
              </a:rPr>
              <a:t>ЭМПАТИЯ МЕН ҚҰРМЕТТІ ДАМЫТУ</a:t>
            </a:r>
            <a:endParaRPr sz="2000">
              <a:solidFill>
                <a:srgbClr val="76923C"/>
              </a:solidFill>
              <a:latin typeface="Arial"/>
              <a:ea typeface="Arial"/>
              <a:cs typeface="Arial"/>
              <a:sym typeface="Arial"/>
            </a:endParaRPr>
          </a:p>
        </p:txBody>
      </p:sp>
      <p:sp>
        <p:nvSpPr>
          <p:cNvPr id="225" name="Google Shape;225;p10"/>
          <p:cNvSpPr/>
          <p:nvPr/>
        </p:nvSpPr>
        <p:spPr>
          <a:xfrm>
            <a:off x="8648452" y="3927943"/>
            <a:ext cx="5192003" cy="138499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ru-RU" sz="2800">
                <a:solidFill>
                  <a:srgbClr val="76923C"/>
                </a:solidFill>
                <a:latin typeface="Arial"/>
                <a:ea typeface="Arial"/>
                <a:cs typeface="Arial"/>
                <a:sym typeface="Arial"/>
              </a:rPr>
              <a:t>ҚАҚТЫҒЫСТАРДАҒЫ МІНЕЗ-ҚҰЛЫҚТЫ ҚАЛЫПТАСТЫРУ</a:t>
            </a:r>
            <a:endParaRPr sz="2000">
              <a:solidFill>
                <a:srgbClr val="76923C"/>
              </a:solidFill>
              <a:latin typeface="Arial"/>
              <a:ea typeface="Arial"/>
              <a:cs typeface="Arial"/>
              <a:sym typeface="Arial"/>
            </a:endParaRPr>
          </a:p>
        </p:txBody>
      </p:sp>
      <p:sp>
        <p:nvSpPr>
          <p:cNvPr id="226" name="Google Shape;226;p10"/>
          <p:cNvSpPr/>
          <p:nvPr/>
        </p:nvSpPr>
        <p:spPr>
          <a:xfrm>
            <a:off x="9339454" y="5799147"/>
            <a:ext cx="5908959" cy="95410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ru-RU" sz="2800">
                <a:solidFill>
                  <a:srgbClr val="76923C"/>
                </a:solidFill>
                <a:latin typeface="Arial"/>
                <a:ea typeface="Arial"/>
                <a:cs typeface="Arial"/>
                <a:sym typeface="Arial"/>
              </a:rPr>
              <a:t>ӨЗІН-ӨЗІ БАҒАЛАУ МЕН СЕНІМДІЛІККЕ ӘСЕРІ</a:t>
            </a:r>
            <a:endParaRPr sz="2000">
              <a:solidFill>
                <a:srgbClr val="76923C"/>
              </a:solidFill>
              <a:latin typeface="Arial"/>
              <a:ea typeface="Arial"/>
              <a:cs typeface="Arial"/>
              <a:sym typeface="Arial"/>
            </a:endParaRPr>
          </a:p>
        </p:txBody>
      </p:sp>
      <p:sp>
        <p:nvSpPr>
          <p:cNvPr id="227" name="Google Shape;227;p10"/>
          <p:cNvSpPr/>
          <p:nvPr/>
        </p:nvSpPr>
        <p:spPr>
          <a:xfrm>
            <a:off x="11049000" y="7193297"/>
            <a:ext cx="5867400" cy="95410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ru-RU" sz="2800">
                <a:solidFill>
                  <a:srgbClr val="76923C"/>
                </a:solidFill>
                <a:latin typeface="Arial"/>
                <a:ea typeface="Arial"/>
                <a:cs typeface="Arial"/>
                <a:sym typeface="Arial"/>
              </a:rPr>
              <a:t>АТА-АНАНЫҢ МЕКТЕП ӨМІРІНЕ ҚАТЫСУЫ </a:t>
            </a:r>
            <a:endParaRPr sz="2000">
              <a:solidFill>
                <a:srgbClr val="76923C"/>
              </a:solidFill>
              <a:latin typeface="Arial"/>
              <a:ea typeface="Arial"/>
              <a:cs typeface="Arial"/>
              <a:sym typeface="Arial"/>
            </a:endParaRPr>
          </a:p>
        </p:txBody>
      </p:sp>
      <p:sp>
        <p:nvSpPr>
          <p:cNvPr id="228" name="Google Shape;228;p10"/>
          <p:cNvSpPr/>
          <p:nvPr/>
        </p:nvSpPr>
        <p:spPr>
          <a:xfrm>
            <a:off x="12496800" y="8724900"/>
            <a:ext cx="5105400" cy="95410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ru-RU" sz="2800">
                <a:solidFill>
                  <a:srgbClr val="76923C"/>
                </a:solidFill>
                <a:latin typeface="Arial"/>
                <a:ea typeface="Arial"/>
                <a:cs typeface="Arial"/>
                <a:sym typeface="Arial"/>
              </a:rPr>
              <a:t>ҚҰНДЫЛЫҚТАР ЖҮЙЕСІН ҚАЛЫПТАСТЫРУ</a:t>
            </a:r>
            <a:endParaRPr sz="2000">
              <a:solidFill>
                <a:srgbClr val="76923C"/>
              </a:solidFill>
              <a:latin typeface="Arial"/>
              <a:ea typeface="Arial"/>
              <a:cs typeface="Arial"/>
              <a:sym typeface="Arial"/>
            </a:endParaRPr>
          </a:p>
        </p:txBody>
      </p:sp>
      <p:sp>
        <p:nvSpPr>
          <p:cNvPr id="229" name="Google Shape;229;p10"/>
          <p:cNvSpPr/>
          <p:nvPr/>
        </p:nvSpPr>
        <p:spPr>
          <a:xfrm>
            <a:off x="5590469" y="983494"/>
            <a:ext cx="5867400" cy="95410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ru-RU" sz="2800">
                <a:solidFill>
                  <a:srgbClr val="76923C"/>
                </a:solidFill>
                <a:latin typeface="Arial"/>
                <a:ea typeface="Arial"/>
                <a:cs typeface="Arial"/>
                <a:sym typeface="Arial"/>
              </a:rPr>
              <a:t>НЕГІЗГІ ҚАУІПСІЗДІК СЕЗІМІН ҚАЛЫПТАСТЫРУ</a:t>
            </a:r>
            <a:endParaRPr sz="2000">
              <a:solidFill>
                <a:srgbClr val="76923C"/>
              </a:solidFill>
              <a:latin typeface="Arial"/>
              <a:ea typeface="Arial"/>
              <a:cs typeface="Arial"/>
              <a:sym typeface="Arial"/>
            </a:endParaRPr>
          </a:p>
        </p:txBody>
      </p:sp>
      <p:sp>
        <p:nvSpPr>
          <p:cNvPr id="230" name="Google Shape;230;p10"/>
          <p:cNvSpPr/>
          <p:nvPr/>
        </p:nvSpPr>
        <p:spPr>
          <a:xfrm>
            <a:off x="0" y="4825134"/>
            <a:ext cx="7533009" cy="5423766"/>
          </a:xfrm>
          <a:custGeom>
            <a:rect b="b" l="l" r="r" t="t"/>
            <a:pathLst>
              <a:path extrusionOk="0" h="5423766" w="7533009">
                <a:moveTo>
                  <a:pt x="0" y="0"/>
                </a:moveTo>
                <a:lnTo>
                  <a:pt x="7533009" y="0"/>
                </a:lnTo>
                <a:lnTo>
                  <a:pt x="7533009" y="5423766"/>
                </a:lnTo>
                <a:lnTo>
                  <a:pt x="0" y="5423766"/>
                </a:lnTo>
                <a:lnTo>
                  <a:pt x="0" y="0"/>
                </a:lnTo>
                <a:close/>
              </a:path>
            </a:pathLst>
          </a:custGeom>
          <a:blipFill rotWithShape="1">
            <a:blip r:embed="rId3">
              <a:alphaModFix/>
            </a:blip>
            <a:stretch>
              <a:fillRect b="0" l="0" r="0" t="0"/>
            </a:stretch>
          </a:blipFill>
          <a:ln>
            <a:noFill/>
          </a:ln>
        </p:spPr>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EFCF5"/>
        </a:solidFill>
      </p:bgPr>
    </p:bg>
    <p:spTree>
      <p:nvGrpSpPr>
        <p:cNvPr id="234" name="Shape 234"/>
        <p:cNvGrpSpPr/>
        <p:nvPr/>
      </p:nvGrpSpPr>
      <p:grpSpPr>
        <a:xfrm>
          <a:off x="0" y="0"/>
          <a:ext cx="0" cy="0"/>
          <a:chOff x="0" y="0"/>
          <a:chExt cx="0" cy="0"/>
        </a:xfrm>
      </p:grpSpPr>
      <p:sp>
        <p:nvSpPr>
          <p:cNvPr id="235" name="Google Shape;235;p11"/>
          <p:cNvSpPr/>
          <p:nvPr/>
        </p:nvSpPr>
        <p:spPr>
          <a:xfrm flipH="1">
            <a:off x="0" y="0"/>
            <a:ext cx="11287683" cy="10287001"/>
          </a:xfrm>
          <a:prstGeom prst="teardrop">
            <a:avLst>
              <a:gd fmla="val 100000" name="adj"/>
            </a:avLst>
          </a:prstGeom>
          <a:solidFill>
            <a:srgbClr val="D6E3BC"/>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36" name="Google Shape;236;p11"/>
          <p:cNvSpPr/>
          <p:nvPr/>
        </p:nvSpPr>
        <p:spPr>
          <a:xfrm>
            <a:off x="8153400" y="646749"/>
            <a:ext cx="9926115" cy="1569660"/>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b="1" lang="ru-RU" sz="6000">
                <a:solidFill>
                  <a:srgbClr val="76923C"/>
                </a:solidFill>
                <a:latin typeface="Arial Black"/>
                <a:ea typeface="Arial Black"/>
                <a:cs typeface="Arial Black"/>
                <a:sym typeface="Arial Black"/>
              </a:rPr>
              <a:t>ОТБАСЫ ТАРАПЫНАН</a:t>
            </a:r>
            <a:endParaRPr b="1" sz="6000">
              <a:solidFill>
                <a:srgbClr val="76923C"/>
              </a:solidFill>
              <a:latin typeface="Arial"/>
              <a:ea typeface="Arial"/>
              <a:cs typeface="Arial"/>
              <a:sym typeface="Arial"/>
            </a:endParaRPr>
          </a:p>
          <a:p>
            <a:pPr indent="0" lvl="0" marL="0" marR="0" rtl="0" algn="just">
              <a:spcBef>
                <a:spcPts val="0"/>
              </a:spcBef>
              <a:spcAft>
                <a:spcPts val="0"/>
              </a:spcAft>
              <a:buNone/>
            </a:pPr>
            <a:r>
              <a:rPr b="1" lang="ru-RU" sz="3600">
                <a:solidFill>
                  <a:schemeClr val="dk1"/>
                </a:solidFill>
                <a:latin typeface="Arial"/>
                <a:ea typeface="Arial"/>
                <a:cs typeface="Arial"/>
                <a:sym typeface="Arial"/>
              </a:rPr>
              <a:t>БУЛЛИНГТІҢ АЛДЫН АЛУ ШАРАЛАРЫ </a:t>
            </a:r>
            <a:endParaRPr sz="2800">
              <a:solidFill>
                <a:schemeClr val="dk1"/>
              </a:solidFill>
              <a:latin typeface="Arial"/>
              <a:ea typeface="Arial"/>
              <a:cs typeface="Arial"/>
              <a:sym typeface="Arial"/>
            </a:endParaRPr>
          </a:p>
        </p:txBody>
      </p:sp>
      <p:sp>
        <p:nvSpPr>
          <p:cNvPr id="237" name="Google Shape;237;p11"/>
          <p:cNvSpPr/>
          <p:nvPr/>
        </p:nvSpPr>
        <p:spPr>
          <a:xfrm>
            <a:off x="11537302" y="4076700"/>
            <a:ext cx="5607698" cy="483209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ru-RU" sz="2800">
                <a:solidFill>
                  <a:schemeClr val="dk1"/>
                </a:solidFill>
                <a:latin typeface="Arial"/>
                <a:ea typeface="Arial"/>
                <a:cs typeface="Arial"/>
                <a:sym typeface="Arial"/>
              </a:rPr>
              <a:t>АШЫҚ ҚАРЫМ-ҚАТЫНАС </a:t>
            </a:r>
            <a:endParaRPr/>
          </a:p>
          <a:p>
            <a:pPr indent="0" lvl="0" marL="0" marR="0" rtl="0" algn="l">
              <a:spcBef>
                <a:spcPts val="0"/>
              </a:spcBef>
              <a:spcAft>
                <a:spcPts val="0"/>
              </a:spcAft>
              <a:buNone/>
            </a:pPr>
            <a:r>
              <a:t/>
            </a:r>
            <a:endParaRPr sz="2800">
              <a:solidFill>
                <a:schemeClr val="dk1"/>
              </a:solidFill>
              <a:latin typeface="Arial"/>
              <a:ea typeface="Arial"/>
              <a:cs typeface="Arial"/>
              <a:sym typeface="Arial"/>
            </a:endParaRPr>
          </a:p>
          <a:p>
            <a:pPr indent="0" lvl="0" marL="0" marR="0" rtl="0" algn="l">
              <a:spcBef>
                <a:spcPts val="0"/>
              </a:spcBef>
              <a:spcAft>
                <a:spcPts val="0"/>
              </a:spcAft>
              <a:buNone/>
            </a:pPr>
            <a:r>
              <a:rPr lang="ru-RU" sz="2800">
                <a:solidFill>
                  <a:schemeClr val="dk1"/>
                </a:solidFill>
                <a:latin typeface="Arial"/>
                <a:ea typeface="Arial"/>
                <a:cs typeface="Arial"/>
                <a:sym typeface="Arial"/>
              </a:rPr>
              <a:t>ЭМПАТИЯНЫ ТӘРБИЕЛЕУ</a:t>
            </a:r>
            <a:endParaRPr sz="2800">
              <a:solidFill>
                <a:schemeClr val="dk1"/>
              </a:solidFill>
              <a:latin typeface="Arial"/>
              <a:ea typeface="Arial"/>
              <a:cs typeface="Arial"/>
              <a:sym typeface="Arial"/>
            </a:endParaRPr>
          </a:p>
          <a:p>
            <a:pPr indent="0" lvl="0" marL="0" marR="0" rtl="0" algn="l">
              <a:spcBef>
                <a:spcPts val="0"/>
              </a:spcBef>
              <a:spcAft>
                <a:spcPts val="0"/>
              </a:spcAft>
              <a:buNone/>
            </a:pPr>
            <a:r>
              <a:t/>
            </a:r>
            <a:endParaRPr sz="2800">
              <a:solidFill>
                <a:schemeClr val="dk1"/>
              </a:solidFill>
              <a:latin typeface="Arial"/>
              <a:ea typeface="Arial"/>
              <a:cs typeface="Arial"/>
              <a:sym typeface="Arial"/>
            </a:endParaRPr>
          </a:p>
          <a:p>
            <a:pPr indent="0" lvl="0" marL="0" marR="0" rtl="0" algn="l">
              <a:spcBef>
                <a:spcPts val="0"/>
              </a:spcBef>
              <a:spcAft>
                <a:spcPts val="0"/>
              </a:spcAft>
              <a:buNone/>
            </a:pPr>
            <a:r>
              <a:rPr lang="ru-RU" sz="2800">
                <a:solidFill>
                  <a:schemeClr val="dk1"/>
                </a:solidFill>
                <a:latin typeface="Arial"/>
                <a:ea typeface="Arial"/>
                <a:cs typeface="Arial"/>
                <a:sym typeface="Arial"/>
              </a:rPr>
              <a:t>ЖЕКЕ ҮЛГІ</a:t>
            </a:r>
            <a:endParaRPr sz="2800">
              <a:solidFill>
                <a:schemeClr val="dk1"/>
              </a:solidFill>
              <a:latin typeface="Arial"/>
              <a:ea typeface="Arial"/>
              <a:cs typeface="Arial"/>
              <a:sym typeface="Arial"/>
            </a:endParaRPr>
          </a:p>
          <a:p>
            <a:pPr indent="0" lvl="0" marL="0" marR="0" rtl="0" algn="l">
              <a:spcBef>
                <a:spcPts val="0"/>
              </a:spcBef>
              <a:spcAft>
                <a:spcPts val="0"/>
              </a:spcAft>
              <a:buNone/>
            </a:pPr>
            <a:r>
              <a:t/>
            </a:r>
            <a:endParaRPr sz="2800">
              <a:solidFill>
                <a:schemeClr val="dk1"/>
              </a:solidFill>
              <a:latin typeface="Arial"/>
              <a:ea typeface="Arial"/>
              <a:cs typeface="Arial"/>
              <a:sym typeface="Arial"/>
            </a:endParaRPr>
          </a:p>
          <a:p>
            <a:pPr indent="0" lvl="0" marL="0" marR="0" rtl="0" algn="l">
              <a:spcBef>
                <a:spcPts val="0"/>
              </a:spcBef>
              <a:spcAft>
                <a:spcPts val="0"/>
              </a:spcAft>
              <a:buNone/>
            </a:pPr>
            <a:r>
              <a:rPr lang="ru-RU" sz="2800">
                <a:solidFill>
                  <a:schemeClr val="dk1"/>
                </a:solidFill>
                <a:latin typeface="Arial"/>
                <a:ea typeface="Arial"/>
                <a:cs typeface="Arial"/>
                <a:sym typeface="Arial"/>
              </a:rPr>
              <a:t>ӨЗІНЕ ДЕГЕН СЕНІМДІЛІКТІ ДАМЫТУ</a:t>
            </a:r>
            <a:endParaRPr sz="2800">
              <a:solidFill>
                <a:schemeClr val="dk1"/>
              </a:solidFill>
              <a:latin typeface="Arial"/>
              <a:ea typeface="Arial"/>
              <a:cs typeface="Arial"/>
              <a:sym typeface="Arial"/>
            </a:endParaRPr>
          </a:p>
          <a:p>
            <a:pPr indent="0" lvl="0" marL="0" marR="0" rtl="0" algn="l">
              <a:spcBef>
                <a:spcPts val="0"/>
              </a:spcBef>
              <a:spcAft>
                <a:spcPts val="0"/>
              </a:spcAft>
              <a:buNone/>
            </a:pPr>
            <a:r>
              <a:t/>
            </a:r>
            <a:endParaRPr sz="2800">
              <a:solidFill>
                <a:schemeClr val="dk1"/>
              </a:solidFill>
              <a:latin typeface="Arial"/>
              <a:ea typeface="Arial"/>
              <a:cs typeface="Arial"/>
              <a:sym typeface="Arial"/>
            </a:endParaRPr>
          </a:p>
          <a:p>
            <a:pPr indent="0" lvl="0" marL="0" marR="0" rtl="0" algn="l">
              <a:spcBef>
                <a:spcPts val="0"/>
              </a:spcBef>
              <a:spcAft>
                <a:spcPts val="0"/>
              </a:spcAft>
              <a:buNone/>
            </a:pPr>
            <a:r>
              <a:rPr lang="ru-RU" sz="2800">
                <a:solidFill>
                  <a:schemeClr val="dk1"/>
                </a:solidFill>
                <a:latin typeface="Arial"/>
                <a:ea typeface="Arial"/>
                <a:cs typeface="Arial"/>
                <a:sym typeface="Arial"/>
              </a:rPr>
              <a:t>КИБЕРБУЛЛИНГ ТУРАЛЫ ӘҢГІМЕЛЕСУ</a:t>
            </a:r>
            <a:endParaRPr sz="2800">
              <a:solidFill>
                <a:schemeClr val="dk1"/>
              </a:solidFill>
              <a:latin typeface="Arial"/>
              <a:ea typeface="Arial"/>
              <a:cs typeface="Arial"/>
              <a:sym typeface="Arial"/>
            </a:endParaRPr>
          </a:p>
        </p:txBody>
      </p:sp>
      <p:sp>
        <p:nvSpPr>
          <p:cNvPr id="238" name="Google Shape;238;p11"/>
          <p:cNvSpPr/>
          <p:nvPr/>
        </p:nvSpPr>
        <p:spPr>
          <a:xfrm>
            <a:off x="1543267" y="3176722"/>
            <a:ext cx="3465961" cy="3463826"/>
          </a:xfrm>
          <a:custGeom>
            <a:rect b="b" l="l" r="r" t="t"/>
            <a:pathLst>
              <a:path extrusionOk="0" h="3737782" w="3740085">
                <a:moveTo>
                  <a:pt x="3615624" y="3737782"/>
                </a:moveTo>
                <a:lnTo>
                  <a:pt x="124460" y="3737782"/>
                </a:lnTo>
                <a:cubicBezTo>
                  <a:pt x="55880" y="3737782"/>
                  <a:pt x="0" y="3681902"/>
                  <a:pt x="0" y="3613322"/>
                </a:cubicBezTo>
                <a:lnTo>
                  <a:pt x="0" y="124460"/>
                </a:lnTo>
                <a:cubicBezTo>
                  <a:pt x="0" y="55880"/>
                  <a:pt x="55880" y="0"/>
                  <a:pt x="124460" y="0"/>
                </a:cubicBezTo>
                <a:lnTo>
                  <a:pt x="3615624" y="0"/>
                </a:lnTo>
                <a:cubicBezTo>
                  <a:pt x="3684204" y="0"/>
                  <a:pt x="3740085" y="55880"/>
                  <a:pt x="3740085" y="124460"/>
                </a:cubicBezTo>
                <a:lnTo>
                  <a:pt x="3740085" y="3613322"/>
                </a:lnTo>
                <a:cubicBezTo>
                  <a:pt x="3740085" y="3681902"/>
                  <a:pt x="3684204" y="3737782"/>
                  <a:pt x="3615624" y="3737782"/>
                </a:cubicBezTo>
                <a:close/>
              </a:path>
            </a:pathLst>
          </a:custGeom>
          <a:solidFill>
            <a:srgbClr val="2B74D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 name="Google Shape;239;p11"/>
          <p:cNvSpPr/>
          <p:nvPr/>
        </p:nvSpPr>
        <p:spPr>
          <a:xfrm>
            <a:off x="5905988" y="3176722"/>
            <a:ext cx="3465961" cy="3463826"/>
          </a:xfrm>
          <a:custGeom>
            <a:rect b="b" l="l" r="r" t="t"/>
            <a:pathLst>
              <a:path extrusionOk="0" h="3737782" w="3740085">
                <a:moveTo>
                  <a:pt x="3615624" y="3737782"/>
                </a:moveTo>
                <a:lnTo>
                  <a:pt x="124460" y="3737782"/>
                </a:lnTo>
                <a:cubicBezTo>
                  <a:pt x="55880" y="3737782"/>
                  <a:pt x="0" y="3681902"/>
                  <a:pt x="0" y="3613322"/>
                </a:cubicBezTo>
                <a:lnTo>
                  <a:pt x="0" y="124460"/>
                </a:lnTo>
                <a:cubicBezTo>
                  <a:pt x="0" y="55880"/>
                  <a:pt x="55880" y="0"/>
                  <a:pt x="124460" y="0"/>
                </a:cubicBezTo>
                <a:lnTo>
                  <a:pt x="3615624" y="0"/>
                </a:lnTo>
                <a:cubicBezTo>
                  <a:pt x="3684204" y="0"/>
                  <a:pt x="3740085" y="55880"/>
                  <a:pt x="3740085" y="124460"/>
                </a:cubicBezTo>
                <a:lnTo>
                  <a:pt x="3740085" y="3613322"/>
                </a:lnTo>
                <a:cubicBezTo>
                  <a:pt x="3740085" y="3681902"/>
                  <a:pt x="3684204" y="3737782"/>
                  <a:pt x="3615624" y="3737782"/>
                </a:cubicBezTo>
                <a:close/>
              </a:path>
            </a:pathLst>
          </a:custGeom>
          <a:solidFill>
            <a:srgbClr val="FF88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 name="Google Shape;240;p11"/>
          <p:cNvSpPr/>
          <p:nvPr/>
        </p:nvSpPr>
        <p:spPr>
          <a:xfrm>
            <a:off x="5502723" y="2083637"/>
            <a:ext cx="5784960" cy="4556912"/>
          </a:xfrm>
          <a:custGeom>
            <a:rect b="b" l="l" r="r" t="t"/>
            <a:pathLst>
              <a:path extrusionOk="0" h="3365513" w="4272489">
                <a:moveTo>
                  <a:pt x="0" y="0"/>
                </a:moveTo>
                <a:lnTo>
                  <a:pt x="4272489" y="0"/>
                </a:lnTo>
                <a:lnTo>
                  <a:pt x="4272489" y="3365513"/>
                </a:lnTo>
                <a:lnTo>
                  <a:pt x="0" y="3365513"/>
                </a:lnTo>
                <a:lnTo>
                  <a:pt x="0" y="0"/>
                </a:lnTo>
                <a:close/>
              </a:path>
            </a:pathLst>
          </a:custGeom>
          <a:blipFill rotWithShape="1">
            <a:blip r:embed="rId3">
              <a:alphaModFix/>
            </a:blip>
            <a:stretch>
              <a:fillRect b="-73683" l="0" r="0" t="0"/>
            </a:stretch>
          </a:blipFill>
          <a:ln>
            <a:noFill/>
          </a:ln>
        </p:spPr>
      </p:sp>
      <p:sp>
        <p:nvSpPr>
          <p:cNvPr id="241" name="Google Shape;241;p11"/>
          <p:cNvSpPr/>
          <p:nvPr/>
        </p:nvSpPr>
        <p:spPr>
          <a:xfrm>
            <a:off x="1000277" y="3086100"/>
            <a:ext cx="3905346" cy="3554448"/>
          </a:xfrm>
          <a:custGeom>
            <a:rect b="b" l="l" r="r" t="t"/>
            <a:pathLst>
              <a:path extrusionOk="0" h="3554448" w="3905346">
                <a:moveTo>
                  <a:pt x="0" y="0"/>
                </a:moveTo>
                <a:lnTo>
                  <a:pt x="3905346" y="0"/>
                </a:lnTo>
                <a:lnTo>
                  <a:pt x="3905346" y="3554448"/>
                </a:lnTo>
                <a:lnTo>
                  <a:pt x="0" y="3554448"/>
                </a:lnTo>
                <a:lnTo>
                  <a:pt x="0" y="0"/>
                </a:lnTo>
                <a:close/>
              </a:path>
            </a:pathLst>
          </a:custGeom>
          <a:blipFill rotWithShape="1">
            <a:blip r:embed="rId4">
              <a:alphaModFix/>
            </a:blip>
            <a:stretch>
              <a:fillRect b="-40034" l="0" r="-11693" t="0"/>
            </a:stretch>
          </a:blipFill>
          <a:ln>
            <a:noFill/>
          </a:ln>
        </p:spPr>
      </p:sp>
      <p:cxnSp>
        <p:nvCxnSpPr>
          <p:cNvPr id="242" name="Google Shape;242;p11"/>
          <p:cNvCxnSpPr/>
          <p:nvPr/>
        </p:nvCxnSpPr>
        <p:spPr>
          <a:xfrm>
            <a:off x="11734800" y="4686300"/>
            <a:ext cx="3962400" cy="0"/>
          </a:xfrm>
          <a:prstGeom prst="straightConnector1">
            <a:avLst/>
          </a:prstGeom>
          <a:noFill/>
          <a:ln cap="flat" cmpd="sng" w="76200">
            <a:solidFill>
              <a:srgbClr val="76923C"/>
            </a:solidFill>
            <a:prstDash val="solid"/>
            <a:round/>
            <a:headEnd len="sm" w="sm" type="none"/>
            <a:tailEnd len="sm" w="sm" type="none"/>
          </a:ln>
        </p:spPr>
      </p:cxnSp>
      <p:cxnSp>
        <p:nvCxnSpPr>
          <p:cNvPr id="243" name="Google Shape;243;p11"/>
          <p:cNvCxnSpPr/>
          <p:nvPr/>
        </p:nvCxnSpPr>
        <p:spPr>
          <a:xfrm>
            <a:off x="11734800" y="5600700"/>
            <a:ext cx="3962400" cy="0"/>
          </a:xfrm>
          <a:prstGeom prst="straightConnector1">
            <a:avLst/>
          </a:prstGeom>
          <a:noFill/>
          <a:ln cap="flat" cmpd="sng" w="76200">
            <a:solidFill>
              <a:srgbClr val="76923C"/>
            </a:solidFill>
            <a:prstDash val="solid"/>
            <a:round/>
            <a:headEnd len="sm" w="sm" type="none"/>
            <a:tailEnd len="sm" w="sm" type="none"/>
          </a:ln>
        </p:spPr>
      </p:cxnSp>
      <p:cxnSp>
        <p:nvCxnSpPr>
          <p:cNvPr id="244" name="Google Shape;244;p11"/>
          <p:cNvCxnSpPr/>
          <p:nvPr/>
        </p:nvCxnSpPr>
        <p:spPr>
          <a:xfrm>
            <a:off x="11734800" y="6438900"/>
            <a:ext cx="3962400" cy="0"/>
          </a:xfrm>
          <a:prstGeom prst="straightConnector1">
            <a:avLst/>
          </a:prstGeom>
          <a:noFill/>
          <a:ln cap="flat" cmpd="sng" w="76200">
            <a:solidFill>
              <a:srgbClr val="76923C"/>
            </a:solidFill>
            <a:prstDash val="solid"/>
            <a:round/>
            <a:headEnd len="sm" w="sm" type="none"/>
            <a:tailEnd len="sm" w="sm" type="none"/>
          </a:ln>
        </p:spPr>
      </p:cxnSp>
      <p:cxnSp>
        <p:nvCxnSpPr>
          <p:cNvPr id="245" name="Google Shape;245;p11"/>
          <p:cNvCxnSpPr/>
          <p:nvPr/>
        </p:nvCxnSpPr>
        <p:spPr>
          <a:xfrm>
            <a:off x="11761158" y="7734300"/>
            <a:ext cx="3962400" cy="0"/>
          </a:xfrm>
          <a:prstGeom prst="straightConnector1">
            <a:avLst/>
          </a:prstGeom>
          <a:noFill/>
          <a:ln cap="flat" cmpd="sng" w="76200">
            <a:solidFill>
              <a:srgbClr val="76923C"/>
            </a:solidFill>
            <a:prstDash val="solid"/>
            <a:round/>
            <a:headEnd len="sm" w="sm" type="none"/>
            <a:tailEnd len="sm" w="sm" type="none"/>
          </a:ln>
        </p:spPr>
      </p:cxnSp>
      <p:sp>
        <p:nvSpPr>
          <p:cNvPr id="246" name="Google Shape;246;p11"/>
          <p:cNvSpPr/>
          <p:nvPr/>
        </p:nvSpPr>
        <p:spPr>
          <a:xfrm>
            <a:off x="4030675" y="5921303"/>
            <a:ext cx="2739290" cy="4329744"/>
          </a:xfrm>
          <a:custGeom>
            <a:rect b="b" l="l" r="r" t="t"/>
            <a:pathLst>
              <a:path extrusionOk="0" h="4672185" w="2955942">
                <a:moveTo>
                  <a:pt x="2831482" y="4672184"/>
                </a:moveTo>
                <a:lnTo>
                  <a:pt x="124460" y="4672184"/>
                </a:lnTo>
                <a:cubicBezTo>
                  <a:pt x="55880" y="4672184"/>
                  <a:pt x="0" y="4616304"/>
                  <a:pt x="0" y="4547724"/>
                </a:cubicBezTo>
                <a:lnTo>
                  <a:pt x="0" y="124460"/>
                </a:lnTo>
                <a:cubicBezTo>
                  <a:pt x="0" y="55880"/>
                  <a:pt x="55880" y="0"/>
                  <a:pt x="124460" y="0"/>
                </a:cubicBezTo>
                <a:lnTo>
                  <a:pt x="2831482" y="0"/>
                </a:lnTo>
                <a:cubicBezTo>
                  <a:pt x="2900062" y="0"/>
                  <a:pt x="2955942" y="55880"/>
                  <a:pt x="2955942" y="124460"/>
                </a:cubicBezTo>
                <a:lnTo>
                  <a:pt x="2955942" y="4547724"/>
                </a:lnTo>
                <a:cubicBezTo>
                  <a:pt x="2955942" y="4616304"/>
                  <a:pt x="2900062" y="4672185"/>
                  <a:pt x="2831482" y="4672185"/>
                </a:cubicBezTo>
                <a:close/>
              </a:path>
            </a:pathLst>
          </a:custGeom>
          <a:solidFill>
            <a:srgbClr val="FF4F6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 name="Google Shape;247;p11"/>
          <p:cNvSpPr/>
          <p:nvPr/>
        </p:nvSpPr>
        <p:spPr>
          <a:xfrm>
            <a:off x="4011625" y="6325671"/>
            <a:ext cx="2758340" cy="3925375"/>
          </a:xfrm>
          <a:custGeom>
            <a:rect b="b" l="l" r="r" t="t"/>
            <a:pathLst>
              <a:path extrusionOk="0" h="3925375" w="2758340">
                <a:moveTo>
                  <a:pt x="0" y="0"/>
                </a:moveTo>
                <a:lnTo>
                  <a:pt x="2758340" y="0"/>
                </a:lnTo>
                <a:lnTo>
                  <a:pt x="2758340" y="3925375"/>
                </a:lnTo>
                <a:lnTo>
                  <a:pt x="0" y="3925375"/>
                </a:lnTo>
                <a:lnTo>
                  <a:pt x="0" y="0"/>
                </a:lnTo>
                <a:close/>
              </a:path>
            </a:pathLst>
          </a:custGeom>
          <a:blipFill rotWithShape="1">
            <a:blip r:embed="rId5">
              <a:alphaModFix/>
            </a:blip>
            <a:stretch>
              <a:fillRect b="-114707" l="0" r="0" t="0"/>
            </a:stretch>
          </a:blipFill>
          <a:ln>
            <a:noFill/>
          </a:ln>
        </p:spPr>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EFCF5"/>
        </a:solidFill>
      </p:bgPr>
    </p:bg>
    <p:spTree>
      <p:nvGrpSpPr>
        <p:cNvPr id="251" name="Shape 251"/>
        <p:cNvGrpSpPr/>
        <p:nvPr/>
      </p:nvGrpSpPr>
      <p:grpSpPr>
        <a:xfrm>
          <a:off x="0" y="0"/>
          <a:ext cx="0" cy="0"/>
          <a:chOff x="0" y="0"/>
          <a:chExt cx="0" cy="0"/>
        </a:xfrm>
      </p:grpSpPr>
      <p:sp>
        <p:nvSpPr>
          <p:cNvPr id="252" name="Google Shape;252;p12"/>
          <p:cNvSpPr/>
          <p:nvPr/>
        </p:nvSpPr>
        <p:spPr>
          <a:xfrm flipH="1">
            <a:off x="6688521" y="0"/>
            <a:ext cx="11457162" cy="10477500"/>
          </a:xfrm>
          <a:prstGeom prst="teardrop">
            <a:avLst>
              <a:gd fmla="val 100000" name="adj"/>
            </a:avLst>
          </a:prstGeom>
          <a:solidFill>
            <a:srgbClr val="D6E3BC"/>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53" name="Google Shape;253;p12"/>
          <p:cNvSpPr/>
          <p:nvPr/>
        </p:nvSpPr>
        <p:spPr>
          <a:xfrm>
            <a:off x="1371600" y="3848100"/>
            <a:ext cx="4336843" cy="6343787"/>
          </a:xfrm>
          <a:custGeom>
            <a:rect b="b" l="l" r="r" t="t"/>
            <a:pathLst>
              <a:path extrusionOk="0" h="6343787" w="4336843">
                <a:moveTo>
                  <a:pt x="0" y="0"/>
                </a:moveTo>
                <a:lnTo>
                  <a:pt x="4336843" y="0"/>
                </a:lnTo>
                <a:lnTo>
                  <a:pt x="4336843" y="6343787"/>
                </a:lnTo>
                <a:lnTo>
                  <a:pt x="0" y="6343787"/>
                </a:lnTo>
                <a:lnTo>
                  <a:pt x="0" y="0"/>
                </a:lnTo>
                <a:close/>
              </a:path>
            </a:pathLst>
          </a:custGeom>
          <a:blipFill rotWithShape="1">
            <a:blip r:embed="rId3">
              <a:alphaModFix/>
            </a:blip>
            <a:stretch>
              <a:fillRect b="0" l="0" r="0" t="0"/>
            </a:stretch>
          </a:blipFill>
          <a:ln>
            <a:noFill/>
          </a:ln>
        </p:spPr>
      </p:sp>
      <p:sp>
        <p:nvSpPr>
          <p:cNvPr id="254" name="Google Shape;254;p12"/>
          <p:cNvSpPr/>
          <p:nvPr/>
        </p:nvSpPr>
        <p:spPr>
          <a:xfrm>
            <a:off x="8508406" y="1588680"/>
            <a:ext cx="8271503" cy="7417415"/>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b="1" lang="ru-RU" sz="2800">
                <a:solidFill>
                  <a:srgbClr val="4F6128"/>
                </a:solidFill>
                <a:latin typeface="Arial Black"/>
                <a:ea typeface="Arial Black"/>
                <a:cs typeface="Arial Black"/>
                <a:sym typeface="Arial Black"/>
              </a:rPr>
              <a:t>КЕЙC 1. «</a:t>
            </a:r>
            <a:r>
              <a:rPr b="1" lang="ru-RU" sz="2800">
                <a:solidFill>
                  <a:srgbClr val="4F6128"/>
                </a:solidFill>
                <a:latin typeface="Arial"/>
                <a:ea typeface="Arial"/>
                <a:cs typeface="Arial"/>
                <a:sym typeface="Arial"/>
              </a:rPr>
              <a:t>ҮНСІЗДІК ҚҰРБАНЫ</a:t>
            </a:r>
            <a:r>
              <a:rPr b="1" lang="ru-RU" sz="2800">
                <a:solidFill>
                  <a:srgbClr val="4F6128"/>
                </a:solidFill>
                <a:latin typeface="Arial Black"/>
                <a:ea typeface="Arial Black"/>
                <a:cs typeface="Arial Black"/>
                <a:sym typeface="Arial Black"/>
              </a:rPr>
              <a:t>»</a:t>
            </a:r>
            <a:endParaRPr/>
          </a:p>
          <a:p>
            <a:pPr indent="0" lvl="0" marL="0" marR="0" rtl="0" algn="just">
              <a:spcBef>
                <a:spcPts val="0"/>
              </a:spcBef>
              <a:spcAft>
                <a:spcPts val="0"/>
              </a:spcAft>
              <a:buNone/>
            </a:pPr>
            <a:r>
              <a:rPr lang="ru-RU" sz="2000">
                <a:solidFill>
                  <a:schemeClr val="dk1"/>
                </a:solidFill>
                <a:latin typeface="Arial"/>
                <a:ea typeface="Arial"/>
                <a:cs typeface="Arial"/>
                <a:sym typeface="Arial"/>
              </a:rPr>
              <a:t>Жағдай: 10 жастағы ұл бала тұтықпағына байланысты сыныптастарының мазағына ұшырап жүр. Ол үйде үндемейді, бұл туралы айтуға қорқады. Ата-анасы жұмыспен тым бос емес, баланың өзгерістерін байқамайды. Бала тұйықталып, оқуға деген қызығушылығын жоғалтқан.</a:t>
            </a:r>
            <a:endParaRPr/>
          </a:p>
          <a:p>
            <a:pPr indent="0" lvl="0" marL="0" marR="0" rtl="0" algn="just">
              <a:spcBef>
                <a:spcPts val="0"/>
              </a:spcBef>
              <a:spcAft>
                <a:spcPts val="0"/>
              </a:spcAft>
              <a:buNone/>
            </a:pPr>
            <a:r>
              <a:rPr b="1" lang="ru-RU" sz="2000">
                <a:solidFill>
                  <a:schemeClr val="dk1"/>
                </a:solidFill>
                <a:latin typeface="Arial"/>
                <a:ea typeface="Arial"/>
                <a:cs typeface="Arial"/>
                <a:sym typeface="Arial"/>
              </a:rPr>
              <a:t>Ата-аналармен талқылау сұрақтары:</a:t>
            </a:r>
            <a:endParaRPr/>
          </a:p>
          <a:p>
            <a:pPr indent="0" lvl="0" marL="0" marR="0" rtl="0" algn="just">
              <a:spcBef>
                <a:spcPts val="0"/>
              </a:spcBef>
              <a:spcAft>
                <a:spcPts val="0"/>
              </a:spcAft>
              <a:buNone/>
            </a:pPr>
            <a:r>
              <a:rPr lang="ru-RU" sz="2000">
                <a:solidFill>
                  <a:schemeClr val="dk1"/>
                </a:solidFill>
                <a:latin typeface="Arial"/>
                <a:ea typeface="Arial"/>
                <a:cs typeface="Arial"/>
                <a:sym typeface="Arial"/>
              </a:rPr>
              <a:t>1.Бұл алаңдатарлық белгілерді ертерек қалай байқауға болар еді?</a:t>
            </a:r>
            <a:endParaRPr/>
          </a:p>
          <a:p>
            <a:pPr indent="0" lvl="0" marL="0" marR="0" rtl="0" algn="just">
              <a:spcBef>
                <a:spcPts val="0"/>
              </a:spcBef>
              <a:spcAft>
                <a:spcPts val="0"/>
              </a:spcAft>
              <a:buNone/>
            </a:pPr>
            <a:r>
              <a:rPr lang="ru-RU" sz="2000">
                <a:solidFill>
                  <a:schemeClr val="dk1"/>
                </a:solidFill>
                <a:latin typeface="Arial"/>
                <a:ea typeface="Arial"/>
                <a:cs typeface="Arial"/>
                <a:sym typeface="Arial"/>
              </a:rPr>
              <a:t>2.Қазір отбасы қандай қадамдар жасай алады?</a:t>
            </a:r>
            <a:endParaRPr/>
          </a:p>
          <a:p>
            <a:pPr indent="0" lvl="0" marL="0" marR="0" rtl="0" algn="just">
              <a:spcBef>
                <a:spcPts val="0"/>
              </a:spcBef>
              <a:spcAft>
                <a:spcPts val="0"/>
              </a:spcAft>
              <a:buNone/>
            </a:pPr>
            <a:r>
              <a:rPr lang="ru-RU" sz="2000">
                <a:solidFill>
                  <a:schemeClr val="dk1"/>
                </a:solidFill>
                <a:latin typeface="Arial"/>
                <a:ea typeface="Arial"/>
                <a:cs typeface="Arial"/>
                <a:sym typeface="Arial"/>
              </a:rPr>
              <a:t>3.Балаға қандай қолдау сөздері маңызды?</a:t>
            </a:r>
            <a:endParaRPr/>
          </a:p>
          <a:p>
            <a:pPr indent="0" lvl="0" marL="0" marR="0" rtl="0" algn="l">
              <a:spcBef>
                <a:spcPts val="0"/>
              </a:spcBef>
              <a:spcAft>
                <a:spcPts val="0"/>
              </a:spcAft>
              <a:buNone/>
            </a:pPr>
            <a:r>
              <a:rPr lang="ru-RU" sz="2000">
                <a:solidFill>
                  <a:schemeClr val="dk1"/>
                </a:solidFill>
                <a:latin typeface="Arial"/>
                <a:ea typeface="Arial"/>
                <a:cs typeface="Arial"/>
                <a:sym typeface="Arial"/>
              </a:rPr>
              <a:t> </a:t>
            </a:r>
            <a:endParaRPr/>
          </a:p>
          <a:p>
            <a:pPr indent="0" lvl="0" marL="0" marR="0" rtl="0" algn="just">
              <a:spcBef>
                <a:spcPts val="0"/>
              </a:spcBef>
              <a:spcAft>
                <a:spcPts val="0"/>
              </a:spcAft>
              <a:buNone/>
            </a:pPr>
            <a:r>
              <a:rPr b="1" lang="ru-RU" sz="2800">
                <a:solidFill>
                  <a:srgbClr val="4F6128"/>
                </a:solidFill>
                <a:latin typeface="Arial Black"/>
                <a:ea typeface="Arial Black"/>
                <a:cs typeface="Arial Black"/>
                <a:sym typeface="Arial Black"/>
              </a:rPr>
              <a:t>КЕЙC 2. </a:t>
            </a:r>
            <a:r>
              <a:rPr b="1" lang="ru-RU" sz="2800">
                <a:solidFill>
                  <a:srgbClr val="4F6128"/>
                </a:solidFill>
                <a:latin typeface="Arial"/>
                <a:ea typeface="Arial"/>
                <a:cs typeface="Arial"/>
                <a:sym typeface="Arial"/>
              </a:rPr>
              <a:t>«СЫНЫПТАҒЫ АГРЕССОР»</a:t>
            </a:r>
            <a:endParaRPr/>
          </a:p>
          <a:p>
            <a:pPr indent="0" lvl="0" marL="0" marR="0" rtl="0" algn="just">
              <a:spcBef>
                <a:spcPts val="0"/>
              </a:spcBef>
              <a:spcAft>
                <a:spcPts val="0"/>
              </a:spcAft>
              <a:buNone/>
            </a:pPr>
            <a:r>
              <a:rPr lang="ru-RU" sz="2000">
                <a:solidFill>
                  <a:schemeClr val="dk1"/>
                </a:solidFill>
                <a:latin typeface="Arial"/>
                <a:ea typeface="Arial"/>
                <a:cs typeface="Arial"/>
                <a:sym typeface="Arial"/>
              </a:rPr>
              <a:t>Жағдай: 12 жастағы қыз бала сыныпта және чатта сыныптастарын үнемі қорлап, кемсітіп отырады. Мұғалім ата-анасын мектепке шақырады. Ата-аналар: «Ол бізде көшбасшы, жай ғана мінезі күшті» деп жауап береді. </a:t>
            </a:r>
            <a:endParaRPr/>
          </a:p>
          <a:p>
            <a:pPr indent="0" lvl="0" marL="0" marR="0" rtl="0" algn="just">
              <a:spcBef>
                <a:spcPts val="0"/>
              </a:spcBef>
              <a:spcAft>
                <a:spcPts val="0"/>
              </a:spcAft>
              <a:buNone/>
            </a:pPr>
            <a:r>
              <a:rPr b="1" lang="ru-RU" sz="2000">
                <a:solidFill>
                  <a:schemeClr val="dk1"/>
                </a:solidFill>
                <a:latin typeface="Arial"/>
                <a:ea typeface="Arial"/>
                <a:cs typeface="Arial"/>
                <a:sym typeface="Arial"/>
              </a:rPr>
              <a:t>Ата-аналармен талқылау сұрақтары: </a:t>
            </a:r>
            <a:endParaRPr/>
          </a:p>
          <a:p>
            <a:pPr indent="0" lvl="0" marL="0" marR="0" rtl="0" algn="just">
              <a:spcBef>
                <a:spcPts val="0"/>
              </a:spcBef>
              <a:spcAft>
                <a:spcPts val="0"/>
              </a:spcAft>
              <a:buNone/>
            </a:pPr>
            <a:r>
              <a:rPr lang="ru-RU" sz="2000">
                <a:solidFill>
                  <a:schemeClr val="dk1"/>
                </a:solidFill>
                <a:latin typeface="Arial"/>
                <a:ea typeface="Arial"/>
                <a:cs typeface="Arial"/>
                <a:sym typeface="Arial"/>
              </a:rPr>
              <a:t>1.«Ол жай ғана көшбасшы» деген ұстаным қаншалықты қауіпті?</a:t>
            </a:r>
            <a:endParaRPr/>
          </a:p>
          <a:p>
            <a:pPr indent="0" lvl="0" marL="0" marR="0" rtl="0" algn="just">
              <a:spcBef>
                <a:spcPts val="0"/>
              </a:spcBef>
              <a:spcAft>
                <a:spcPts val="0"/>
              </a:spcAft>
              <a:buNone/>
            </a:pPr>
            <a:r>
              <a:rPr lang="ru-RU" sz="2000">
                <a:solidFill>
                  <a:schemeClr val="dk1"/>
                </a:solidFill>
                <a:latin typeface="Arial"/>
                <a:ea typeface="Arial"/>
                <a:cs typeface="Arial"/>
                <a:sym typeface="Arial"/>
              </a:rPr>
              <a:t>2.Агрессияның себептерін қалай түсінуге болады? (Мүмкін, бұл отбасындағы мінез-құлық үлгісі, қанағаттандырылмаған қажеттіліктер немесе назар аударуға деген ұмтылыс болуы мүмкін.) </a:t>
            </a:r>
            <a:endParaRPr/>
          </a:p>
          <a:p>
            <a:pPr indent="0" lvl="0" marL="0" marR="0" rtl="0" algn="just">
              <a:spcBef>
                <a:spcPts val="0"/>
              </a:spcBef>
              <a:spcAft>
                <a:spcPts val="0"/>
              </a:spcAft>
              <a:buNone/>
            </a:pPr>
            <a:r>
              <a:rPr lang="ru-RU" sz="2000">
                <a:solidFill>
                  <a:schemeClr val="dk1"/>
                </a:solidFill>
                <a:latin typeface="Arial"/>
                <a:ea typeface="Arial"/>
                <a:cs typeface="Arial"/>
                <a:sym typeface="Arial"/>
              </a:rPr>
              <a:t>3.Бала мінез-құлқын өзгерту үшін отбасы қандай қадамдар жасауы керек?</a:t>
            </a:r>
            <a:endParaRPr sz="2000">
              <a:solidFill>
                <a:schemeClr val="dk1"/>
              </a:solidFill>
              <a:latin typeface="Arial"/>
              <a:ea typeface="Arial"/>
              <a:cs typeface="Arial"/>
              <a:sym typeface="Arial"/>
            </a:endParaRPr>
          </a:p>
        </p:txBody>
      </p:sp>
      <p:sp>
        <p:nvSpPr>
          <p:cNvPr id="255" name="Google Shape;255;p12"/>
          <p:cNvSpPr/>
          <p:nvPr/>
        </p:nvSpPr>
        <p:spPr>
          <a:xfrm>
            <a:off x="457200" y="495300"/>
            <a:ext cx="6231321" cy="295465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ru-RU" sz="6600">
                <a:solidFill>
                  <a:srgbClr val="76923C"/>
                </a:solidFill>
                <a:latin typeface="Arial"/>
                <a:ea typeface="Arial"/>
                <a:cs typeface="Arial"/>
                <a:sym typeface="Arial"/>
              </a:rPr>
              <a:t>ТАЛҚЫЛАУҒА </a:t>
            </a:r>
            <a:endParaRPr/>
          </a:p>
          <a:p>
            <a:pPr indent="0" lvl="0" marL="0" marR="0" rtl="0" algn="l">
              <a:spcBef>
                <a:spcPts val="0"/>
              </a:spcBef>
              <a:spcAft>
                <a:spcPts val="0"/>
              </a:spcAft>
              <a:buNone/>
            </a:pPr>
            <a:r>
              <a:rPr b="1" lang="ru-RU" sz="6600">
                <a:solidFill>
                  <a:srgbClr val="76923C"/>
                </a:solidFill>
                <a:latin typeface="Arial"/>
                <a:ea typeface="Arial"/>
                <a:cs typeface="Arial"/>
                <a:sym typeface="Arial"/>
              </a:rPr>
              <a:t>АРНАЛҒАН </a:t>
            </a:r>
            <a:endParaRPr b="1" sz="6600">
              <a:solidFill>
                <a:srgbClr val="76923C"/>
              </a:solidFill>
              <a:latin typeface="Arial"/>
              <a:ea typeface="Arial"/>
              <a:cs typeface="Arial"/>
              <a:sym typeface="Arial"/>
            </a:endParaRPr>
          </a:p>
          <a:p>
            <a:pPr indent="0" lvl="0" marL="0" marR="0" rtl="0" algn="l">
              <a:spcBef>
                <a:spcPts val="0"/>
              </a:spcBef>
              <a:spcAft>
                <a:spcPts val="0"/>
              </a:spcAft>
              <a:buNone/>
            </a:pPr>
            <a:r>
              <a:rPr b="1" lang="ru-RU" sz="5400">
                <a:solidFill>
                  <a:schemeClr val="dk1"/>
                </a:solidFill>
                <a:latin typeface="Arial Black"/>
                <a:ea typeface="Arial Black"/>
                <a:cs typeface="Arial Black"/>
                <a:sym typeface="Arial Black"/>
              </a:rPr>
              <a:t>КЕЙСТЕР</a:t>
            </a:r>
            <a:endParaRPr b="1" sz="5400">
              <a:solidFill>
                <a:schemeClr val="dk1"/>
              </a:solidFill>
              <a:latin typeface="Arial Black"/>
              <a:ea typeface="Arial Black"/>
              <a:cs typeface="Arial Black"/>
              <a:sym typeface="Arial Black"/>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EFCF5"/>
        </a:solidFill>
      </p:bgPr>
    </p:bg>
    <p:spTree>
      <p:nvGrpSpPr>
        <p:cNvPr id="259" name="Shape 259"/>
        <p:cNvGrpSpPr/>
        <p:nvPr/>
      </p:nvGrpSpPr>
      <p:grpSpPr>
        <a:xfrm>
          <a:off x="0" y="0"/>
          <a:ext cx="0" cy="0"/>
          <a:chOff x="0" y="0"/>
          <a:chExt cx="0" cy="0"/>
        </a:xfrm>
      </p:grpSpPr>
      <p:sp>
        <p:nvSpPr>
          <p:cNvPr id="260" name="Google Shape;260;p13"/>
          <p:cNvSpPr/>
          <p:nvPr/>
        </p:nvSpPr>
        <p:spPr>
          <a:xfrm>
            <a:off x="3683483" y="333819"/>
            <a:ext cx="9364615" cy="83099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ru-RU" sz="4800">
                <a:solidFill>
                  <a:srgbClr val="76923C"/>
                </a:solidFill>
                <a:latin typeface="Arial"/>
                <a:ea typeface="Arial"/>
                <a:cs typeface="Arial"/>
                <a:sym typeface="Arial"/>
              </a:rPr>
              <a:t>ПРАКТИКАЛЫҚ ЖАТТЫҒУЛАР</a:t>
            </a:r>
            <a:endParaRPr sz="4800">
              <a:solidFill>
                <a:srgbClr val="76923C"/>
              </a:solidFill>
              <a:latin typeface="Arial"/>
              <a:ea typeface="Arial"/>
              <a:cs typeface="Arial"/>
              <a:sym typeface="Arial"/>
            </a:endParaRPr>
          </a:p>
        </p:txBody>
      </p:sp>
      <p:sp>
        <p:nvSpPr>
          <p:cNvPr id="261" name="Google Shape;261;p13"/>
          <p:cNvSpPr/>
          <p:nvPr/>
        </p:nvSpPr>
        <p:spPr>
          <a:xfrm>
            <a:off x="432298" y="2697096"/>
            <a:ext cx="4026045" cy="2062103"/>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ru-RU" sz="3200">
                <a:solidFill>
                  <a:schemeClr val="dk1"/>
                </a:solidFill>
                <a:latin typeface="Arial"/>
                <a:ea typeface="Arial"/>
                <a:cs typeface="Arial"/>
                <a:sym typeface="Arial"/>
              </a:rPr>
              <a:t>ЖАТТЫҒУ 1. «ОТБАСЫЛЫҚ АЙНА» </a:t>
            </a:r>
            <a:endParaRPr b="1" sz="3200">
              <a:solidFill>
                <a:schemeClr val="dk1"/>
              </a:solidFill>
              <a:latin typeface="Arial"/>
              <a:ea typeface="Arial"/>
              <a:cs typeface="Arial"/>
              <a:sym typeface="Arial"/>
            </a:endParaRPr>
          </a:p>
          <a:p>
            <a:pPr indent="0" lvl="0" marL="0" marR="0" rtl="0" algn="r">
              <a:spcBef>
                <a:spcPts val="0"/>
              </a:spcBef>
              <a:spcAft>
                <a:spcPts val="0"/>
              </a:spcAft>
              <a:buNone/>
            </a:pPr>
            <a:r>
              <a:t/>
            </a:r>
            <a:endParaRPr b="1" sz="2400">
              <a:solidFill>
                <a:schemeClr val="dk1"/>
              </a:solidFill>
              <a:latin typeface="Arial"/>
              <a:ea typeface="Arial"/>
              <a:cs typeface="Arial"/>
              <a:sym typeface="Arial"/>
            </a:endParaRPr>
          </a:p>
        </p:txBody>
      </p:sp>
      <p:sp>
        <p:nvSpPr>
          <p:cNvPr id="262" name="Google Shape;262;p13"/>
          <p:cNvSpPr/>
          <p:nvPr/>
        </p:nvSpPr>
        <p:spPr>
          <a:xfrm>
            <a:off x="12801600" y="3033189"/>
            <a:ext cx="4343400" cy="156966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ru-RU" sz="3200">
                <a:solidFill>
                  <a:schemeClr val="dk1"/>
                </a:solidFill>
                <a:latin typeface="Arial"/>
                <a:ea typeface="Arial"/>
                <a:cs typeface="Arial"/>
                <a:sym typeface="Arial"/>
              </a:rPr>
              <a:t>ЖАТТЫҒУ 2. «ҚОЛДАУ СӨЗДЕРІ» </a:t>
            </a:r>
            <a:endParaRPr b="1" sz="3200">
              <a:solidFill>
                <a:schemeClr val="dk1"/>
              </a:solidFill>
              <a:latin typeface="Arial"/>
              <a:ea typeface="Arial"/>
              <a:cs typeface="Arial"/>
              <a:sym typeface="Arial"/>
            </a:endParaRPr>
          </a:p>
          <a:p>
            <a:pPr indent="0" lvl="0" marL="0" marR="0" rtl="0" algn="l">
              <a:spcBef>
                <a:spcPts val="0"/>
              </a:spcBef>
              <a:spcAft>
                <a:spcPts val="0"/>
              </a:spcAft>
              <a:buNone/>
            </a:pPr>
            <a:r>
              <a:t/>
            </a:r>
            <a:endParaRPr b="1" sz="3200">
              <a:solidFill>
                <a:schemeClr val="dk1"/>
              </a:solidFill>
              <a:latin typeface="Arial"/>
              <a:ea typeface="Arial"/>
              <a:cs typeface="Arial"/>
              <a:sym typeface="Arial"/>
            </a:endParaRPr>
          </a:p>
        </p:txBody>
      </p:sp>
      <p:sp>
        <p:nvSpPr>
          <p:cNvPr id="263" name="Google Shape;263;p13"/>
          <p:cNvSpPr/>
          <p:nvPr/>
        </p:nvSpPr>
        <p:spPr>
          <a:xfrm>
            <a:off x="9320609" y="5167150"/>
            <a:ext cx="2739290" cy="4329744"/>
          </a:xfrm>
          <a:custGeom>
            <a:rect b="b" l="l" r="r" t="t"/>
            <a:pathLst>
              <a:path extrusionOk="0" h="4672185" w="2955942">
                <a:moveTo>
                  <a:pt x="2831482" y="4672184"/>
                </a:moveTo>
                <a:lnTo>
                  <a:pt x="124460" y="4672184"/>
                </a:lnTo>
                <a:cubicBezTo>
                  <a:pt x="55880" y="4672184"/>
                  <a:pt x="0" y="4616304"/>
                  <a:pt x="0" y="4547724"/>
                </a:cubicBezTo>
                <a:lnTo>
                  <a:pt x="0" y="124460"/>
                </a:lnTo>
                <a:cubicBezTo>
                  <a:pt x="0" y="55880"/>
                  <a:pt x="55880" y="0"/>
                  <a:pt x="124460" y="0"/>
                </a:cubicBezTo>
                <a:lnTo>
                  <a:pt x="2831482" y="0"/>
                </a:lnTo>
                <a:cubicBezTo>
                  <a:pt x="2900062" y="0"/>
                  <a:pt x="2955942" y="55880"/>
                  <a:pt x="2955942" y="124460"/>
                </a:cubicBezTo>
                <a:lnTo>
                  <a:pt x="2955942" y="4547724"/>
                </a:lnTo>
                <a:cubicBezTo>
                  <a:pt x="2955942" y="4616304"/>
                  <a:pt x="2900062" y="4672185"/>
                  <a:pt x="2831482" y="4672185"/>
                </a:cubicBezTo>
                <a:close/>
              </a:path>
            </a:pathLst>
          </a:custGeom>
          <a:solidFill>
            <a:srgbClr val="FF4F6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 name="Google Shape;264;p13"/>
          <p:cNvSpPr/>
          <p:nvPr/>
        </p:nvSpPr>
        <p:spPr>
          <a:xfrm>
            <a:off x="5127979" y="5167150"/>
            <a:ext cx="3843868" cy="1990280"/>
          </a:xfrm>
          <a:custGeom>
            <a:rect b="b" l="l" r="r" t="t"/>
            <a:pathLst>
              <a:path extrusionOk="0" h="2147692" w="4147881">
                <a:moveTo>
                  <a:pt x="4023421" y="2147692"/>
                </a:moveTo>
                <a:lnTo>
                  <a:pt x="124460" y="2147692"/>
                </a:lnTo>
                <a:cubicBezTo>
                  <a:pt x="55880" y="2147692"/>
                  <a:pt x="0" y="2091812"/>
                  <a:pt x="0" y="2023232"/>
                </a:cubicBezTo>
                <a:lnTo>
                  <a:pt x="0" y="124460"/>
                </a:lnTo>
                <a:cubicBezTo>
                  <a:pt x="0" y="55880"/>
                  <a:pt x="55880" y="0"/>
                  <a:pt x="124460" y="0"/>
                </a:cubicBezTo>
                <a:lnTo>
                  <a:pt x="4023421" y="0"/>
                </a:lnTo>
                <a:cubicBezTo>
                  <a:pt x="4092001" y="0"/>
                  <a:pt x="4147881" y="55880"/>
                  <a:pt x="4147881" y="124460"/>
                </a:cubicBezTo>
                <a:lnTo>
                  <a:pt x="4147881" y="2023232"/>
                </a:lnTo>
                <a:cubicBezTo>
                  <a:pt x="4147881" y="2091812"/>
                  <a:pt x="4092001" y="2147692"/>
                  <a:pt x="4023421" y="2147692"/>
                </a:cubicBezTo>
                <a:close/>
              </a:path>
            </a:pathLst>
          </a:custGeom>
          <a:solidFill>
            <a:srgbClr val="FFCC4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 name="Google Shape;265;p13"/>
          <p:cNvSpPr/>
          <p:nvPr/>
        </p:nvSpPr>
        <p:spPr>
          <a:xfrm>
            <a:off x="5127979" y="7534693"/>
            <a:ext cx="3843868" cy="1990280"/>
          </a:xfrm>
          <a:custGeom>
            <a:rect b="b" l="l" r="r" t="t"/>
            <a:pathLst>
              <a:path extrusionOk="0" h="2147692" w="4147881">
                <a:moveTo>
                  <a:pt x="4023421" y="2147692"/>
                </a:moveTo>
                <a:lnTo>
                  <a:pt x="124460" y="2147692"/>
                </a:lnTo>
                <a:cubicBezTo>
                  <a:pt x="55880" y="2147692"/>
                  <a:pt x="0" y="2091812"/>
                  <a:pt x="0" y="2023232"/>
                </a:cubicBezTo>
                <a:lnTo>
                  <a:pt x="0" y="124460"/>
                </a:lnTo>
                <a:cubicBezTo>
                  <a:pt x="0" y="55880"/>
                  <a:pt x="55880" y="0"/>
                  <a:pt x="124460" y="0"/>
                </a:cubicBezTo>
                <a:lnTo>
                  <a:pt x="4023421" y="0"/>
                </a:lnTo>
                <a:cubicBezTo>
                  <a:pt x="4092001" y="0"/>
                  <a:pt x="4147881" y="55880"/>
                  <a:pt x="4147881" y="124460"/>
                </a:cubicBezTo>
                <a:lnTo>
                  <a:pt x="4147881" y="2023232"/>
                </a:lnTo>
                <a:cubicBezTo>
                  <a:pt x="4147881" y="2091812"/>
                  <a:pt x="4092001" y="2147692"/>
                  <a:pt x="4023421" y="2147692"/>
                </a:cubicBezTo>
                <a:close/>
              </a:path>
            </a:pathLst>
          </a:custGeom>
          <a:solidFill>
            <a:srgbClr val="FF88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 name="Google Shape;266;p13"/>
          <p:cNvSpPr/>
          <p:nvPr/>
        </p:nvSpPr>
        <p:spPr>
          <a:xfrm>
            <a:off x="4914454" y="7347863"/>
            <a:ext cx="4270918" cy="2177110"/>
          </a:xfrm>
          <a:custGeom>
            <a:rect b="b" l="l" r="r" t="t"/>
            <a:pathLst>
              <a:path extrusionOk="0" h="2177110" w="4270918">
                <a:moveTo>
                  <a:pt x="0" y="0"/>
                </a:moveTo>
                <a:lnTo>
                  <a:pt x="4270918" y="0"/>
                </a:lnTo>
                <a:lnTo>
                  <a:pt x="4270918" y="2177110"/>
                </a:lnTo>
                <a:lnTo>
                  <a:pt x="0" y="2177110"/>
                </a:lnTo>
                <a:lnTo>
                  <a:pt x="0" y="0"/>
                </a:lnTo>
                <a:close/>
              </a:path>
            </a:pathLst>
          </a:custGeom>
          <a:blipFill rotWithShape="1">
            <a:blip r:embed="rId3">
              <a:alphaModFix/>
            </a:blip>
            <a:stretch>
              <a:fillRect b="-335047" l="0" r="0" t="0"/>
            </a:stretch>
          </a:blipFill>
          <a:ln>
            <a:noFill/>
          </a:ln>
        </p:spPr>
      </p:sp>
      <p:sp>
        <p:nvSpPr>
          <p:cNvPr id="267" name="Google Shape;267;p13"/>
          <p:cNvSpPr/>
          <p:nvPr/>
        </p:nvSpPr>
        <p:spPr>
          <a:xfrm>
            <a:off x="9301559" y="5571518"/>
            <a:ext cx="2758340" cy="3925375"/>
          </a:xfrm>
          <a:custGeom>
            <a:rect b="b" l="l" r="r" t="t"/>
            <a:pathLst>
              <a:path extrusionOk="0" h="3925375" w="2758340">
                <a:moveTo>
                  <a:pt x="0" y="0"/>
                </a:moveTo>
                <a:lnTo>
                  <a:pt x="2758340" y="0"/>
                </a:lnTo>
                <a:lnTo>
                  <a:pt x="2758340" y="3925375"/>
                </a:lnTo>
                <a:lnTo>
                  <a:pt x="0" y="3925375"/>
                </a:lnTo>
                <a:lnTo>
                  <a:pt x="0" y="0"/>
                </a:lnTo>
                <a:close/>
              </a:path>
            </a:pathLst>
          </a:custGeom>
          <a:blipFill rotWithShape="1">
            <a:blip r:embed="rId4">
              <a:alphaModFix/>
            </a:blip>
            <a:stretch>
              <a:fillRect b="-114707" l="0" r="0" t="0"/>
            </a:stretch>
          </a:blipFill>
          <a:ln>
            <a:noFill/>
          </a:ln>
        </p:spPr>
      </p:sp>
      <p:sp>
        <p:nvSpPr>
          <p:cNvPr id="268" name="Google Shape;268;p13"/>
          <p:cNvSpPr/>
          <p:nvPr/>
        </p:nvSpPr>
        <p:spPr>
          <a:xfrm>
            <a:off x="5111328" y="1295373"/>
            <a:ext cx="3142416" cy="3463826"/>
          </a:xfrm>
          <a:custGeom>
            <a:rect b="b" l="l" r="r" t="t"/>
            <a:pathLst>
              <a:path extrusionOk="0" h="3737782" w="3390951">
                <a:moveTo>
                  <a:pt x="3266491" y="3737782"/>
                </a:moveTo>
                <a:lnTo>
                  <a:pt x="124460" y="3737782"/>
                </a:lnTo>
                <a:cubicBezTo>
                  <a:pt x="55880" y="3737782"/>
                  <a:pt x="0" y="3681902"/>
                  <a:pt x="0" y="3613322"/>
                </a:cubicBezTo>
                <a:lnTo>
                  <a:pt x="0" y="124460"/>
                </a:lnTo>
                <a:cubicBezTo>
                  <a:pt x="0" y="55880"/>
                  <a:pt x="55880" y="0"/>
                  <a:pt x="124460" y="0"/>
                </a:cubicBezTo>
                <a:lnTo>
                  <a:pt x="3266491" y="0"/>
                </a:lnTo>
                <a:cubicBezTo>
                  <a:pt x="3335071" y="0"/>
                  <a:pt x="3390951" y="55880"/>
                  <a:pt x="3390951" y="124460"/>
                </a:cubicBezTo>
                <a:lnTo>
                  <a:pt x="3390951" y="3613322"/>
                </a:lnTo>
                <a:cubicBezTo>
                  <a:pt x="3390951" y="3681902"/>
                  <a:pt x="3335071" y="3737782"/>
                  <a:pt x="3266491" y="3737782"/>
                </a:cubicBezTo>
                <a:close/>
              </a:path>
            </a:pathLst>
          </a:custGeom>
          <a:solidFill>
            <a:srgbClr val="2B74D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 name="Google Shape;269;p13"/>
          <p:cNvSpPr/>
          <p:nvPr/>
        </p:nvSpPr>
        <p:spPr>
          <a:xfrm>
            <a:off x="8593939" y="1295373"/>
            <a:ext cx="3465961" cy="3463826"/>
          </a:xfrm>
          <a:custGeom>
            <a:rect b="b" l="l" r="r" t="t"/>
            <a:pathLst>
              <a:path extrusionOk="0" h="3737782" w="3740085">
                <a:moveTo>
                  <a:pt x="3615624" y="3737782"/>
                </a:moveTo>
                <a:lnTo>
                  <a:pt x="124460" y="3737782"/>
                </a:lnTo>
                <a:cubicBezTo>
                  <a:pt x="55880" y="3737782"/>
                  <a:pt x="0" y="3681902"/>
                  <a:pt x="0" y="3613322"/>
                </a:cubicBezTo>
                <a:lnTo>
                  <a:pt x="0" y="124460"/>
                </a:lnTo>
                <a:cubicBezTo>
                  <a:pt x="0" y="55880"/>
                  <a:pt x="55880" y="0"/>
                  <a:pt x="124460" y="0"/>
                </a:cubicBezTo>
                <a:lnTo>
                  <a:pt x="3615624" y="0"/>
                </a:lnTo>
                <a:cubicBezTo>
                  <a:pt x="3684204" y="0"/>
                  <a:pt x="3740085" y="55880"/>
                  <a:pt x="3740085" y="124460"/>
                </a:cubicBezTo>
                <a:lnTo>
                  <a:pt x="3740085" y="3613322"/>
                </a:lnTo>
                <a:cubicBezTo>
                  <a:pt x="3740085" y="3681902"/>
                  <a:pt x="3684204" y="3737782"/>
                  <a:pt x="3615624" y="3737782"/>
                </a:cubicBezTo>
                <a:close/>
              </a:path>
            </a:pathLst>
          </a:custGeom>
          <a:solidFill>
            <a:srgbClr val="22A45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 name="Google Shape;270;p13"/>
          <p:cNvSpPr/>
          <p:nvPr/>
        </p:nvSpPr>
        <p:spPr>
          <a:xfrm>
            <a:off x="8458200" y="1485900"/>
            <a:ext cx="3303587" cy="3282288"/>
          </a:xfrm>
          <a:custGeom>
            <a:rect b="b" l="l" r="r" t="t"/>
            <a:pathLst>
              <a:path extrusionOk="0" h="3282288" w="3303587">
                <a:moveTo>
                  <a:pt x="0" y="0"/>
                </a:moveTo>
                <a:lnTo>
                  <a:pt x="3303586" y="0"/>
                </a:lnTo>
                <a:lnTo>
                  <a:pt x="3303586" y="3282288"/>
                </a:lnTo>
                <a:lnTo>
                  <a:pt x="0" y="3282288"/>
                </a:lnTo>
                <a:lnTo>
                  <a:pt x="0" y="0"/>
                </a:lnTo>
                <a:close/>
              </a:path>
            </a:pathLst>
          </a:custGeom>
          <a:blipFill rotWithShape="1">
            <a:blip r:embed="rId5">
              <a:alphaModFix/>
            </a:blip>
            <a:stretch>
              <a:fillRect b="-128070" l="-115" r="0" t="0"/>
            </a:stretch>
          </a:blipFill>
          <a:ln>
            <a:noFill/>
          </a:ln>
        </p:spPr>
      </p:sp>
      <p:sp>
        <p:nvSpPr>
          <p:cNvPr id="271" name="Google Shape;271;p13"/>
          <p:cNvSpPr/>
          <p:nvPr/>
        </p:nvSpPr>
        <p:spPr>
          <a:xfrm>
            <a:off x="5468019" y="1556487"/>
            <a:ext cx="2429034" cy="3202712"/>
          </a:xfrm>
          <a:custGeom>
            <a:rect b="b" l="l" r="r" t="t"/>
            <a:pathLst>
              <a:path extrusionOk="0" h="3202712" w="2429034">
                <a:moveTo>
                  <a:pt x="0" y="0"/>
                </a:moveTo>
                <a:lnTo>
                  <a:pt x="2429034" y="0"/>
                </a:lnTo>
                <a:lnTo>
                  <a:pt x="2429034" y="3202712"/>
                </a:lnTo>
                <a:lnTo>
                  <a:pt x="0" y="3202712"/>
                </a:lnTo>
                <a:lnTo>
                  <a:pt x="0" y="0"/>
                </a:lnTo>
                <a:close/>
              </a:path>
            </a:pathLst>
          </a:custGeom>
          <a:blipFill rotWithShape="1">
            <a:blip r:embed="rId6">
              <a:alphaModFix/>
            </a:blip>
            <a:stretch>
              <a:fillRect b="-161917" l="-2346" r="0" t="0"/>
            </a:stretch>
          </a:blipFill>
          <a:ln>
            <a:noFill/>
          </a:ln>
        </p:spPr>
      </p:sp>
      <p:sp>
        <p:nvSpPr>
          <p:cNvPr id="272" name="Google Shape;272;p13"/>
          <p:cNvSpPr/>
          <p:nvPr/>
        </p:nvSpPr>
        <p:spPr>
          <a:xfrm>
            <a:off x="5629204" y="4768188"/>
            <a:ext cx="3198727" cy="2389242"/>
          </a:xfrm>
          <a:custGeom>
            <a:rect b="b" l="l" r="r" t="t"/>
            <a:pathLst>
              <a:path extrusionOk="0" h="2389242" w="3198727">
                <a:moveTo>
                  <a:pt x="0" y="0"/>
                </a:moveTo>
                <a:lnTo>
                  <a:pt x="3198727" y="0"/>
                </a:lnTo>
                <a:lnTo>
                  <a:pt x="3198727" y="2389242"/>
                </a:lnTo>
                <a:lnTo>
                  <a:pt x="0" y="2389242"/>
                </a:lnTo>
                <a:lnTo>
                  <a:pt x="0" y="0"/>
                </a:lnTo>
                <a:close/>
              </a:path>
            </a:pathLst>
          </a:custGeom>
          <a:blipFill rotWithShape="1">
            <a:blip r:embed="rId7">
              <a:alphaModFix/>
            </a:blip>
            <a:stretch>
              <a:fillRect b="-193358" l="0" r="0" t="0"/>
            </a:stretch>
          </a:blipFill>
          <a:ln>
            <a:noFill/>
          </a:ln>
        </p:spPr>
      </p:sp>
      <p:sp>
        <p:nvSpPr>
          <p:cNvPr id="273" name="Google Shape;273;p13"/>
          <p:cNvSpPr/>
          <p:nvPr/>
        </p:nvSpPr>
        <p:spPr>
          <a:xfrm>
            <a:off x="12801600" y="6762747"/>
            <a:ext cx="4038600" cy="16449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ru-RU" sz="3200">
                <a:solidFill>
                  <a:schemeClr val="dk1"/>
                </a:solidFill>
                <a:latin typeface="Arial"/>
                <a:ea typeface="Arial"/>
                <a:cs typeface="Arial"/>
                <a:sym typeface="Arial"/>
              </a:rPr>
              <a:t>ЖАТТЫҒУ 3.  «ҚАҒАЗ АДАМ»</a:t>
            </a:r>
            <a:endParaRPr b="1" sz="2400">
              <a:solidFill>
                <a:schemeClr val="dk1"/>
              </a:solidFill>
              <a:latin typeface="Arial"/>
              <a:ea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EFCF5"/>
        </a:solidFill>
      </p:bgPr>
    </p:bg>
    <p:spTree>
      <p:nvGrpSpPr>
        <p:cNvPr id="277" name="Shape 277"/>
        <p:cNvGrpSpPr/>
        <p:nvPr/>
      </p:nvGrpSpPr>
      <p:grpSpPr>
        <a:xfrm>
          <a:off x="0" y="0"/>
          <a:ext cx="0" cy="0"/>
          <a:chOff x="0" y="0"/>
          <a:chExt cx="0" cy="0"/>
        </a:xfrm>
      </p:grpSpPr>
      <p:sp>
        <p:nvSpPr>
          <p:cNvPr id="278" name="Google Shape;278;p14"/>
          <p:cNvSpPr/>
          <p:nvPr/>
        </p:nvSpPr>
        <p:spPr>
          <a:xfrm flipH="1">
            <a:off x="0" y="0"/>
            <a:ext cx="11287683" cy="10287001"/>
          </a:xfrm>
          <a:prstGeom prst="teardrop">
            <a:avLst>
              <a:gd fmla="val 100000" name="adj"/>
            </a:avLst>
          </a:prstGeom>
          <a:solidFill>
            <a:srgbClr val="D6E3BC"/>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79" name="Google Shape;279;p14"/>
          <p:cNvSpPr/>
          <p:nvPr/>
        </p:nvSpPr>
        <p:spPr>
          <a:xfrm>
            <a:off x="1295400" y="1409700"/>
            <a:ext cx="8534400" cy="255454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ru-RU" sz="4000">
                <a:solidFill>
                  <a:srgbClr val="76923C"/>
                </a:solidFill>
                <a:latin typeface="Arial"/>
                <a:ea typeface="Arial"/>
                <a:cs typeface="Arial"/>
                <a:sym typeface="Arial"/>
              </a:rPr>
              <a:t>ҚАЗАҚСТАН РЕСПУБЛИКАСЫНДА</a:t>
            </a:r>
            <a:endParaRPr/>
          </a:p>
          <a:p>
            <a:pPr indent="0" lvl="0" marL="0" marR="0" rtl="0" algn="l">
              <a:spcBef>
                <a:spcPts val="0"/>
              </a:spcBef>
              <a:spcAft>
                <a:spcPts val="0"/>
              </a:spcAft>
              <a:buNone/>
            </a:pPr>
            <a:r>
              <a:rPr b="1" lang="ru-RU" sz="4000">
                <a:solidFill>
                  <a:schemeClr val="dk1"/>
                </a:solidFill>
                <a:latin typeface="Arial"/>
                <a:ea typeface="Arial"/>
                <a:cs typeface="Arial"/>
                <a:sym typeface="Arial"/>
              </a:rPr>
              <a:t>БУЛЛИНГ ҮШІН ҚАНДАЙ ЖАЗА ҚОЛДАНЫЛАДЫ?</a:t>
            </a:r>
            <a:endParaRPr sz="3200">
              <a:solidFill>
                <a:schemeClr val="dk1"/>
              </a:solidFill>
              <a:latin typeface="Arial"/>
              <a:ea typeface="Arial"/>
              <a:cs typeface="Arial"/>
              <a:sym typeface="Arial"/>
            </a:endParaRPr>
          </a:p>
        </p:txBody>
      </p:sp>
      <p:sp>
        <p:nvSpPr>
          <p:cNvPr id="280" name="Google Shape;280;p14"/>
          <p:cNvSpPr/>
          <p:nvPr/>
        </p:nvSpPr>
        <p:spPr>
          <a:xfrm>
            <a:off x="9144000" y="3741886"/>
            <a:ext cx="8336914" cy="5632311"/>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lang="ru-RU" sz="1800">
                <a:solidFill>
                  <a:schemeClr val="dk1"/>
                </a:solidFill>
                <a:latin typeface="Arial"/>
                <a:ea typeface="Arial"/>
                <a:cs typeface="Arial"/>
                <a:sym typeface="Arial"/>
              </a:rPr>
              <a:t>Буллинг («жүйелі қудалау») ұғымы Қазақстан Республикасының заңнамасына 2022 жылы «Бала құқықтары туралы» заңға енгізілген түзетулер арқылы енгізілді. 2024 жылғы 16 маусымнан бастап Қазақстанда кәмелетке толмағандарға қатысты буллинг үшін жауапкершілік белгілейтін тікелей нормалар күшіне енді. Әкімшілік құқық бұзушылық туралы кодекс (бұдан әрі – ӘҚБтК) 127-2-баппен толықтырылды, ол «Кәмелетке толмағанды қудалау (буллинг, кибербуллинг)» деп аталады. </a:t>
            </a:r>
            <a:endParaRPr/>
          </a:p>
          <a:p>
            <a:pPr indent="0" lvl="0" marL="0" marR="0" rtl="0" algn="just">
              <a:spcBef>
                <a:spcPts val="0"/>
              </a:spcBef>
              <a:spcAft>
                <a:spcPts val="0"/>
              </a:spcAft>
              <a:buNone/>
            </a:pPr>
            <a:r>
              <a:t/>
            </a:r>
            <a:endParaRPr sz="1800">
              <a:solidFill>
                <a:schemeClr val="dk1"/>
              </a:solidFill>
              <a:latin typeface="Arial"/>
              <a:ea typeface="Arial"/>
              <a:cs typeface="Arial"/>
              <a:sym typeface="Arial"/>
            </a:endParaRPr>
          </a:p>
          <a:p>
            <a:pPr indent="0" lvl="0" marL="0" marR="0" rtl="0" algn="just">
              <a:spcBef>
                <a:spcPts val="0"/>
              </a:spcBef>
              <a:spcAft>
                <a:spcPts val="0"/>
              </a:spcAft>
              <a:buNone/>
            </a:pPr>
            <a:r>
              <a:rPr b="1" lang="ru-RU" sz="1800">
                <a:solidFill>
                  <a:schemeClr val="dk1"/>
                </a:solidFill>
                <a:latin typeface="Arial"/>
                <a:ea typeface="Arial"/>
                <a:cs typeface="Arial"/>
                <a:sym typeface="Arial"/>
              </a:rPr>
              <a:t>ОЛ МЫНАЛАРДЫ ҚАРАСТЫРАДЫ: </a:t>
            </a:r>
            <a:endParaRPr/>
          </a:p>
          <a:p>
            <a:pPr indent="0" lvl="0" marL="0" marR="0" rtl="0" algn="just">
              <a:spcBef>
                <a:spcPts val="0"/>
              </a:spcBef>
              <a:spcAft>
                <a:spcPts val="0"/>
              </a:spcAft>
              <a:buNone/>
            </a:pPr>
            <a:r>
              <a:rPr lang="ru-RU" sz="1800">
                <a:solidFill>
                  <a:schemeClr val="dk1"/>
                </a:solidFill>
                <a:latin typeface="Arial"/>
                <a:ea typeface="Arial"/>
                <a:cs typeface="Arial"/>
                <a:sym typeface="Arial"/>
              </a:rPr>
              <a:t>- Буллингтің бірінші жағдайы: ескерту немесе 10 АЕК (айлық есептік көрсеткіш) мөлшерінде айыппұл салынады.</a:t>
            </a:r>
            <a:endParaRPr/>
          </a:p>
          <a:p>
            <a:pPr indent="0" lvl="0" marL="0" marR="0" rtl="0" algn="just">
              <a:spcBef>
                <a:spcPts val="0"/>
              </a:spcBef>
              <a:spcAft>
                <a:spcPts val="0"/>
              </a:spcAft>
              <a:buNone/>
            </a:pPr>
            <a:r>
              <a:rPr lang="ru-RU" sz="1800">
                <a:solidFill>
                  <a:schemeClr val="dk1"/>
                </a:solidFill>
                <a:latin typeface="Arial"/>
                <a:ea typeface="Arial"/>
                <a:cs typeface="Arial"/>
                <a:sym typeface="Arial"/>
              </a:rPr>
              <a:t>- Бір жыл ішінде қайталанған жағдайы: айыппұл 30 АЕК-ке дейін өседі.</a:t>
            </a:r>
            <a:endParaRPr/>
          </a:p>
          <a:p>
            <a:pPr indent="0" lvl="0" marL="0" marR="0" rtl="0" algn="just">
              <a:spcBef>
                <a:spcPts val="0"/>
              </a:spcBef>
              <a:spcAft>
                <a:spcPts val="0"/>
              </a:spcAft>
              <a:buNone/>
            </a:pPr>
            <a:r>
              <a:rPr lang="ru-RU" sz="1800">
                <a:solidFill>
                  <a:schemeClr val="dk1"/>
                </a:solidFill>
                <a:latin typeface="Arial"/>
                <a:ea typeface="Arial"/>
                <a:cs typeface="Arial"/>
                <a:sym typeface="Arial"/>
              </a:rPr>
              <a:t>- Егер қудалауды 12–15 жастағы жасөспірім жасаса: әкімшілік жаза (ескерту немесе айыппұл) баланың ата-анасына немесе заңды өкілдеріне 10 АЕК мөлшерінде салынады. 16 жастан бастап жасөспірімдер жеке жауапты болады, дегенмен қажет болған жағдайда айыппұлды ата-аналары субсидиарлық жауапкершілік тәртібімен төлейді.</a:t>
            </a:r>
            <a:endParaRPr/>
          </a:p>
          <a:p>
            <a:pPr indent="0" lvl="0" marL="0" marR="0" rtl="0" algn="just">
              <a:spcBef>
                <a:spcPts val="0"/>
              </a:spcBef>
              <a:spcAft>
                <a:spcPts val="0"/>
              </a:spcAft>
              <a:buNone/>
            </a:pPr>
            <a:r>
              <a:rPr lang="ru-RU" sz="1800">
                <a:solidFill>
                  <a:schemeClr val="dk1"/>
                </a:solidFill>
                <a:latin typeface="Arial"/>
                <a:ea typeface="Arial"/>
                <a:cs typeface="Arial"/>
                <a:sym typeface="Arial"/>
              </a:rPr>
              <a:t>- Кәмелетке толмағандардың жауапкершілігінің болмауы: 12 жасқа толмаған балалар әкімшілік жазаға тартылмайды – олар үшін тек мектеп аясында тәрбиелік ықпал ету шаралары ғана қолданылады.</a:t>
            </a:r>
            <a:endParaRPr sz="1800">
              <a:solidFill>
                <a:schemeClr val="dk1"/>
              </a:solidFill>
              <a:latin typeface="Arial"/>
              <a:ea typeface="Arial"/>
              <a:cs typeface="Arial"/>
              <a:sym typeface="Arial"/>
            </a:endParaRPr>
          </a:p>
        </p:txBody>
      </p:sp>
      <p:sp>
        <p:nvSpPr>
          <p:cNvPr id="281" name="Google Shape;281;p14"/>
          <p:cNvSpPr/>
          <p:nvPr/>
        </p:nvSpPr>
        <p:spPr>
          <a:xfrm>
            <a:off x="1295401" y="4000500"/>
            <a:ext cx="6369684" cy="5373697"/>
          </a:xfrm>
          <a:custGeom>
            <a:rect b="b" l="l" r="r" t="t"/>
            <a:pathLst>
              <a:path extrusionOk="0" h="4114800" w="4877457">
                <a:moveTo>
                  <a:pt x="0" y="0"/>
                </a:moveTo>
                <a:lnTo>
                  <a:pt x="4877457" y="0"/>
                </a:lnTo>
                <a:lnTo>
                  <a:pt x="4877457" y="4114800"/>
                </a:lnTo>
                <a:lnTo>
                  <a:pt x="0" y="4114800"/>
                </a:lnTo>
                <a:lnTo>
                  <a:pt x="0" y="0"/>
                </a:lnTo>
                <a:close/>
              </a:path>
            </a:pathLst>
          </a:custGeom>
          <a:blipFill rotWithShape="1">
            <a:blip r:embed="rId3">
              <a:alphaModFix/>
            </a:blip>
            <a:stretch>
              <a:fillRect b="0" l="0" r="0" t="0"/>
            </a:stretch>
          </a:blipFill>
          <a:ln>
            <a:noFill/>
          </a:ln>
        </p:spPr>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EFCF5"/>
        </a:solidFill>
      </p:bgPr>
    </p:bg>
    <p:spTree>
      <p:nvGrpSpPr>
        <p:cNvPr id="285" name="Shape 285"/>
        <p:cNvGrpSpPr/>
        <p:nvPr/>
      </p:nvGrpSpPr>
      <p:grpSpPr>
        <a:xfrm>
          <a:off x="0" y="0"/>
          <a:ext cx="0" cy="0"/>
          <a:chOff x="0" y="0"/>
          <a:chExt cx="0" cy="0"/>
        </a:xfrm>
      </p:grpSpPr>
      <p:sp>
        <p:nvSpPr>
          <p:cNvPr id="286" name="Google Shape;286;p16"/>
          <p:cNvSpPr/>
          <p:nvPr/>
        </p:nvSpPr>
        <p:spPr>
          <a:xfrm>
            <a:off x="4953000" y="4152900"/>
            <a:ext cx="10783721" cy="92333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ru-RU" sz="5400">
                <a:solidFill>
                  <a:schemeClr val="dk1"/>
                </a:solidFill>
                <a:latin typeface="Arial"/>
                <a:ea typeface="Arial"/>
                <a:cs typeface="Arial"/>
                <a:sym typeface="Arial"/>
              </a:rPr>
              <a:t>ТРЕНИНГТІҢ ҚОРЫТЫНДЫСЫ</a:t>
            </a:r>
            <a:endParaRPr sz="5400">
              <a:solidFill>
                <a:schemeClr val="dk1"/>
              </a:solidFill>
              <a:latin typeface="Arial"/>
              <a:ea typeface="Arial"/>
              <a:cs typeface="Arial"/>
              <a:sym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EFCF5"/>
        </a:solidFill>
      </p:bgPr>
    </p:bg>
    <p:spTree>
      <p:nvGrpSpPr>
        <p:cNvPr id="290" name="Shape 290"/>
        <p:cNvGrpSpPr/>
        <p:nvPr/>
      </p:nvGrpSpPr>
      <p:grpSpPr>
        <a:xfrm>
          <a:off x="0" y="0"/>
          <a:ext cx="0" cy="0"/>
          <a:chOff x="0" y="0"/>
          <a:chExt cx="0" cy="0"/>
        </a:xfrm>
      </p:grpSpPr>
      <p:sp>
        <p:nvSpPr>
          <p:cNvPr id="291" name="Google Shape;291;p15"/>
          <p:cNvSpPr/>
          <p:nvPr/>
        </p:nvSpPr>
        <p:spPr>
          <a:xfrm>
            <a:off x="2819400" y="3314700"/>
            <a:ext cx="12725400" cy="31700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1" lang="ru-RU" sz="3200">
                <a:solidFill>
                  <a:schemeClr val="dk1"/>
                </a:solidFill>
                <a:latin typeface="Calibri"/>
                <a:ea typeface="Calibri"/>
                <a:cs typeface="Calibri"/>
                <a:sym typeface="Calibri"/>
              </a:rPr>
              <a:t>Баланы жәбірлеудің (буллингтің) профилактикасы қағидаларын бекіту туралы </a:t>
            </a:r>
            <a:r>
              <a:rPr i="1" lang="ru-RU" sz="3200">
                <a:solidFill>
                  <a:schemeClr val="dk1"/>
                </a:solidFill>
                <a:latin typeface="Calibri"/>
                <a:ea typeface="Calibri"/>
                <a:cs typeface="Calibri"/>
                <a:sym typeface="Calibri"/>
              </a:rPr>
              <a:t>Қазақстан Республикасы Оқу-ағарту министрінің 2022 жылғы 21 желтоқсандағы № 506 бұйрығы. Қазақстан Республикасының Әділет министрлігінде 2022 жылғы 21 желтоқсанда № 31180 болып тіркелді.</a:t>
            </a:r>
            <a:endParaRPr sz="3200">
              <a:solidFill>
                <a:schemeClr val="dk1"/>
              </a:solidFill>
              <a:latin typeface="Calibri"/>
              <a:ea typeface="Calibri"/>
              <a:cs typeface="Calibri"/>
              <a:sym typeface="Calibri"/>
            </a:endParaRPr>
          </a:p>
          <a:p>
            <a:pPr indent="0" lvl="0" marL="0" marR="0" rtl="0" algn="l">
              <a:spcBef>
                <a:spcPts val="0"/>
              </a:spcBef>
              <a:spcAft>
                <a:spcPts val="0"/>
              </a:spcAft>
              <a:buNone/>
            </a:pPr>
            <a:r>
              <a:rPr b="1" lang="ru-RU" sz="4000" u="sng">
                <a:solidFill>
                  <a:schemeClr val="hlink"/>
                </a:solidFill>
                <a:hlinkClick r:id="rId3"/>
              </a:rPr>
              <a:t>Об утверждении Правил профилактики травли (буллинга) ребенка - ИПС "Әділет"</a:t>
            </a:r>
            <a:endParaRPr sz="2400">
              <a:solidFill>
                <a:schemeClr val="dk1"/>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2006-08-16T00:00:00Z</dcterms:created>
  <dc:creator>Пользователь</dc:creator>
</cp:coreProperties>
</file>