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62" r:id="rId3"/>
    <p:sldId id="263" r:id="rId4"/>
    <p:sldId id="267" r:id="rId5"/>
    <p:sldId id="323" r:id="rId6"/>
    <p:sldId id="324" r:id="rId7"/>
    <p:sldId id="268" r:id="rId8"/>
    <p:sldId id="325" r:id="rId9"/>
    <p:sldId id="269" r:id="rId10"/>
    <p:sldId id="287" r:id="rId11"/>
    <p:sldId id="326" r:id="rId12"/>
    <p:sldId id="327" r:id="rId13"/>
    <p:sldId id="328" r:id="rId14"/>
    <p:sldId id="329" r:id="rId15"/>
    <p:sldId id="330" r:id="rId16"/>
    <p:sldId id="331" r:id="rId17"/>
    <p:sldId id="296" r:id="rId18"/>
    <p:sldId id="332" r:id="rId19"/>
    <p:sldId id="333" r:id="rId20"/>
    <p:sldId id="270" r:id="rId21"/>
    <p:sldId id="299" r:id="rId22"/>
    <p:sldId id="278" r:id="rId23"/>
    <p:sldId id="334" r:id="rId24"/>
    <p:sldId id="300" r:id="rId25"/>
    <p:sldId id="335" r:id="rId26"/>
    <p:sldId id="282" r:id="rId27"/>
    <p:sldId id="283" r:id="rId28"/>
    <p:sldId id="336" r:id="rId29"/>
    <p:sldId id="284" r:id="rId30"/>
    <p:sldId id="337" r:id="rId31"/>
    <p:sldId id="285" r:id="rId32"/>
    <p:sldId id="288" r:id="rId33"/>
    <p:sldId id="338" r:id="rId34"/>
    <p:sldId id="339" r:id="rId35"/>
    <p:sldId id="340" r:id="rId36"/>
    <p:sldId id="304" r:id="rId37"/>
    <p:sldId id="320" r:id="rId38"/>
    <p:sldId id="316" r:id="rId39"/>
    <p:sldId id="317" r:id="rId40"/>
    <p:sldId id="318" r:id="rId41"/>
    <p:sldId id="319" r:id="rId42"/>
    <p:sldId id="341" r:id="rId43"/>
    <p:sldId id="342" r:id="rId44"/>
    <p:sldId id="343" r:id="rId45"/>
    <p:sldId id="297" r:id="rId4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B"/>
    <a:srgbClr val="2A928D"/>
    <a:srgbClr val="C3570F"/>
    <a:srgbClr val="FB9705"/>
    <a:srgbClr val="549DC6"/>
    <a:srgbClr val="00AE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5psy.ru/obrazovanie/profilaktika-suicida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558642" y="0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774719" y="1679760"/>
            <a:ext cx="6890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ИНСТИТУТ ГАРМОНИЧНОГО РАЗВИТИЯ ЧЕЛОВЕКА</a:t>
            </a: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137645" y="3080266"/>
            <a:ext cx="842665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УРОВНИ ПРОФИЛАКТИКИ СУИЦИДА В ОБРАЗОВАТЕЛЬНОЙ СРЕДЕ</a:t>
            </a: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2194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ИНСТИТУТ ГАРМОНИЧНОГО РАЗВИТИЯ ЧЕЛОВЕКА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профессиональной компетенции слушателей в организации помощи обучающимся с признаками суицидального поведения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39"/>
            <a:ext cx="8724496" cy="237043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22762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слушателей с уровнями профилактики суицида среди несовершеннолетних;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показать правила работы с подростками, друзья  которых совершили самоубийство;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навыки организации работы по профилактике суицидального поведения обучающихся.</a:t>
            </a:r>
          </a:p>
          <a:p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957" y="697240"/>
            <a:ext cx="3915052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5" y="798025"/>
            <a:ext cx="2132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ЗАНЯТИЯ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9B11F9-4418-4D59-8C99-0547EB003B5C}"/>
              </a:ext>
            </a:extLst>
          </p:cNvPr>
          <p:cNvSpPr/>
          <p:nvPr/>
        </p:nvSpPr>
        <p:spPr>
          <a:xfrm>
            <a:off x="2062010" y="1485661"/>
            <a:ext cx="798694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Уровни профилактики суицида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работы с подростками, друг или подруга которых совершили самоубийство (Э.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Гроллман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 программа помощи обучающимся с суицидальным поведением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работа как одна из форм профилактики суицидального поведения обучающихся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1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878890" y="0"/>
            <a:ext cx="101205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ПРОФИЛАКТИКИ СУИЦИДА В ОБРАЗОВАТЕЛЬНЫХ ОРГАНИЗАЦИЯХ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85E3A0C-3108-4AED-A6F2-0A03A3AC3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567" y="606452"/>
            <a:ext cx="10258814" cy="609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82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61F855-8479-4B24-A267-17E119ED79A4}"/>
              </a:ext>
            </a:extLst>
          </p:cNvPr>
          <p:cNvSpPr/>
          <p:nvPr/>
        </p:nvSpPr>
        <p:spPr>
          <a:xfrm>
            <a:off x="1932860" y="2473674"/>
            <a:ext cx="6427073" cy="6771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уровень – первичная профилактика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32862" y="1521341"/>
            <a:ext cx="6427073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уровень – общая профилактика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BEEC34-AA91-492D-A73D-EEE8A88B0487}"/>
              </a:ext>
            </a:extLst>
          </p:cNvPr>
          <p:cNvSpPr/>
          <p:nvPr/>
        </p:nvSpPr>
        <p:spPr>
          <a:xfrm>
            <a:off x="3117023" y="547233"/>
            <a:ext cx="60959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УРОВНИ ПРОФИЛАКТИКИ СУИЦИДА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48D36BC-C206-4BBD-A9E6-051113EBB264}"/>
              </a:ext>
            </a:extLst>
          </p:cNvPr>
          <p:cNvSpPr/>
          <p:nvPr/>
        </p:nvSpPr>
        <p:spPr>
          <a:xfrm>
            <a:off x="1932862" y="3429000"/>
            <a:ext cx="6427073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уровень – вторичная профилактика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BF5487F-D05D-4410-9010-4121F42EA1C7}"/>
              </a:ext>
            </a:extLst>
          </p:cNvPr>
          <p:cNvSpPr/>
          <p:nvPr/>
        </p:nvSpPr>
        <p:spPr>
          <a:xfrm>
            <a:off x="1932861" y="4395058"/>
            <a:ext cx="6427073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уровень – третичная профилактика</a:t>
            </a:r>
          </a:p>
        </p:txBody>
      </p:sp>
    </p:spTree>
    <p:extLst>
      <p:ext uri="{BB962C8B-B14F-4D97-AF65-F5344CB8AC3E}">
        <p14:creationId xmlns:p14="http://schemas.microsoft.com/office/powerpoint/2010/main" val="2258005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AEB8C50-27FF-4E55-A614-8C1529C0DA35}"/>
              </a:ext>
            </a:extLst>
          </p:cNvPr>
          <p:cNvSpPr/>
          <p:nvPr/>
        </p:nvSpPr>
        <p:spPr>
          <a:xfrm>
            <a:off x="3685410" y="292508"/>
            <a:ext cx="6187736" cy="8966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B03345F-3E39-4E6F-8321-04516AC3A219}"/>
              </a:ext>
            </a:extLst>
          </p:cNvPr>
          <p:cNvSpPr/>
          <p:nvPr/>
        </p:nvSpPr>
        <p:spPr>
          <a:xfrm>
            <a:off x="3860626" y="438990"/>
            <a:ext cx="58373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уровень – общая профилактика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1D35BA-51C2-4426-8429-AA2B7FD6CC5F}"/>
              </a:ext>
            </a:extLst>
          </p:cNvPr>
          <p:cNvSpPr/>
          <p:nvPr/>
        </p:nvSpPr>
        <p:spPr>
          <a:xfrm>
            <a:off x="852257" y="2681540"/>
            <a:ext cx="2485748" cy="17755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F63074-1BC2-4777-9E12-63B3C5F5C889}"/>
              </a:ext>
            </a:extLst>
          </p:cNvPr>
          <p:cNvSpPr/>
          <p:nvPr/>
        </p:nvSpPr>
        <p:spPr>
          <a:xfrm>
            <a:off x="1013569" y="2921168"/>
            <a:ext cx="2322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групповой сплоченности в ОУ.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6D94412-F89B-472B-926A-63117DF7CCFC}"/>
              </a:ext>
            </a:extLst>
          </p:cNvPr>
          <p:cNvSpPr/>
          <p:nvPr/>
        </p:nvSpPr>
        <p:spPr>
          <a:xfrm>
            <a:off x="3685410" y="1398245"/>
            <a:ext cx="7875653" cy="40615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5759229-3F94-4FBC-8E64-39E307C44251}"/>
              </a:ext>
            </a:extLst>
          </p:cNvPr>
          <p:cNvSpPr/>
          <p:nvPr/>
        </p:nvSpPr>
        <p:spPr>
          <a:xfrm>
            <a:off x="3685410" y="1691223"/>
            <a:ext cx="787565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общих программ психического здоровья, здоровой среды в ОУ, так чтобы дети чувствовали заботу, уют, любовь. Организация внеклассной воспитательной работы. Разработка эффективной модели взаимодействия образовательного учреждения и семьи, а также образовательного учреждения и всего сообщества.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Подростки, чувствующие, что педагоги к ним справедливы, что у них есть близкие люди в ОУ, гораздо реже думают или пытаются совершить самоубийство.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326C3A-367D-46EF-8B2D-7343CE758716}"/>
              </a:ext>
            </a:extLst>
          </p:cNvPr>
          <p:cNvSpPr/>
          <p:nvPr/>
        </p:nvSpPr>
        <p:spPr>
          <a:xfrm>
            <a:off x="3502206" y="4360733"/>
            <a:ext cx="86882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AC95DDD3-2303-414B-979D-E4BBF2CE7171}"/>
              </a:ext>
            </a:extLst>
          </p:cNvPr>
          <p:cNvCxnSpPr>
            <a:stCxn id="7" idx="3"/>
          </p:cNvCxnSpPr>
          <p:nvPr/>
        </p:nvCxnSpPr>
        <p:spPr>
          <a:xfrm flipV="1">
            <a:off x="3336489" y="3428998"/>
            <a:ext cx="348921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1170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1D35BA-51C2-4426-8429-AA2B7FD6CC5F}"/>
              </a:ext>
            </a:extLst>
          </p:cNvPr>
          <p:cNvSpPr/>
          <p:nvPr/>
        </p:nvSpPr>
        <p:spPr>
          <a:xfrm>
            <a:off x="852257" y="2681540"/>
            <a:ext cx="2485748" cy="17755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F63074-1BC2-4777-9E12-63B3C5F5C889}"/>
              </a:ext>
            </a:extLst>
          </p:cNvPr>
          <p:cNvSpPr/>
          <p:nvPr/>
        </p:nvSpPr>
        <p:spPr>
          <a:xfrm>
            <a:off x="1013569" y="2921168"/>
            <a:ext cx="2322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 повышение групповой сплоченности в ОУ.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6D94412-F89B-472B-926A-63117DF7CCFC}"/>
              </a:ext>
            </a:extLst>
          </p:cNvPr>
          <p:cNvSpPr/>
          <p:nvPr/>
        </p:nvSpPr>
        <p:spPr>
          <a:xfrm>
            <a:off x="3629804" y="395083"/>
            <a:ext cx="7875653" cy="59400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5759229-3F94-4FBC-8E64-39E307C44251}"/>
              </a:ext>
            </a:extLst>
          </p:cNvPr>
          <p:cNvSpPr/>
          <p:nvPr/>
        </p:nvSpPr>
        <p:spPr>
          <a:xfrm>
            <a:off x="3629804" y="458955"/>
            <a:ext cx="7875653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педагога-психолога на данном этапе: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особенностей психолого-педагогического статуса каждого ребенка с целью своевременной профилактики и эффективного решения проблем, возникающих в психическом состоянии, общении, развитии и обучении.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системы психолого-педагогической поддержки детей и подростков в разных возрастных группах в воспитательно-образовательном процессе так и в период трудной жизненной ситуации (составление программы или плана работы по профилактике суицидального поведения учащихся).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различных государственных органов и общественных объединений для оказания помощи и защиты законных прав и интересов ребенка.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позитивного образа Я, уникальности и неповторимости не только собственной личности, но и других людей.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Привитие существующих в обществе социальных норм поведения, формирование детского милосердия, развитие ценностных отношений в социуме.</a:t>
            </a:r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D1A1E1B7-0E84-43AA-B584-E312C33BB49B}"/>
              </a:ext>
            </a:extLst>
          </p:cNvPr>
          <p:cNvCxnSpPr>
            <a:stCxn id="7" idx="3"/>
            <a:endCxn id="13" idx="1"/>
          </p:cNvCxnSpPr>
          <p:nvPr/>
        </p:nvCxnSpPr>
        <p:spPr>
          <a:xfrm flipV="1">
            <a:off x="3336489" y="3428999"/>
            <a:ext cx="29331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040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6E4965-22CA-4FA2-9C96-99EFAD300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740" y="0"/>
            <a:ext cx="7846232" cy="487722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06B2D4F-60E5-4573-90BF-39D1DCB9D1C6}"/>
              </a:ext>
            </a:extLst>
          </p:cNvPr>
          <p:cNvSpPr/>
          <p:nvPr/>
        </p:nvSpPr>
        <p:spPr>
          <a:xfrm>
            <a:off x="2235028" y="4563524"/>
            <a:ext cx="792102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мы видим, на этапе общей профилактики отдельных мероприятий, посвященных тематике самоубийств, нет. Все проводимые на этом этапе мероприятия направлены на содействие адаптации ребенка и взрослого в учреждении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2501213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1737064" y="1257972"/>
            <a:ext cx="87178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эффективной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адаптации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образования соблюдает режим учебного процесса с учетом возрастных особенностей, рассадку детей в классе с учетом рекомендаций врача, организует питание в школе и др.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Психологической адаптации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содействовать наличие благоприятного психологического климата в учреждении образования, психологическое здоровье педагогов и других субъектов образовательного процесса, учет индивидуальных особенностей учеников и педагогов в процессе организации деятельности, возможностей личностной реализации и др.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эффективной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адаптации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важным является наличие сплоченного педагогического и классного коллектива, общие для всего учреждения образования правила и нормы, традиции, ценности и др.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в рамках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общей профилактики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будут работать на поддержку адаптации, автоматически формируя (усиливая уже имеющиеся)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антисуицидальные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барьеры.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98E82D-DF5D-4D06-A575-2619E9DBC0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6396" y="0"/>
            <a:ext cx="1218087" cy="107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99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341181" y="1009424"/>
            <a:ext cx="63652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учащихся можно предложить следующее: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классные часы «Жизнь прекрасна» (цикл занятий, посвященных жизненным ценностям);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акции и флэш-мобы («Мы голосуем за жизнь!», «Улыбка», «Жизнь замечательных людей», «День без конфликтов» и др.).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акций можно провести конкурс фотографий (темы жизненных ценностей),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диспуты для старшеклассников («От противостояния к пониманию!»), совместные уроки с учителями истории, русского языка и литературы (например, по произведениям поэтов Серебряного века, В. Шекспира «Ромео и Джульетта» или А.Н. Островского «Гроза»).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01A1B6-7FF4-4131-BFD9-E1BFC6FB3D7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0141" y="2624250"/>
            <a:ext cx="2685618" cy="160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96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216893" y="1613106"/>
            <a:ext cx="63652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Эффективным будет обучение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медиаторов (волонтеров)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числа подростков оказанию кризисной помощи (антикризисные, информационные бригады).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касается специфической диагностики, выявляющей суицидальный риск, то на этом этапе специально она не проводится. 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первичного выявления достаточно наблюдения и анализа (с опорой на маркеры суицидального риска) уже имеющегося диагностического материала.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B1E72A8-CBA1-4914-9893-046684A765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388"/>
          <a:stretch/>
        </p:blipFill>
        <p:spPr>
          <a:xfrm>
            <a:off x="796586" y="2015231"/>
            <a:ext cx="2546032" cy="228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153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61F855-8479-4B24-A267-17E119ED79A4}"/>
              </a:ext>
            </a:extLst>
          </p:cNvPr>
          <p:cNvSpPr/>
          <p:nvPr/>
        </p:nvSpPr>
        <p:spPr>
          <a:xfrm>
            <a:off x="1932860" y="2473674"/>
            <a:ext cx="7237771" cy="6771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Суицид. Как предотвратить самоубийство? — презентация.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32862" y="1521341"/>
            <a:ext cx="7237771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суицида в школе. Семинар для педагогов.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BEEC34-AA91-492D-A73D-EEE8A88B0487}"/>
              </a:ext>
            </a:extLst>
          </p:cNvPr>
          <p:cNvSpPr/>
          <p:nvPr/>
        </p:nvSpPr>
        <p:spPr>
          <a:xfrm>
            <a:off x="3117023" y="547233"/>
            <a:ext cx="54689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Еще на тему профилактики суицида: 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48D36BC-C206-4BBD-A9E6-051113EBB264}"/>
              </a:ext>
            </a:extLst>
          </p:cNvPr>
          <p:cNvSpPr/>
          <p:nvPr/>
        </p:nvSpPr>
        <p:spPr>
          <a:xfrm>
            <a:off x="1932862" y="3429000"/>
            <a:ext cx="7237769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суицидального риска (подборка материалов направленных на диагностику суицидального риска).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BF5487F-D05D-4410-9010-4121F42EA1C7}"/>
              </a:ext>
            </a:extLst>
          </p:cNvPr>
          <p:cNvSpPr/>
          <p:nvPr/>
        </p:nvSpPr>
        <p:spPr>
          <a:xfrm>
            <a:off x="1972814" y="4400840"/>
            <a:ext cx="7197817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при потенциальном суициде.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58DB397-2B95-4396-946B-0FECCB724418}"/>
              </a:ext>
            </a:extLst>
          </p:cNvPr>
          <p:cNvSpPr/>
          <p:nvPr/>
        </p:nvSpPr>
        <p:spPr>
          <a:xfrm>
            <a:off x="1972814" y="5336659"/>
            <a:ext cx="7197817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Суицид. Возрастные аспекты суицидального поведения.</a:t>
            </a:r>
          </a:p>
        </p:txBody>
      </p:sp>
    </p:spTree>
    <p:extLst>
      <p:ext uri="{BB962C8B-B14F-4D97-AF65-F5344CB8AC3E}">
        <p14:creationId xmlns:p14="http://schemas.microsoft.com/office/powerpoint/2010/main" val="3480262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AEB8C50-27FF-4E55-A614-8C1529C0DA35}"/>
              </a:ext>
            </a:extLst>
          </p:cNvPr>
          <p:cNvSpPr/>
          <p:nvPr/>
        </p:nvSpPr>
        <p:spPr>
          <a:xfrm>
            <a:off x="3685410" y="292508"/>
            <a:ext cx="6426256" cy="8966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B03345F-3E39-4E6F-8321-04516AC3A219}"/>
              </a:ext>
            </a:extLst>
          </p:cNvPr>
          <p:cNvSpPr/>
          <p:nvPr/>
        </p:nvSpPr>
        <p:spPr>
          <a:xfrm>
            <a:off x="3860626" y="438990"/>
            <a:ext cx="63285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уровень – первичная профилактика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326C3A-367D-46EF-8B2D-7343CE758716}"/>
              </a:ext>
            </a:extLst>
          </p:cNvPr>
          <p:cNvSpPr/>
          <p:nvPr/>
        </p:nvSpPr>
        <p:spPr>
          <a:xfrm>
            <a:off x="3502206" y="4360733"/>
            <a:ext cx="86882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F9B9D4E-F1BA-48F5-A24C-96A1A870725D}"/>
              </a:ext>
            </a:extLst>
          </p:cNvPr>
          <p:cNvSpPr/>
          <p:nvPr/>
        </p:nvSpPr>
        <p:spPr>
          <a:xfrm>
            <a:off x="1331650" y="2219417"/>
            <a:ext cx="4624963" cy="16334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0238CEC-0838-4E5F-B1EF-F430D9798299}"/>
              </a:ext>
            </a:extLst>
          </p:cNvPr>
          <p:cNvSpPr/>
          <p:nvPr/>
        </p:nvSpPr>
        <p:spPr>
          <a:xfrm>
            <a:off x="1414206" y="2335217"/>
            <a:ext cx="45424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выделение групп суицидального риска; сопровождение детей, подростков и их семей группы риска с целью предупреждения самоубийств.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B6302202-6EF7-43A6-9D6F-4E3E102B193E}"/>
              </a:ext>
            </a:extLst>
          </p:cNvPr>
          <p:cNvCxnSpPr>
            <a:stCxn id="9" idx="0"/>
          </p:cNvCxnSpPr>
          <p:nvPr/>
        </p:nvCxnSpPr>
        <p:spPr>
          <a:xfrm flipV="1">
            <a:off x="3644132" y="1793289"/>
            <a:ext cx="41278" cy="4261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F2499CA-E4D9-45A2-A552-C53944685B15}"/>
              </a:ext>
            </a:extLst>
          </p:cNvPr>
          <p:cNvCxnSpPr>
            <a:cxnSpLocks/>
          </p:cNvCxnSpPr>
          <p:nvPr/>
        </p:nvCxnSpPr>
        <p:spPr>
          <a:xfrm>
            <a:off x="3685410" y="1793289"/>
            <a:ext cx="28130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915F472-AE64-4328-B4C4-352489FF68C1}"/>
              </a:ext>
            </a:extLst>
          </p:cNvPr>
          <p:cNvSpPr/>
          <p:nvPr/>
        </p:nvSpPr>
        <p:spPr>
          <a:xfrm>
            <a:off x="6539732" y="1376039"/>
            <a:ext cx="4501129" cy="9591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5DBF7B1-2953-477A-A97F-5401796DF16E}"/>
              </a:ext>
            </a:extLst>
          </p:cNvPr>
          <p:cNvSpPr/>
          <p:nvPr/>
        </p:nvSpPr>
        <p:spPr>
          <a:xfrm>
            <a:off x="6539732" y="1501162"/>
            <a:ext cx="45751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суицидального поведения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BD98EFC9-DA6B-44DC-A34C-6395FE78A60B}"/>
              </a:ext>
            </a:extLst>
          </p:cNvPr>
          <p:cNvSpPr/>
          <p:nvPr/>
        </p:nvSpPr>
        <p:spPr>
          <a:xfrm>
            <a:off x="6498454" y="2996936"/>
            <a:ext cx="5122416" cy="31700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25D298C-099D-47A8-A660-C3B8998ADB93}"/>
              </a:ext>
            </a:extLst>
          </p:cNvPr>
          <p:cNvSpPr/>
          <p:nvPr/>
        </p:nvSpPr>
        <p:spPr>
          <a:xfrm>
            <a:off x="6399286" y="2996936"/>
            <a:ext cx="544352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педагога-психолога на данном этапе: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детей и подростков, нуждающихся в незамедлительной помощи и защите.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семьей ребенка, попавшего в трудную жизненную ситуацию или испытывающего кризисное состояние.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экстренной первой помощи, обеспечение безопасности ребенка, снятие стрессового состояния.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5062DB35-955D-4B83-8A55-6D126E240CA3}"/>
              </a:ext>
            </a:extLst>
          </p:cNvPr>
          <p:cNvCxnSpPr>
            <a:stCxn id="9" idx="2"/>
          </p:cNvCxnSpPr>
          <p:nvPr/>
        </p:nvCxnSpPr>
        <p:spPr>
          <a:xfrm>
            <a:off x="3644132" y="3852909"/>
            <a:ext cx="216494" cy="5078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45CFB0AF-A612-474D-A49F-051206CB6F7C}"/>
              </a:ext>
            </a:extLst>
          </p:cNvPr>
          <p:cNvCxnSpPr/>
          <p:nvPr/>
        </p:nvCxnSpPr>
        <p:spPr>
          <a:xfrm>
            <a:off x="3860626" y="4360733"/>
            <a:ext cx="26378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4768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56591" y="778604"/>
            <a:ext cx="63652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Первичная профилактика суицида осуществляется в отношении детей и подростков группы риска, имеющих в наличии три и более факторов суицидального риска. Мы не можем говорить о том, что эти дети обязательно будут реализовывать суицидальные намерения. Но, учитывая наличие комплекса суицидальных факторов, необходимо в отношении этой группы осуществлять профилактические меры.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первую очередь необходимо провести комплекс мероприятий, содействующих повышению компетентности педагогов и родителей в области распознавания маркеров суицидального риска, а также оказать поддержку детям и подросткам, оказавшимся в трудной жизненной ситуации.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53555B8-4E5A-4205-B1B3-04C6A3A0B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49" y="2246273"/>
            <a:ext cx="3200677" cy="2365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2701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5699465" y="3240350"/>
            <a:ext cx="63652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случай сотрудники СППС должны оценить с точки зрения сложности, распределить ответственность, решить вопрос привлечения других специалистов (медиков, инспектора по делам несовершеннолетних, специалиста по вопросам опеки и попечительства, юриста и др.), определить примерные сроки, в течение которых будут решены проблемы ребенка, и пр. По сути, это обычная работа по сопровождению подростков группы риска, где дополнительной задачей является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суицидального риска.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4E5D9D0-05A4-422C-87F6-7E8AC5B88558}"/>
              </a:ext>
            </a:extLst>
          </p:cNvPr>
          <p:cNvSpPr/>
          <p:nvPr/>
        </p:nvSpPr>
        <p:spPr>
          <a:xfrm>
            <a:off x="127247" y="513412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рамках повышения компетентности педагогов и родителей следует разработать для них памятки, в которых будет содержаться информация, как распознать острое кризисное состояние у ребенка и что делать, если ребенок высказывает суицидальные намерения. Для этой же аудитории целесообразно пригласить медиков с лекцией по проблематике депрессии и суицидального риска. По вопросам проблемных взаимоотношений с ребенком для родителей и педагогов должна быть организована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консультативная психологическая помощь.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94DAE6-9FCE-421C-B88D-80D1BD6588D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2644" y="693932"/>
            <a:ext cx="3418929" cy="23658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D122F3-C529-4A0E-BDA6-1387581EC9E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9703" y="4168007"/>
            <a:ext cx="2888109" cy="193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5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1737064" y="1071076"/>
            <a:ext cx="871787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группы риска уже необходимо проведение более подробного диагностического обследования, тем более что это является частью психолого-педагогического сопровождения.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 следующие методики: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Патохарактерологический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опросник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Личко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фрустрационной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толерантности (Розенцвейга).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Опросник суицидального риска (ОСР).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Опросник социально-психологической адаптации (Роджерса–Даймонда).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Шкала самооценки уровня тревожности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Спилбергера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–Ханина).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Опросник агрессивности (Баса–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Дарки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подростков с выраженным комплексом суицидальных факторов дополнительно можно предложить проективный тест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Сильвера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«Нарисуй историю», метод незаконченных предложений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Подмазина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С.И.), которые покажут область эмоционального напряжения и актуальность намерения.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98E82D-DF5D-4D06-A575-2619E9DBC0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6396" y="0"/>
            <a:ext cx="1218087" cy="107107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A13BB0-FB0F-4B04-ACA7-141673FBE60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2539" y="1845814"/>
            <a:ext cx="1503617" cy="150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06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3792246" y="1452808"/>
            <a:ext cx="759780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семьей подростка, 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попавшего в трудную жизненную ситуацию или испытывающего кризисное состояние, должна носить комплексный характер.</a:t>
            </a:r>
          </a:p>
          <a:p>
            <a:pPr algn="just"/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правило, если в семье есть реабилитационные ресурсы, заинтересованность в помощи, отсутствует фактор алкоголизации, педагог-психолог может справиться сам. Если мы столкнулись с неблагополучной, </a:t>
            </a:r>
            <a:r>
              <a:rPr lang="ru-RU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алкоголизированной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семьей или семьей, в которой один из родителей имеет психиатрический диагноз, педагог-психолог не справится самостоятельно. Необходимо разделить ответственность (на консилиуме) со специалистами СПЦ, медиками и др.</a:t>
            </a:r>
            <a:endParaRPr lang="ru-RU" altLang="en-US" sz="20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2128E1B-6848-4410-A268-B9DF048FF63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2219" y="2499065"/>
            <a:ext cx="2994960" cy="185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816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AEB8C50-27FF-4E55-A614-8C1529C0DA35}"/>
              </a:ext>
            </a:extLst>
          </p:cNvPr>
          <p:cNvSpPr/>
          <p:nvPr/>
        </p:nvSpPr>
        <p:spPr>
          <a:xfrm>
            <a:off x="3685409" y="292508"/>
            <a:ext cx="6481173" cy="8966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B03345F-3E39-4E6F-8321-04516AC3A219}"/>
              </a:ext>
            </a:extLst>
          </p:cNvPr>
          <p:cNvSpPr/>
          <p:nvPr/>
        </p:nvSpPr>
        <p:spPr>
          <a:xfrm>
            <a:off x="3860626" y="438990"/>
            <a:ext cx="63059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уровень – вторичная профилактика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1D35BA-51C2-4426-8429-AA2B7FD6CC5F}"/>
              </a:ext>
            </a:extLst>
          </p:cNvPr>
          <p:cNvSpPr/>
          <p:nvPr/>
        </p:nvSpPr>
        <p:spPr>
          <a:xfrm>
            <a:off x="852257" y="2681540"/>
            <a:ext cx="2485748" cy="17755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F63074-1BC2-4777-9E12-63B3C5F5C889}"/>
              </a:ext>
            </a:extLst>
          </p:cNvPr>
          <p:cNvSpPr/>
          <p:nvPr/>
        </p:nvSpPr>
        <p:spPr>
          <a:xfrm>
            <a:off x="1013569" y="2921168"/>
            <a:ext cx="2322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предотвращение самоубийства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6D94412-F89B-472B-926A-63117DF7CCFC}"/>
              </a:ext>
            </a:extLst>
          </p:cNvPr>
          <p:cNvSpPr/>
          <p:nvPr/>
        </p:nvSpPr>
        <p:spPr>
          <a:xfrm>
            <a:off x="3685410" y="1406030"/>
            <a:ext cx="7875653" cy="22467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5759229-3F94-4FBC-8E64-39E307C44251}"/>
              </a:ext>
            </a:extLst>
          </p:cNvPr>
          <p:cNvSpPr/>
          <p:nvPr/>
        </p:nvSpPr>
        <p:spPr>
          <a:xfrm>
            <a:off x="3683894" y="1325769"/>
            <a:ext cx="787565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</a:p>
          <a:p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риска самоубийства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риска самоубийства происходит по схеме: крайняя (ребенок имеет средство совершения самоубийства, выработан четкий план), серьезная (есть план, но нет орудия осуществления) и умеренная (вербализация намерения, но нет плана и орудий).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326C3A-367D-46EF-8B2D-7343CE758716}"/>
              </a:ext>
            </a:extLst>
          </p:cNvPr>
          <p:cNvSpPr/>
          <p:nvPr/>
        </p:nvSpPr>
        <p:spPr>
          <a:xfrm>
            <a:off x="3502206" y="4360733"/>
            <a:ext cx="86882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AC95DDD3-2303-414B-979D-E4BBF2CE7171}"/>
              </a:ext>
            </a:extLst>
          </p:cNvPr>
          <p:cNvCxnSpPr>
            <a:stCxn id="7" idx="3"/>
          </p:cNvCxnSpPr>
          <p:nvPr/>
        </p:nvCxnSpPr>
        <p:spPr>
          <a:xfrm flipV="1">
            <a:off x="3336489" y="3428998"/>
            <a:ext cx="348921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0AC4FD9-AB59-4D59-85A0-6DD724270CE4}"/>
              </a:ext>
            </a:extLst>
          </p:cNvPr>
          <p:cNvSpPr/>
          <p:nvPr/>
        </p:nvSpPr>
        <p:spPr>
          <a:xfrm>
            <a:off x="3683893" y="3936831"/>
            <a:ext cx="7875653" cy="23574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189568-3DAF-42B0-882E-36F7E3692AC5}"/>
              </a:ext>
            </a:extLst>
          </p:cNvPr>
          <p:cNvSpPr/>
          <p:nvPr/>
        </p:nvSpPr>
        <p:spPr>
          <a:xfrm>
            <a:off x="3683893" y="3815055"/>
            <a:ext cx="787565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педагога-психолога на данном этапе: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может взять на себя роль того, кто мог бы отговорить самоубийцу от последнего шага или выступить в роли консультанта того, кто решился вступить в контакт с ребенком, который грозится покончить жизнь самоубийством, отговорить самоубийцу от последнего шага.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 входит в состав кризисного штаба по предотвращению самоубийства.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454B0B2D-E1F3-4007-96AF-28B9FB1DB4E3}"/>
              </a:ext>
            </a:extLst>
          </p:cNvPr>
          <p:cNvCxnSpPr/>
          <p:nvPr/>
        </p:nvCxnSpPr>
        <p:spPr>
          <a:xfrm>
            <a:off x="3336489" y="4225771"/>
            <a:ext cx="3474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690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971495" y="2057181"/>
            <a:ext cx="585926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Вторичная профилактика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с группой учащихся, находящихся в трудной жизненной ситуации и высказывающих суицидальные намерения. То есть работать с теми, кто или косвенно (через записки, дневниковые записи, словесные ключи), или прямо говорит о желании самоубийства.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задача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предотвращение суицида.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23923A-4126-46D8-B5E2-3F65CA2E75B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2745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6438" y="2237173"/>
            <a:ext cx="2681851" cy="3579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66042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28" y="1495376"/>
            <a:ext cx="3256236" cy="207344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731810" y="1586835"/>
            <a:ext cx="30346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Незначительный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наличие суицидальных мыслей без определенных планов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191" y="1495376"/>
            <a:ext cx="3255546" cy="207344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2761" y="1490008"/>
            <a:ext cx="3255546" cy="207344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4600113" y="1586835"/>
            <a:ext cx="32555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степени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суицидальных мыслей, наличие плана без сроков реализации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8503925" y="1624463"/>
            <a:ext cx="31443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мысли, разработан план, есть сроки реализации и средства для этого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55632BA-918D-40D1-9AE5-D86C7DDCCF89}"/>
              </a:ext>
            </a:extLst>
          </p:cNvPr>
          <p:cNvSpPr/>
          <p:nvPr/>
        </p:nvSpPr>
        <p:spPr>
          <a:xfrm>
            <a:off x="2482789" y="212735"/>
            <a:ext cx="72264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первую очередь перед педагогом-психологом стоит задача оценки риска самоубийства.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67A247-4288-457D-B4AE-6FC0735C0F0B}"/>
              </a:ext>
            </a:extLst>
          </p:cNvPr>
          <p:cNvSpPr/>
          <p:nvPr/>
        </p:nvSpPr>
        <p:spPr>
          <a:xfrm>
            <a:off x="718494" y="3734320"/>
            <a:ext cx="109298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Оценить степень риска педагог-психолог может, используя следующие диагностические методы: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Опросник суицидального риска (ОСР),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риска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суицидальности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Шкала оценки риска суицида (Патерсона),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Шкала безнадежности (Бека).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каждой из степеней риска существуют определенные стратегии и действия.</a:t>
            </a:r>
          </a:p>
        </p:txBody>
      </p:sp>
    </p:spTree>
    <p:extLst>
      <p:ext uri="{BB962C8B-B14F-4D97-AF65-F5344CB8AC3E}">
        <p14:creationId xmlns:p14="http://schemas.microsoft.com/office/powerpoint/2010/main" val="390707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32" y="559292"/>
            <a:ext cx="4126234" cy="599242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251386" y="654171"/>
            <a:ext cx="37702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Первоочередные (начальные) задачи психолога при незначительном риске суицида.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должен предложить подростку эмоциональную поддержку.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Проработать суицидальные чувства.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Сфокусировать внимание на сильных сторонах подростка.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Направить к психотерапевту (психиатру).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Постараться встретиться через определенное время и наладить постоянный контакт.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6AC1023-3922-4631-9427-D0E415F2D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95" y="559291"/>
            <a:ext cx="4126234" cy="599242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2FC18C-EA0C-4031-ABBE-EE1B002DCDF1}"/>
              </a:ext>
            </a:extLst>
          </p:cNvPr>
          <p:cNvSpPr/>
          <p:nvPr/>
        </p:nvSpPr>
        <p:spPr>
          <a:xfrm>
            <a:off x="4293295" y="731954"/>
            <a:ext cx="412623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психолога при наличии риска средней степени.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Предложить подростку эмоциональную поддержку.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Проработать суицидальные чувства.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Укрепить желание жить (через амбивалентные чувства).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Обсудить альтернативы самоубийства.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Заключить контракт.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Направить к психотерапевту (психиатру) как можно скорее.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Связаться с семьей, друзьями.</a:t>
            </a:r>
          </a:p>
          <a:p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6B6EC4-1200-4240-B49A-43C5BA6B0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6477" y="559291"/>
            <a:ext cx="3354137" cy="5992427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508C701-7490-4769-826C-1FE00C5837A7}"/>
              </a:ext>
            </a:extLst>
          </p:cNvPr>
          <p:cNvSpPr/>
          <p:nvPr/>
        </p:nvSpPr>
        <p:spPr>
          <a:xfrm>
            <a:off x="8599191" y="731954"/>
            <a:ext cx="334142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психолога при наличии высокого риска суицида.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Постоянно оставаться с подростком, не оставляя его ни на минуту.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удалить орудия самоубийства.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Заключить контракт.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Немедленно связаться с психиатром или опытным врачом, вызвать «скорую помощь» и организовать госпитализацию.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Информировать семью.</a:t>
            </a:r>
          </a:p>
          <a:p>
            <a:pPr algn="just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9690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4101129" y="699543"/>
            <a:ext cx="715513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надо организовать индивидуальные и групповые консультации, целью которых будет разработка стратегии взаимодействия с группой риска на период преодоления кризисной ситуации. Для родителей — индивидуальные консультации.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необходимости оказания психотерапевтической помощи семье у </a:t>
            </a:r>
            <a:r>
              <a:rPr lang="ru-RU" alt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должна быть информация, которую он сможет предоставить родителям (телефон, адрес, условия оказания помощи).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alt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 и школьный персонал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могут быть включены в суицидальный случай, нуждаются в выражении своих чувств, переживаний. Служба СППС должна предоставить им возможность групповой или индивидуальной консультации, в том числе с приглашенными специалистами, так как педагог-психолог или социальный педагог также могут быть включенными в кризисную ситуацию и нуждаться в помощи.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7882C9E-049F-4FB6-A7D9-8CA9AB288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10" y="2093976"/>
            <a:ext cx="3364607" cy="251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216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4101129" y="699543"/>
            <a:ext cx="715513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решить подобные задачи можно организовать в районе добровольную </a:t>
            </a:r>
            <a:r>
              <a:rPr lang="ru-RU" alt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антикризисную бригаду,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куда войдут различные специалисты (</a:t>
            </a:r>
            <a:r>
              <a:rPr lang="ru-RU" alt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психолог, социальный педагог, врач, юрист и др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.), обученные кризисной помощи. СППС учреждения образования мог бы обратиться к специалистам антикризисной бригады за помощью и тогда, когда у них уже произошел суицидальный случай. Кроме этого, все включенные в суицидальный случай субъекты должны внести предложения относительно стратегий и индивидуального плана работы.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так произойти, что все ваши действия и шаги не изменят намерения суицидально настроенного подростка и он попытается совершить или совершит задуманное. В этом случае перед специалистами СППС встанет дополнительная задача сопровождения </a:t>
            </a:r>
            <a:r>
              <a:rPr lang="ru-RU" alt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одноклассников, сверстников, педагогов и родных несостоявшегося (или состоявшегося) самоубийцы.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015BAE-0FB8-4194-BCE1-10848B7B33B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5736" y="1743115"/>
            <a:ext cx="3054242" cy="305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696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583185" y="49104"/>
            <a:ext cx="916767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специалистов СППС получить информацию по каждому из компонентов, чтобы предвидеть дальнейшее развитие событий.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Исаев и Шерстнев выделяют четыре типа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постсуицидальных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состояний.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15" y="987563"/>
            <a:ext cx="4666547" cy="246172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627462" y="1058810"/>
            <a:ext cx="449495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Критичный.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 утратил актуальность. Суицидальных тенденций нет. Характерно чувство стыда за суицидальную попытку, страх перед возможным смертельным исходом. Рецидив маловероятен.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15" y="3450740"/>
            <a:ext cx="4695583" cy="325452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541516" y="3534766"/>
            <a:ext cx="45809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Конфликт при рассматриваемом типе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постсуицида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актуален, однако суицидальных тенденций нет. Характерно раскаяние за покушение. Подросток будет искать способы решения конфликта, если не найдет — возможен рецидив, но уже с высокой вероятностью летального исхода.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111914-017F-44BD-8155-C4C966308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559" y="987562"/>
            <a:ext cx="6591643" cy="24414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4E41A3A-1A46-44AC-891F-974FE00A0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559" y="3484937"/>
            <a:ext cx="6499032" cy="3204618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C474738-69A3-4779-BFE0-E48C4029EAD1}"/>
              </a:ext>
            </a:extLst>
          </p:cNvPr>
          <p:cNvSpPr/>
          <p:nvPr/>
        </p:nvSpPr>
        <p:spPr>
          <a:xfrm>
            <a:off x="5477523" y="1058810"/>
            <a:ext cx="662068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Манипулятивный.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конфликта уменьшилась, но за счет влияния суицидального действия. Суицидальных тенденций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постсуицида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нет. Характерно легкое чувство стыда, страх смерти. Высока вероятность того, что и впредь при решении конфликтов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суицидент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будет прибегать к этому способу скорее демонстративно шантажного характера. </a:t>
            </a:r>
          </a:p>
          <a:p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6B98117-FAB2-4C07-A526-4D41C7877CCB}"/>
              </a:ext>
            </a:extLst>
          </p:cNvPr>
          <p:cNvSpPr/>
          <p:nvPr/>
        </p:nvSpPr>
        <p:spPr>
          <a:xfrm>
            <a:off x="5506559" y="3500247"/>
            <a:ext cx="38658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Суицидально-фиксированный.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A965A67-6709-4FAD-AE32-BC73CF36C924}"/>
              </a:ext>
            </a:extLst>
          </p:cNvPr>
          <p:cNvSpPr/>
          <p:nvPr/>
        </p:nvSpPr>
        <p:spPr>
          <a:xfrm>
            <a:off x="5554484" y="4161367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 актуален, причем характерно сохранение суицидальных тенденций. Отношение к суициду положительное. Это самый опасный тип, при котором необходимы тесное взаимодействие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суицидентом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жесткий контроль. </a:t>
            </a:r>
          </a:p>
        </p:txBody>
      </p:sp>
    </p:spTree>
    <p:extLst>
      <p:ext uri="{BB962C8B-B14F-4D97-AF65-F5344CB8AC3E}">
        <p14:creationId xmlns:p14="http://schemas.microsoft.com/office/powerpoint/2010/main" val="13869221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AEB8C50-27FF-4E55-A614-8C1529C0DA35}"/>
              </a:ext>
            </a:extLst>
          </p:cNvPr>
          <p:cNvSpPr/>
          <p:nvPr/>
        </p:nvSpPr>
        <p:spPr>
          <a:xfrm>
            <a:off x="3685409" y="292508"/>
            <a:ext cx="7007728" cy="8966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B03345F-3E39-4E6F-8321-04516AC3A219}"/>
              </a:ext>
            </a:extLst>
          </p:cNvPr>
          <p:cNvSpPr/>
          <p:nvPr/>
        </p:nvSpPr>
        <p:spPr>
          <a:xfrm>
            <a:off x="3860626" y="438990"/>
            <a:ext cx="68325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уровень – третичная профилактика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1D35BA-51C2-4426-8429-AA2B7FD6CC5F}"/>
              </a:ext>
            </a:extLst>
          </p:cNvPr>
          <p:cNvSpPr/>
          <p:nvPr/>
        </p:nvSpPr>
        <p:spPr>
          <a:xfrm>
            <a:off x="230819" y="2449154"/>
            <a:ext cx="3269871" cy="20607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F63074-1BC2-4777-9E12-63B3C5F5C889}"/>
              </a:ext>
            </a:extLst>
          </p:cNvPr>
          <p:cNvSpPr/>
          <p:nvPr/>
        </p:nvSpPr>
        <p:spPr>
          <a:xfrm>
            <a:off x="168676" y="2449153"/>
            <a:ext cx="33320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последствий и уменьшение вероятности дальнейших случаев, социальная и психологическая реабилитация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суицидентов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6D94412-F89B-472B-926A-63117DF7CCFC}"/>
              </a:ext>
            </a:extLst>
          </p:cNvPr>
          <p:cNvSpPr/>
          <p:nvPr/>
        </p:nvSpPr>
        <p:spPr>
          <a:xfrm>
            <a:off x="3683893" y="1622416"/>
            <a:ext cx="7875653" cy="14946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5759229-3F94-4FBC-8E64-39E307C44251}"/>
              </a:ext>
            </a:extLst>
          </p:cNvPr>
          <p:cNvSpPr/>
          <p:nvPr/>
        </p:nvSpPr>
        <p:spPr>
          <a:xfrm>
            <a:off x="3754914" y="1648322"/>
            <a:ext cx="78756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</a:p>
          <a:p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Оповещение, возможность проконсультироваться с психологом, внимание к эмоциональному климату в ОУ и его изменению.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326C3A-367D-46EF-8B2D-7343CE758716}"/>
              </a:ext>
            </a:extLst>
          </p:cNvPr>
          <p:cNvSpPr/>
          <p:nvPr/>
        </p:nvSpPr>
        <p:spPr>
          <a:xfrm>
            <a:off x="3502206" y="4360733"/>
            <a:ext cx="86882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0AC4FD9-AB59-4D59-85A0-6DD724270CE4}"/>
              </a:ext>
            </a:extLst>
          </p:cNvPr>
          <p:cNvSpPr/>
          <p:nvPr/>
        </p:nvSpPr>
        <p:spPr>
          <a:xfrm>
            <a:off x="3683893" y="3936831"/>
            <a:ext cx="7875653" cy="23574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189568-3DAF-42B0-882E-36F7E3692AC5}"/>
              </a:ext>
            </a:extLst>
          </p:cNvPr>
          <p:cNvSpPr/>
          <p:nvPr/>
        </p:nvSpPr>
        <p:spPr>
          <a:xfrm>
            <a:off x="3683893" y="3992164"/>
            <a:ext cx="787565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педагога-психолога на данном этапе: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экстренной первой помощи, снятие стрессового состояния у очевидцев происшествия (дети, подростки, персонала ОУ).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Глубинная психотерапевтическая коррекция, обеспечивающая профилактику образования конфликтно-стрессовых переживаний в дальнейшем.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8847D81-A6EF-40B9-90CE-3B273908AB96}"/>
              </a:ext>
            </a:extLst>
          </p:cNvPr>
          <p:cNvCxnSpPr>
            <a:stCxn id="8" idx="0"/>
          </p:cNvCxnSpPr>
          <p:nvPr/>
        </p:nvCxnSpPr>
        <p:spPr>
          <a:xfrm flipH="1" flipV="1">
            <a:off x="1865754" y="1961965"/>
            <a:ext cx="1" cy="487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2E7406BB-8D7F-4F4A-940D-6EB48DB32598}"/>
              </a:ext>
            </a:extLst>
          </p:cNvPr>
          <p:cNvCxnSpPr/>
          <p:nvPr/>
        </p:nvCxnSpPr>
        <p:spPr>
          <a:xfrm>
            <a:off x="1865754" y="1961965"/>
            <a:ext cx="18181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DC7E0B1-63B8-4EA1-AA61-51CB7FCBC508}"/>
              </a:ext>
            </a:extLst>
          </p:cNvPr>
          <p:cNvCxnSpPr>
            <a:stCxn id="8" idx="2"/>
          </p:cNvCxnSpPr>
          <p:nvPr/>
        </p:nvCxnSpPr>
        <p:spPr>
          <a:xfrm flipH="1">
            <a:off x="1865754" y="4509856"/>
            <a:ext cx="1" cy="6056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9795D951-3B6D-41D5-9787-2A4FFFC9EFD4}"/>
              </a:ext>
            </a:extLst>
          </p:cNvPr>
          <p:cNvCxnSpPr>
            <a:endCxn id="3" idx="1"/>
          </p:cNvCxnSpPr>
          <p:nvPr/>
        </p:nvCxnSpPr>
        <p:spPr>
          <a:xfrm>
            <a:off x="1865754" y="5115548"/>
            <a:ext cx="181813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6552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185168" y="820031"/>
            <a:ext cx="965890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Третичная профилактика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мероприятия, снижающие последствия и уменьшающие вероятность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парасуицида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социальную и психологическую реабилитацию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суицидента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его социального окружения. 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первую очередь адресатом этого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профилактического уровня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становятся дети или подростки, совершившие попытку суицида. Важно серьезно относиться к подобным действиям, так как при условии сохранения источника боли (фрустрации, конфликта и т.п.) подросток может предпринять вторую попытку «бегства» от проблемы.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опасным периодом считаются 1–3-я недели после первой попытки. По мнению Д.С. Исаева и К.В. Шерстнева, существуют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главных компонента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ближайшего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постсуицида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конфликта,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фиксированности суицидальных тенденций,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к совершенной попытке. </a:t>
            </a:r>
          </a:p>
        </p:txBody>
      </p:sp>
    </p:spTree>
    <p:extLst>
      <p:ext uri="{BB962C8B-B14F-4D97-AF65-F5344CB8AC3E}">
        <p14:creationId xmlns:p14="http://schemas.microsoft.com/office/powerpoint/2010/main" val="2737367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539449" y="1855787"/>
            <a:ext cx="661978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мнению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 Лукаса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Сейдена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обращение к несовершеннолетнему другу самоубийцы -это разговор со следующей жертвой суицида. Цель подобных диалогов — дать возможность юношам и девушкам (педагогам, включенным в ситуацию) поговорить об умершем, снять запрет на обсуждение причин самоубийства, предотвратить его последующую идеализацию и романтизацию.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540C8D7-F4AC-4AFF-842A-68DC2FE32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98" y="2457682"/>
            <a:ext cx="2916870" cy="1942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92980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61F855-8479-4B24-A267-17E119ED79A4}"/>
              </a:ext>
            </a:extLst>
          </p:cNvPr>
          <p:cNvSpPr/>
          <p:nvPr/>
        </p:nvSpPr>
        <p:spPr>
          <a:xfrm>
            <a:off x="1932860" y="2473674"/>
            <a:ext cx="7237771" cy="6771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Поиск ресурсов подростка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32862" y="1521341"/>
            <a:ext cx="7237771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Цели коррекционно-реабилитационной работы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BEEC34-AA91-492D-A73D-EEE8A88B0487}"/>
              </a:ext>
            </a:extLst>
          </p:cNvPr>
          <p:cNvSpPr/>
          <p:nvPr/>
        </p:nvSpPr>
        <p:spPr>
          <a:xfrm>
            <a:off x="2087213" y="212071"/>
            <a:ext cx="83351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 ПРОГРАММА ПОМОЩИ ОБУЧАЮЩИМСЯ С СУИЦИДАЛЬНЫМ ПОВЕДЕНИЕМ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48D36BC-C206-4BBD-A9E6-051113EBB264}"/>
              </a:ext>
            </a:extLst>
          </p:cNvPr>
          <p:cNvSpPr/>
          <p:nvPr/>
        </p:nvSpPr>
        <p:spPr>
          <a:xfrm>
            <a:off x="1932862" y="3429000"/>
            <a:ext cx="7237769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Подбор технологического инструментария, форм и средств психологической деятельности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BF5487F-D05D-4410-9010-4121F42EA1C7}"/>
              </a:ext>
            </a:extLst>
          </p:cNvPr>
          <p:cNvSpPr/>
          <p:nvPr/>
        </p:nvSpPr>
        <p:spPr>
          <a:xfrm>
            <a:off x="1972814" y="4400840"/>
            <a:ext cx="7197817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Определение плана программы помощи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58DB397-2B95-4396-946B-0FECCB724418}"/>
              </a:ext>
            </a:extLst>
          </p:cNvPr>
          <p:cNvSpPr/>
          <p:nvPr/>
        </p:nvSpPr>
        <p:spPr>
          <a:xfrm>
            <a:off x="1972814" y="5336659"/>
            <a:ext cx="7197817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Определение прогнозируемого результата.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69F1E8-EBBF-48A3-9A8C-CC724C05603F}"/>
              </a:ext>
            </a:extLst>
          </p:cNvPr>
          <p:cNvSpPr/>
          <p:nvPr/>
        </p:nvSpPr>
        <p:spPr>
          <a:xfrm>
            <a:off x="1932860" y="963402"/>
            <a:ext cx="56623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индивидуальной программы помощи. </a:t>
            </a:r>
          </a:p>
        </p:txBody>
      </p:sp>
    </p:spTree>
    <p:extLst>
      <p:ext uri="{BB962C8B-B14F-4D97-AF65-F5344CB8AC3E}">
        <p14:creationId xmlns:p14="http://schemas.microsoft.com/office/powerpoint/2010/main" val="30837160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917579" y="1062740"/>
            <a:ext cx="99074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ЦЕЛИ КОРРЕКЦИОННО-РЕАБИЛИТАЦИОННОЙ РАБОТЫ: 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A0629A9-6C49-4E2E-B6A8-7CD7AF97EF73}"/>
              </a:ext>
            </a:extLst>
          </p:cNvPr>
          <p:cNvSpPr/>
          <p:nvPr/>
        </p:nvSpPr>
        <p:spPr>
          <a:xfrm>
            <a:off x="923277" y="1818984"/>
            <a:ext cx="744836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 совершенствование саморегуляции.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и активизация позитивных ресурсов.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мышечных зажимов – освоение методов релаксации.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Коррекция эмоционально-личностной сферы: снижение тревожности, повышение уверенности в себе, коррекция самооценки и уровня притязаний.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Овладение способами взаимодействия с самим собой и с окружающим миром.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Отреагирование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переживаний, связанных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психотравматической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ситуацией.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жизненного пути, постановка жизненных целей.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16FF73-BEEF-418C-81E2-CC727ED18F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83371" y="2361937"/>
            <a:ext cx="3792242" cy="189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818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522D791-286C-457E-A320-74CB43D3879D}"/>
              </a:ext>
            </a:extLst>
          </p:cNvPr>
          <p:cNvSpPr/>
          <p:nvPr/>
        </p:nvSpPr>
        <p:spPr>
          <a:xfrm>
            <a:off x="532661" y="2467431"/>
            <a:ext cx="1819922" cy="113634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ресурсы: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329129" y="271744"/>
            <a:ext cx="52910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ПОИСК РЕСУРСОВ ПОДРОСТКА 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B112996B-EA23-4E02-8475-1DCD44DA740A}"/>
              </a:ext>
            </a:extLst>
          </p:cNvPr>
          <p:cNvGrpSpPr/>
          <p:nvPr/>
        </p:nvGrpSpPr>
        <p:grpSpPr>
          <a:xfrm>
            <a:off x="1362723" y="860380"/>
            <a:ext cx="4443273" cy="4768063"/>
            <a:chOff x="1362723" y="860380"/>
            <a:chExt cx="4443273" cy="4768063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FC363097-8A21-4480-910E-AD790AC5F020}"/>
                </a:ext>
              </a:extLst>
            </p:cNvPr>
            <p:cNvSpPr/>
            <p:nvPr/>
          </p:nvSpPr>
          <p:spPr>
            <a:xfrm>
              <a:off x="3169319" y="860380"/>
              <a:ext cx="2636677" cy="963696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инстинкт самосохранения </a:t>
              </a:r>
            </a:p>
          </p:txBody>
        </p:sp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557DFAE2-ECDA-4DA2-AE37-DDFD3E2D19EE}"/>
                </a:ext>
              </a:extLst>
            </p:cNvPr>
            <p:cNvSpPr/>
            <p:nvPr/>
          </p:nvSpPr>
          <p:spPr>
            <a:xfrm>
              <a:off x="3169320" y="2012103"/>
              <a:ext cx="2636676" cy="122897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уровень развития интеллекта (средний, выше среднего, высокий)</a:t>
              </a:r>
            </a:p>
          </p:txBody>
        </p:sp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54916E38-0701-4B2E-85D6-89F5A6D533B2}"/>
                </a:ext>
              </a:extLst>
            </p:cNvPr>
            <p:cNvSpPr/>
            <p:nvPr/>
          </p:nvSpPr>
          <p:spPr>
            <a:xfrm>
              <a:off x="3169321" y="3411928"/>
              <a:ext cx="2636675" cy="96380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ценные для подростка аспекты его «Я» </a:t>
              </a:r>
            </a:p>
          </p:txBody>
        </p:sp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DE416060-E192-4099-97CA-E4BB45879CB9}"/>
                </a:ext>
              </a:extLst>
            </p:cNvPr>
            <p:cNvSpPr/>
            <p:nvPr/>
          </p:nvSpPr>
          <p:spPr>
            <a:xfrm>
              <a:off x="3169322" y="4563652"/>
              <a:ext cx="2636674" cy="106479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позитивный опыт  решения проблем</a:t>
              </a:r>
            </a:p>
          </p:txBody>
        </p:sp>
        <p:cxnSp>
          <p:nvCxnSpPr>
            <p:cNvPr id="11" name="Прямая со стрелкой 10">
              <a:extLst>
                <a:ext uri="{FF2B5EF4-FFF2-40B4-BE49-F238E27FC236}">
                  <a16:creationId xmlns:a16="http://schemas.microsoft.com/office/drawing/2014/main" id="{490B760E-9F7D-4E6D-8D4A-4DFB7B090C31}"/>
                </a:ext>
              </a:extLst>
            </p:cNvPr>
            <p:cNvCxnSpPr>
              <a:cxnSpLocks/>
              <a:stCxn id="2" idx="0"/>
              <a:endCxn id="5" idx="1"/>
            </p:cNvCxnSpPr>
            <p:nvPr/>
          </p:nvCxnSpPr>
          <p:spPr>
            <a:xfrm flipV="1">
              <a:off x="1442622" y="1342228"/>
              <a:ext cx="1726697" cy="112520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>
              <a:extLst>
                <a:ext uri="{FF2B5EF4-FFF2-40B4-BE49-F238E27FC236}">
                  <a16:creationId xmlns:a16="http://schemas.microsoft.com/office/drawing/2014/main" id="{9212042F-3055-4A79-BE53-899228D75005}"/>
                </a:ext>
              </a:extLst>
            </p:cNvPr>
            <p:cNvCxnSpPr>
              <a:cxnSpLocks/>
              <a:stCxn id="2" idx="3"/>
              <a:endCxn id="7" idx="1"/>
            </p:cNvCxnSpPr>
            <p:nvPr/>
          </p:nvCxnSpPr>
          <p:spPr>
            <a:xfrm flipV="1">
              <a:off x="2352583" y="2626592"/>
              <a:ext cx="816737" cy="40901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>
              <a:extLst>
                <a:ext uri="{FF2B5EF4-FFF2-40B4-BE49-F238E27FC236}">
                  <a16:creationId xmlns:a16="http://schemas.microsoft.com/office/drawing/2014/main" id="{CA17F7A7-3300-48B7-8265-E3A28A7B80AC}"/>
                </a:ext>
              </a:extLst>
            </p:cNvPr>
            <p:cNvCxnSpPr>
              <a:cxnSpLocks/>
              <a:stCxn id="2" idx="3"/>
              <a:endCxn id="8" idx="1"/>
            </p:cNvCxnSpPr>
            <p:nvPr/>
          </p:nvCxnSpPr>
          <p:spPr>
            <a:xfrm>
              <a:off x="2352583" y="3035602"/>
              <a:ext cx="816738" cy="8582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>
              <a:extLst>
                <a:ext uri="{FF2B5EF4-FFF2-40B4-BE49-F238E27FC236}">
                  <a16:creationId xmlns:a16="http://schemas.microsoft.com/office/drawing/2014/main" id="{7021D6CA-2B19-4D8A-A67D-2F8C7A35766E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>
              <a:off x="1362723" y="3616919"/>
              <a:ext cx="1806599" cy="14791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4AF5EA4D-6D48-418E-8BE5-8C393F597EAA}"/>
              </a:ext>
            </a:extLst>
          </p:cNvPr>
          <p:cNvSpPr/>
          <p:nvPr/>
        </p:nvSpPr>
        <p:spPr>
          <a:xfrm>
            <a:off x="8759315" y="1082781"/>
            <a:ext cx="3065741" cy="96369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значимые другие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7D55490F-29E0-47C4-A71D-7CA99FCEAF94}"/>
              </a:ext>
            </a:extLst>
          </p:cNvPr>
          <p:cNvSpPr/>
          <p:nvPr/>
        </p:nvSpPr>
        <p:spPr>
          <a:xfrm>
            <a:off x="8759315" y="2209168"/>
            <a:ext cx="3065741" cy="159651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Значимая деятельность, которая является источником их стабильности, особенно творческая. 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3AD03211-9D5B-4A64-89A8-40C3A831C140}"/>
              </a:ext>
            </a:extLst>
          </p:cNvPr>
          <p:cNvSpPr/>
          <p:nvPr/>
        </p:nvSpPr>
        <p:spPr>
          <a:xfrm>
            <a:off x="8745975" y="3968379"/>
            <a:ext cx="3065741" cy="96380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опыт</a:t>
            </a:r>
          </a:p>
        </p:txBody>
      </p: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E59A0B58-2E19-4E5E-8095-5ABC971AEB4C}"/>
              </a:ext>
            </a:extLst>
          </p:cNvPr>
          <p:cNvCxnSpPr>
            <a:cxnSpLocks/>
          </p:cNvCxnSpPr>
          <p:nvPr/>
        </p:nvCxnSpPr>
        <p:spPr>
          <a:xfrm flipV="1">
            <a:off x="7295986" y="1971318"/>
            <a:ext cx="1463329" cy="921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5FD9286B-129D-42B7-B87E-15A2C4C1F1B7}"/>
              </a:ext>
            </a:extLst>
          </p:cNvPr>
          <p:cNvCxnSpPr>
            <a:cxnSpLocks/>
            <a:endCxn id="34" idx="1"/>
          </p:cNvCxnSpPr>
          <p:nvPr/>
        </p:nvCxnSpPr>
        <p:spPr>
          <a:xfrm flipV="1">
            <a:off x="7942563" y="3007428"/>
            <a:ext cx="816752" cy="66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89BC0BA2-A74F-497B-B013-4E654BA30913}"/>
              </a:ext>
            </a:extLst>
          </p:cNvPr>
          <p:cNvCxnSpPr>
            <a:cxnSpLocks/>
            <a:endCxn id="35" idx="1"/>
          </p:cNvCxnSpPr>
          <p:nvPr/>
        </p:nvCxnSpPr>
        <p:spPr>
          <a:xfrm>
            <a:off x="7929237" y="3592053"/>
            <a:ext cx="816738" cy="858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6841193D-01B4-4297-B811-453D9F8F8EA8}"/>
              </a:ext>
            </a:extLst>
          </p:cNvPr>
          <p:cNvSpPr/>
          <p:nvPr/>
        </p:nvSpPr>
        <p:spPr>
          <a:xfrm>
            <a:off x="6122640" y="2480578"/>
            <a:ext cx="1819922" cy="113634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ресурсы: </a:t>
            </a:r>
          </a:p>
        </p:txBody>
      </p:sp>
    </p:spTree>
    <p:extLst>
      <p:ext uri="{BB962C8B-B14F-4D97-AF65-F5344CB8AC3E}">
        <p14:creationId xmlns:p14="http://schemas.microsoft.com/office/powerpoint/2010/main" val="15110839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529918" y="971502"/>
            <a:ext cx="91321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Подбор технологического инструментария, форм и средств психологической деятельности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2077F6A-D50A-4E5F-B7A3-BB191ADB153E}"/>
              </a:ext>
            </a:extLst>
          </p:cNvPr>
          <p:cNvSpPr/>
          <p:nvPr/>
        </p:nvSpPr>
        <p:spPr>
          <a:xfrm>
            <a:off x="4643022" y="2088407"/>
            <a:ext cx="66760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Данное направление призвано повысить эффективность психологической работы, и строится с учетом индивидуальных особенностей учащегося, например подростка можно включить в индивидуальные и групповые формы работы, консультирование,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психокоррекционные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занятия, возможные методы и приемы работы: элементы арт-терапии,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психодраматические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техники, релаксация, музыкотерапия, сказкотерапия и др.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3D96EA-2519-416A-9EAE-EBA94B53E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25" y="2524927"/>
            <a:ext cx="2949849" cy="2118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38427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663081" y="2143355"/>
            <a:ext cx="886583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запроса, проведение комплексной психологической диагностики эмоционально-личностной, коммуникативной сфер подростка.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Индивидуальное консультирование учащегося и членов семьи, педагогических работников (мастеров и др.).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индивидуальных коррекционно-развивающих занятий с подростком.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включение подростка в групповую работу при условии положительной, устойчивой динамики эмоционально-личностных изменений.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8507FD-234E-4750-9ED1-05E78B677E3C}"/>
              </a:ext>
            </a:extLst>
          </p:cNvPr>
          <p:cNvSpPr/>
          <p:nvPr/>
        </p:nvSpPr>
        <p:spPr>
          <a:xfrm>
            <a:off x="2725140" y="447868"/>
            <a:ext cx="67417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ОПРЕДЕЛЕНИЕ ПЛАНА ПРОГРАММЫ ПОМОЩИ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9C388F6-3DA7-4912-A2CB-2AA2B38812FD}"/>
              </a:ext>
            </a:extLst>
          </p:cNvPr>
          <p:cNvSpPr/>
          <p:nvPr/>
        </p:nvSpPr>
        <p:spPr>
          <a:xfrm>
            <a:off x="1432263" y="1172501"/>
            <a:ext cx="94606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программы помощи выстраивается исходя из целей коррекционно-реабилитационной работы. Возможные составляющие плана:</a:t>
            </a:r>
          </a:p>
        </p:txBody>
      </p:sp>
    </p:spTree>
    <p:extLst>
      <p:ext uri="{BB962C8B-B14F-4D97-AF65-F5344CB8AC3E}">
        <p14:creationId xmlns:p14="http://schemas.microsoft.com/office/powerpoint/2010/main" val="16182315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663083" y="2436318"/>
            <a:ext cx="886583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коммуникативных навыков,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адекватной самооценки,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тревожности,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микроклимата в учебном коллективе,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обучение эффективным способам выхода из кризисных ситуаций,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разрешение конфликтов, регуляцию эмоционального состояния,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ценностных ориентаций, ценностного отношения к жизни и здоровью,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навыков преодоления стрессов.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8507FD-234E-4750-9ED1-05E78B677E3C}"/>
              </a:ext>
            </a:extLst>
          </p:cNvPr>
          <p:cNvSpPr/>
          <p:nvPr/>
        </p:nvSpPr>
        <p:spPr>
          <a:xfrm>
            <a:off x="2725140" y="447868"/>
            <a:ext cx="70115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ОПРЕДЕЛЕНИЕ ПРОГНОЗИРУЕМОГО РЕЗУЛЬТАТА.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9C388F6-3DA7-4912-A2CB-2AA2B38812FD}"/>
              </a:ext>
            </a:extLst>
          </p:cNvPr>
          <p:cNvSpPr/>
          <p:nvPr/>
        </p:nvSpPr>
        <p:spPr>
          <a:xfrm>
            <a:off x="1432263" y="1172501"/>
            <a:ext cx="94606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профилактики суицидальных намерений подростков педагоги психологи образовательных учреждений могут проводить профилактические занятия и тренинги, направленные на: </a:t>
            </a:r>
          </a:p>
        </p:txBody>
      </p:sp>
    </p:spTree>
    <p:extLst>
      <p:ext uri="{BB962C8B-B14F-4D97-AF65-F5344CB8AC3E}">
        <p14:creationId xmlns:p14="http://schemas.microsoft.com/office/powerpoint/2010/main" val="7504140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663083" y="2436318"/>
            <a:ext cx="886583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суицидальных тенденций или высокая вероятность их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возобнавления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ухудшении кризисной ситуации.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Выраженная потребность в психологической поддержке и практической помощи, установлении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высокозначимых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отношений взамен утраченных, необходимость создания жизненной перспективы, разработки и опробования новых способов адаптации.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обсуждать свои проблемы в группе, рассматривать и воспринимать мнения участников группы.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68507FD-234E-4750-9ED1-05E78B677E3C}"/>
              </a:ext>
            </a:extLst>
          </p:cNvPr>
          <p:cNvSpPr/>
          <p:nvPr/>
        </p:nvSpPr>
        <p:spPr>
          <a:xfrm>
            <a:off x="2000469" y="404081"/>
            <a:ext cx="85284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РАБОТА КАК ОДНА ИЗ ФОРМ ПРОФИЛАКТИКИ СУИЦИДАЛЬНОГО ПОВЕДЕНИЯ ОБУЧАЮЩИХСЯ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9C388F6-3DA7-4912-A2CB-2AA2B38812FD}"/>
              </a:ext>
            </a:extLst>
          </p:cNvPr>
          <p:cNvSpPr/>
          <p:nvPr/>
        </p:nvSpPr>
        <p:spPr>
          <a:xfrm>
            <a:off x="1774053" y="1419744"/>
            <a:ext cx="8643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показаний для проведения групповой работы Г.В.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Старшенбаум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выделяет следующие: </a:t>
            </a:r>
          </a:p>
        </p:txBody>
      </p:sp>
    </p:spTree>
    <p:extLst>
      <p:ext uri="{BB962C8B-B14F-4D97-AF65-F5344CB8AC3E}">
        <p14:creationId xmlns:p14="http://schemas.microsoft.com/office/powerpoint/2010/main" val="40939684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961F855-8479-4B24-A267-17E119ED79A4}"/>
              </a:ext>
            </a:extLst>
          </p:cNvPr>
          <p:cNvSpPr/>
          <p:nvPr/>
        </p:nvSpPr>
        <p:spPr>
          <a:xfrm>
            <a:off x="727969" y="2473673"/>
            <a:ext cx="10404627" cy="984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Основу группы должны составлять учащиеся без выраженного суицидального риска. Однако группы могут состоять только из подростков и юношей, имеющих суицидальные наклонности.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27969" y="1364222"/>
            <a:ext cx="10404628" cy="8650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6441" y="1383451"/>
            <a:ext cx="1112963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группы разнороден по полу, что снимает представления о половой уникальности собственных кризисных проблем, расширяет возможности для взаимодействия. 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BEEC34-AA91-492D-A73D-EEE8A88B0487}"/>
              </a:ext>
            </a:extLst>
          </p:cNvPr>
          <p:cNvSpPr/>
          <p:nvPr/>
        </p:nvSpPr>
        <p:spPr>
          <a:xfrm>
            <a:off x="1547658" y="512568"/>
            <a:ext cx="80481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психологических тренингов должна строиться исходя из следующих условий: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48D36BC-C206-4BBD-A9E6-051113EBB264}"/>
              </a:ext>
            </a:extLst>
          </p:cNvPr>
          <p:cNvSpPr/>
          <p:nvPr/>
        </p:nvSpPr>
        <p:spPr>
          <a:xfrm>
            <a:off x="727969" y="3886331"/>
            <a:ext cx="10404627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Оптимальное количество человек – 8-10 (до 12) учащихся. Занятия проводятся 1-2 раза в неделю по 1-1,5 часа.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BF5487F-D05D-4410-9010-4121F42EA1C7}"/>
              </a:ext>
            </a:extLst>
          </p:cNvPr>
          <p:cNvSpPr/>
          <p:nvPr/>
        </p:nvSpPr>
        <p:spPr>
          <a:xfrm>
            <a:off x="747944" y="4777327"/>
            <a:ext cx="10384652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 проводится в специализированном помещении (желательно, в комнате психологической разгрузке).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58DB397-2B95-4396-946B-0FECCB724418}"/>
              </a:ext>
            </a:extLst>
          </p:cNvPr>
          <p:cNvSpPr/>
          <p:nvPr/>
        </p:nvSpPr>
        <p:spPr>
          <a:xfrm>
            <a:off x="727969" y="5668323"/>
            <a:ext cx="10404627" cy="6771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занятия в тренинговых группах проводятся параллельно с индивидуальным консультированием.</a:t>
            </a:r>
          </a:p>
        </p:txBody>
      </p:sp>
    </p:spTree>
    <p:extLst>
      <p:ext uri="{BB962C8B-B14F-4D97-AF65-F5344CB8AC3E}">
        <p14:creationId xmlns:p14="http://schemas.microsoft.com/office/powerpoint/2010/main" val="12300930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241" y="1081725"/>
            <a:ext cx="3096893" cy="14217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735" y="1081727"/>
            <a:ext cx="3094917" cy="51949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0D9F2D7-8FD5-481A-A401-D22338ED03BD}"/>
              </a:ext>
            </a:extLst>
          </p:cNvPr>
          <p:cNvSpPr/>
          <p:nvPr/>
        </p:nvSpPr>
        <p:spPr>
          <a:xfrm>
            <a:off x="1099694" y="1092794"/>
            <a:ext cx="30968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 по профилактике суицидального поведения на год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DAC52FB-0584-4D16-B558-8295AD67C0E5}"/>
              </a:ext>
            </a:extLst>
          </p:cNvPr>
          <p:cNvSpPr/>
          <p:nvPr/>
        </p:nvSpPr>
        <p:spPr>
          <a:xfrm>
            <a:off x="7547188" y="1057603"/>
            <a:ext cx="30949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отчет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5849AB-82AE-4631-B299-012DA9B6A1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240" y="2574312"/>
            <a:ext cx="3096893" cy="142177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E86DF5F-0CAF-44C6-81D3-3413ABFE90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7736" y="1888003"/>
            <a:ext cx="3094918" cy="2009748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26F1978-D608-43E1-845D-EBBD2769025B}"/>
              </a:ext>
            </a:extLst>
          </p:cNvPr>
          <p:cNvSpPr/>
          <p:nvPr/>
        </p:nvSpPr>
        <p:spPr>
          <a:xfrm>
            <a:off x="990241" y="2574312"/>
            <a:ext cx="29874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данных о учащихся группы суицидального риска (средняя и высокая степень риска)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1A7307A-E218-4737-A5B1-8697EABB7332}"/>
              </a:ext>
            </a:extLst>
          </p:cNvPr>
          <p:cNvSpPr/>
          <p:nvPr/>
        </p:nvSpPr>
        <p:spPr>
          <a:xfrm>
            <a:off x="7460756" y="1888003"/>
            <a:ext cx="286036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просветительский материал для учащихся, родителей, учителей-предметников, классных руководителей по профилактике суицида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81EF775-6275-4632-AFD5-093FD698DA97}"/>
              </a:ext>
            </a:extLst>
          </p:cNvPr>
          <p:cNvSpPr/>
          <p:nvPr/>
        </p:nvSpPr>
        <p:spPr>
          <a:xfrm>
            <a:off x="4444789" y="261437"/>
            <a:ext cx="25536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ДОКУМЕНТАЦИЯ: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CFD4B6A-EABA-4135-AF7E-B568C1FD6E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240" y="4066898"/>
            <a:ext cx="3096893" cy="206757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0886AA5-0864-43BA-974B-BF2447C22D65}"/>
              </a:ext>
            </a:extLst>
          </p:cNvPr>
          <p:cNvSpPr/>
          <p:nvPr/>
        </p:nvSpPr>
        <p:spPr>
          <a:xfrm>
            <a:off x="1051696" y="4111689"/>
            <a:ext cx="32555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родителям, педагогам, классным руководителям по взаимодействию с учащимися группы суицидального риска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C6B9980-C08F-40CA-9947-2BDD24FEF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7737" y="4184531"/>
            <a:ext cx="3094918" cy="1421778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2BF6C1F-FB54-408A-8522-8AE76331A3FE}"/>
              </a:ext>
            </a:extLst>
          </p:cNvPr>
          <p:cNvSpPr/>
          <p:nvPr/>
        </p:nvSpPr>
        <p:spPr>
          <a:xfrm>
            <a:off x="7460756" y="4255287"/>
            <a:ext cx="32555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сценарные планы и разработки воспитательно-профилактических мероприятий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5CC26EF-E7AC-443E-B852-82FEA5D026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4403" y="1381722"/>
            <a:ext cx="2048536" cy="101256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EBD9BBC-A9BB-4C3B-8599-3F7D281CD5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2038" y="3675631"/>
            <a:ext cx="2048536" cy="204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064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CE960DF-E520-41E4-BFA4-5B6C553F8D43}"/>
              </a:ext>
            </a:extLst>
          </p:cNvPr>
          <p:cNvSpPr/>
          <p:nvPr/>
        </p:nvSpPr>
        <p:spPr>
          <a:xfrm>
            <a:off x="6704121" y="3311371"/>
            <a:ext cx="3124940" cy="19175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Коррекция отношений к жизни.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A379D70-DF31-48BE-B8E1-4CC7C63F6780}"/>
              </a:ext>
            </a:extLst>
          </p:cNvPr>
          <p:cNvSpPr/>
          <p:nvPr/>
        </p:nvSpPr>
        <p:spPr>
          <a:xfrm>
            <a:off x="6704121" y="852256"/>
            <a:ext cx="3124940" cy="19175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Коррекция отношения к другим.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7F652D2-A62A-4394-86F1-7DA048B96F10}"/>
              </a:ext>
            </a:extLst>
          </p:cNvPr>
          <p:cNvSpPr/>
          <p:nvPr/>
        </p:nvSpPr>
        <p:spPr>
          <a:xfrm>
            <a:off x="2210540" y="3311371"/>
            <a:ext cx="3124940" cy="19175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Коррекция коммуникативных особенностей.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42358F5-ADDE-42A5-84F6-ACFCD816F4DA}"/>
              </a:ext>
            </a:extLst>
          </p:cNvPr>
          <p:cNvSpPr/>
          <p:nvPr/>
        </p:nvSpPr>
        <p:spPr>
          <a:xfrm>
            <a:off x="2210540" y="852256"/>
            <a:ext cx="3124940" cy="191757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Коррекция отношений к «Я».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8A336472-721B-47CF-8B4A-51D150E80BF6}"/>
              </a:ext>
            </a:extLst>
          </p:cNvPr>
          <p:cNvSpPr/>
          <p:nvPr/>
        </p:nvSpPr>
        <p:spPr>
          <a:xfrm>
            <a:off x="4732539" y="2317472"/>
            <a:ext cx="2574524" cy="136716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тренинги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4CC420E-5BC3-4293-9A83-EB1AA3C2CC8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392" y="1624614"/>
            <a:ext cx="1438182" cy="95878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BD3256A-C6C9-44BD-AC67-FA8F330F223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98950" y="4866111"/>
            <a:ext cx="1770495" cy="151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743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1237836" y="2270104"/>
            <a:ext cx="357083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самооценки подростков; 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получения позитивной обратной связи от сверстников.</a:t>
            </a: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A7CCCF-4DDF-47C5-8984-36ECF3809DC4}"/>
              </a:ext>
            </a:extLst>
          </p:cNvPr>
          <p:cNvSpPr/>
          <p:nvPr/>
        </p:nvSpPr>
        <p:spPr>
          <a:xfrm>
            <a:off x="1990154" y="576848"/>
            <a:ext cx="83434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«Похвались соседом».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работа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2C0DDC-53A6-4213-AD69-F8DD83C77B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l="2498" r="2210" b="5041"/>
          <a:stretch/>
        </p:blipFill>
        <p:spPr>
          <a:xfrm>
            <a:off x="5760727" y="1706154"/>
            <a:ext cx="4891596" cy="3247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73522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5466219" y="1701382"/>
            <a:ext cx="518698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круг. Ребята смотрят друг другу в глаза. Называют имя и цвет своего настроения и объясняют почему такой цвет, передают хрупкий предмет-символ жизни.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A7CCCF-4DDF-47C5-8984-36ECF3809DC4}"/>
              </a:ext>
            </a:extLst>
          </p:cNvPr>
          <p:cNvSpPr/>
          <p:nvPr/>
        </p:nvSpPr>
        <p:spPr>
          <a:xfrm>
            <a:off x="1714946" y="917527"/>
            <a:ext cx="83434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Приветствия «Радуга».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89E019-F927-4F46-9A2C-2CA70B61E64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9817" y="2429118"/>
            <a:ext cx="3166369" cy="1676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97695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A7CCCF-4DDF-47C5-8984-36ECF3809DC4}"/>
              </a:ext>
            </a:extLst>
          </p:cNvPr>
          <p:cNvSpPr/>
          <p:nvPr/>
        </p:nvSpPr>
        <p:spPr>
          <a:xfrm>
            <a:off x="2940765" y="744922"/>
            <a:ext cx="75260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«Менять или находить смысл?»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FC8843-8556-434F-91D9-7EDA062C8EC3}"/>
              </a:ext>
            </a:extLst>
          </p:cNvPr>
          <p:cNvSpPr/>
          <p:nvPr/>
        </p:nvSpPr>
        <p:spPr>
          <a:xfrm>
            <a:off x="1687563" y="1903806"/>
            <a:ext cx="94095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Возьмите лист бумаги, разделите его чертой на две части. Левую часть озаглавьте «Что мне не нравится в себе, что я в себе не принимаю, не люблю?». В течение 3 минут напишите ответы на эти вопросы (достаточно перечислить 2–4 пункта, возможно, у кого-то их будет больше).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течение 3–5 минут каждый из вас попробует найти, что хорошего могут принести в вашу жизнь те качества, которые вам в себе не нравятся. Попытайтесь найти «обратную сторону медали» для каждого качества из левой части листа.</a:t>
            </a:r>
          </a:p>
        </p:txBody>
      </p:sp>
    </p:spTree>
    <p:extLst>
      <p:ext uri="{BB962C8B-B14F-4D97-AF65-F5344CB8AC3E}">
        <p14:creationId xmlns:p14="http://schemas.microsoft.com/office/powerpoint/2010/main" val="434180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335873" y="791088"/>
            <a:ext cx="1048098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«Нет ничего лучшего…»</a:t>
            </a:r>
          </a:p>
          <a:p>
            <a:pPr algn="just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9FE26D9-43EF-4F9C-A36D-A24F323669F9}"/>
              </a:ext>
            </a:extLst>
          </p:cNvPr>
          <p:cNvSpPr/>
          <p:nvPr/>
        </p:nvSpPr>
        <p:spPr>
          <a:xfrm>
            <a:off x="5110514" y="2123957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 их вашими фразами или словами близких, друзей, которые придают вам силы в сложные моменты жизни.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2FEE51-BDE3-4C82-B926-A0991BD5EE0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37349" y="2123957"/>
            <a:ext cx="2566479" cy="219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348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A7CCCF-4DDF-47C5-8984-36ECF3809DC4}"/>
              </a:ext>
            </a:extLst>
          </p:cNvPr>
          <p:cNvSpPr/>
          <p:nvPr/>
        </p:nvSpPr>
        <p:spPr>
          <a:xfrm>
            <a:off x="2949643" y="134306"/>
            <a:ext cx="75260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«Жизненная прямая»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FC8843-8556-434F-91D9-7EDA062C8EC3}"/>
              </a:ext>
            </a:extLst>
          </p:cNvPr>
          <p:cNvSpPr/>
          <p:nvPr/>
        </p:nvSpPr>
        <p:spPr>
          <a:xfrm>
            <a:off x="5850384" y="882874"/>
            <a:ext cx="52200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Нарисуйте свою жизненную прямую. Из каких важных событий она состоит? Отметьте их на прямой. Какие события вы вспомнили? На жизненной прямой укажите чередование хороших и плохих событий.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3915FD-BE3B-4DAF-8953-B744E0DA3F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1340" r="12627" b="5627"/>
          <a:stretch/>
        </p:blipFill>
        <p:spPr>
          <a:xfrm>
            <a:off x="1840639" y="1482967"/>
            <a:ext cx="2749118" cy="174002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6DFC627-A0C9-48D9-8421-0C8EE67A5C5A}"/>
              </a:ext>
            </a:extLst>
          </p:cNvPr>
          <p:cNvSpPr/>
          <p:nvPr/>
        </p:nvSpPr>
        <p:spPr>
          <a:xfrm>
            <a:off x="449802" y="3635011"/>
            <a:ext cx="1129239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Примеры. На «проблемном» листе вы можете, к примеру, написать: «У меня мало друзей», «Я получаю плохие оценки», «Родители мне не доверяют». На странице удачных ситуаций можно написать: «У меня много друзей», «Я получаю хорошие оценки», «Родители доверяют мне». У вас есть 10 минут.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Справа напротив каждого пункта запишите, что вы сами сделали для того, чтобы обстоятельства сложились именно таким образом. Например, рядом с записью «У меня мало друзей» может быть следующий комментарий: «После школы Я мало вижусь с другими людьми. Я гуляю преимущественно с Таней. С ней мы обсуждаем других девочек. Я быстро обижаюсь». А предложение «У меня много друзей» можно дополнить так: «Я помогаю другим делать домашние задания. Я не сплетничаю о них. Многих я приглашаю на вечеринки. Я навещаю заболевших одноклассников. Я - дружелюбный человек. Я с удовольствием развлекаюсь». Подумайте, как вы сами влияете на сложившуюся ситуацию, каким образом способствуете тому или иному развитию событий. У вас есть 20 минут.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соберитесь в группы по три человека. Поговорите друг с другом о том, как вы создаете себе проблемы или благоприятные ситуации. Обсудите, как вам хотелось бы жить и что вы можете для этого сделать. Помогите друг другу найти как можно больше вариантов, которые могут привести к удачному результату. В вашем распоряжении 20 минут.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возвращайтесь в круг, чтобы мы вместе смогли обсудить это упражнение.</a:t>
            </a:r>
          </a:p>
        </p:txBody>
      </p:sp>
    </p:spTree>
    <p:extLst>
      <p:ext uri="{BB962C8B-B14F-4D97-AF65-F5344CB8AC3E}">
        <p14:creationId xmlns:p14="http://schemas.microsoft.com/office/powerpoint/2010/main" val="20978677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FC8843-8556-434F-91D9-7EDA062C8EC3}"/>
              </a:ext>
            </a:extLst>
          </p:cNvPr>
          <p:cNvSpPr/>
          <p:nvPr/>
        </p:nvSpPr>
        <p:spPr>
          <a:xfrm>
            <a:off x="4163627" y="1452808"/>
            <a:ext cx="707550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Человеческая жизнь ... Неповторимая, радостная и печальная, полная глубоких переживаний, сладкая, как мед, и горькая, как полынь.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Жизнь дается нам удивительным цветком, который утром умывается росой, встречая новый день, нежно протягивает руки-лепестки к солнцу, чтобы защитило его от всего злого и недоброго, а вечером тихо и спокойно опускает свою головку к земле, надеясь на следующий день увидеть мир лучше.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Нарисуйте на чистом листе бумаге ваши мысли на тему "Жизнь прекрасна, потому что...".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Обсуждение.</a:t>
            </a:r>
          </a:p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77D8B06-838D-47F4-BBE4-01A5DF3443E5}"/>
              </a:ext>
            </a:extLst>
          </p:cNvPr>
          <p:cNvSpPr/>
          <p:nvPr/>
        </p:nvSpPr>
        <p:spPr>
          <a:xfrm>
            <a:off x="2573475" y="621811"/>
            <a:ext cx="74190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«Жизнь прекрасна»- работа в группах.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17B8A36-DF99-4624-8F5D-64E3586FF03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435" y="2049262"/>
            <a:ext cx="2759476" cy="275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240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FC8843-8556-434F-91D9-7EDA062C8EC3}"/>
              </a:ext>
            </a:extLst>
          </p:cNvPr>
          <p:cNvSpPr/>
          <p:nvPr/>
        </p:nvSpPr>
        <p:spPr>
          <a:xfrm>
            <a:off x="790112" y="1273890"/>
            <a:ext cx="1024483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Сегодня мы с вами будем волшебниками, которые могут всё. Я вам предлагаю соткать полотно своего счастья. Чтобы соткать полотно, нам нужны нитки. В моих руках моток обыкновенных ниток. Сегодня мы с вами будем превращать их в Нити Счастья. Встаньте в круг, так, чтобы чувствовать друг друга. Мы будем передавать нитки друг другу. У кого окажется моток ниток, должен ответить на вопрос: "Что такое счастье?" и передать этот моток другому человеку по вашему выбору. Обыкновенный моток нитей, совершая путь от одного человека к другому, становится мотком Нитей Счастья.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наших руках Нити Счастья. В памяти нитей запечатлены все ваши ответы, рассуждения, мысли о счастье. При помощи обыкновенных нитей мы с  соткали Полотно Счастья.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392361F-EB23-44E2-8EDD-45230941C53A}"/>
              </a:ext>
            </a:extLst>
          </p:cNvPr>
          <p:cNvSpPr/>
          <p:nvPr/>
        </p:nvSpPr>
        <p:spPr>
          <a:xfrm>
            <a:off x="3973348" y="398075"/>
            <a:ext cx="48111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"Полотно счастья"</a:t>
            </a:r>
          </a:p>
        </p:txBody>
      </p:sp>
    </p:spTree>
    <p:extLst>
      <p:ext uri="{BB962C8B-B14F-4D97-AF65-F5344CB8AC3E}">
        <p14:creationId xmlns:p14="http://schemas.microsoft.com/office/powerpoint/2010/main" val="14035883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4303767" y="498700"/>
            <a:ext cx="33432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литература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599460" y="1452808"/>
            <a:ext cx="8751903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суицида. Наталья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Сакович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https://5psy.ru/obrazovanie/profilaktika-suicida.html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проблемы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суицидологии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Сборник трудов московского НИИ психиатрии. — М., 1978.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Амбрумова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А.Г. Индивидуально-психологические аспекты суицидального поведения // Актуальные проблемы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суицидологии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М., 1978.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Амбрумова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А.Г. Методические рекомендации по профилактике суицидальных действий в детском и подростковом возрасте. — М., 1978.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Дюркгейм Э. Самоубийство (социологический этюд). — М., Мысль, 1994.</a:t>
            </a:r>
          </a:p>
          <a:p>
            <a:pPr marL="342900" indent="-342900" algn="just">
              <a:buFont typeface="+mj-lt"/>
              <a:buAutoNum type="arabicPeriod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Исаев Д.С. Психология суицидального поведения. — Самара, 2000.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endParaRPr lang="en-US" altLang="ru-RU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3510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4837</TotalTime>
  <Words>3752</Words>
  <Application>Microsoft Office PowerPoint</Application>
  <PresentationFormat>Широкоэкранный</PresentationFormat>
  <Paragraphs>275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1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131</cp:revision>
  <dcterms:created xsi:type="dcterms:W3CDTF">2021-10-18T06:14:28Z</dcterms:created>
  <dcterms:modified xsi:type="dcterms:W3CDTF">2023-02-18T04:49:03Z</dcterms:modified>
</cp:coreProperties>
</file>