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2" r:id="rId3"/>
    <p:sldId id="263" r:id="rId4"/>
    <p:sldId id="267" r:id="rId5"/>
    <p:sldId id="269" r:id="rId6"/>
    <p:sldId id="292" r:id="rId7"/>
    <p:sldId id="299" r:id="rId8"/>
    <p:sldId id="324" r:id="rId9"/>
    <p:sldId id="346" r:id="rId10"/>
    <p:sldId id="287" r:id="rId11"/>
    <p:sldId id="326" r:id="rId12"/>
    <p:sldId id="327" r:id="rId13"/>
    <p:sldId id="328" r:id="rId14"/>
    <p:sldId id="329" r:id="rId15"/>
    <p:sldId id="330" r:id="rId16"/>
    <p:sldId id="331" r:id="rId17"/>
    <p:sldId id="333" r:id="rId18"/>
    <p:sldId id="335" r:id="rId19"/>
    <p:sldId id="336" r:id="rId20"/>
    <p:sldId id="28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61992" y="3611161"/>
            <a:ext cx="84266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Служба школьной медиации.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0668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Углубление знаний руководителей организаций образования о методах школьной медиации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40"/>
            <a:ext cx="8724496" cy="183450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Раскрыть сущность понятия «медиация».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 целями, функциями службы медиации в школе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навыки реагирования на конфликты и мелкие криминальные ситуации 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9" y="512574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2928" y="1814134"/>
            <a:ext cx="92061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понятия «медиация».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Цели, функции службы медиации в школе.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реагирования организации образования на конфликты и мелкие криминальные ситуации.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907E79D-B66B-4304-9706-9A9DD741A8F7}"/>
              </a:ext>
            </a:extLst>
          </p:cNvPr>
          <p:cNvSpPr/>
          <p:nvPr/>
        </p:nvSpPr>
        <p:spPr>
          <a:xfrm>
            <a:off x="4843139" y="2616412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философ Цицерон говорил: </a:t>
            </a:r>
          </a:p>
          <a:p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«Там победа, где согласие»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7A6917-7FC3-46DE-A018-4E0614851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117" y="1994975"/>
            <a:ext cx="1505843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969145" y="253567"/>
            <a:ext cx="10253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– один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вариантов стратегии примирения,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выработанный человеческой практикой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5427216" y="2067721"/>
            <a:ext cx="53413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«Школьная медиация» - </a:t>
            </a:r>
          </a:p>
          <a:p>
            <a:pPr algn="just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инновационный метод, который применяется для разрешения споров и предотвращения конфликтных ситуаций между участниками образовательных отношений в качестве современного альтернативного способа разрешения споров.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35C605-ACD9-4FDC-A54E-F780E8B41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87" y="2241670"/>
            <a:ext cx="3846909" cy="20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1828217"/>
            <a:ext cx="895580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945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864810" y="799665"/>
            <a:ext cx="86421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Восстановительная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восстановление статуса пострадавшего и обидчика в обществе, отношений между ними и в школьном сообществе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4383451"/>
            <a:ext cx="8955800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64809" y="1875957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коммуникативной компетентности учащихся и педагогов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609" y="3243631"/>
            <a:ext cx="8906651" cy="10499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3417" y="3243631"/>
            <a:ext cx="87613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(стимулирование развития рефлексии, самостоятельности, принятия на себя ответственности, планирования будущего, осознания ценности отношений);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32943" y="4427488"/>
            <a:ext cx="885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(предотвращение конфликтов).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54652" y="1660124"/>
            <a:ext cx="26129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– это процесс, в котором участники (конфликтующие стороны) разрешают свой конфликт с помощью беспристрастной третьей стороны (медиатора)</a:t>
            </a:r>
          </a:p>
        </p:txBody>
      </p:sp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86" y="2683255"/>
            <a:ext cx="3160855" cy="33181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27312" y="2753369"/>
            <a:ext cx="30346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альтернативная форма разрешения споров, с участием третьей нейтральной, беспристрастной, не заинтересованной в данном конфликте стороны - медиатора.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599" y="2618769"/>
            <a:ext cx="3255546" cy="3447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391" y="2537489"/>
            <a:ext cx="2701396" cy="361968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635811" y="2696545"/>
            <a:ext cx="303679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основывается принципах: 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добровольность,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конфиденциальность,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равноправие сторон,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нейтральность медиатора,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недопустимость вмешательства в процедуру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707290" y="2662059"/>
            <a:ext cx="27013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человек, обладающий определенным набором знаний и умений в области права, психологии, философии, а кроме того - наделенный красноречием и авторитетом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3177545" y="283884"/>
            <a:ext cx="899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как метод разрешения конфликтов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DF2FAA-F837-490C-AABE-8626DE51D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791" y="1250334"/>
            <a:ext cx="2170597" cy="76285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D0171E-3D40-4385-9585-A81D532AC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4" y="1177626"/>
            <a:ext cx="2532171" cy="12297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55FD2E-34AC-4825-BFB5-23B4FD84CC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674" y="926488"/>
            <a:ext cx="2701396" cy="152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8646" y="1819922"/>
            <a:ext cx="3160855" cy="355994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342608" y="2097109"/>
            <a:ext cx="30346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распространяется только на частные правоотношения, она не может применяться к правовым конфликтам, где одной из сторон выступает государственный орган.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9402" y="1819923"/>
            <a:ext cx="2853072" cy="355994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74267A-8C1B-405B-96F2-5A15A11DD1D7}"/>
              </a:ext>
            </a:extLst>
          </p:cNvPr>
          <p:cNvSpPr/>
          <p:nvPr/>
        </p:nvSpPr>
        <p:spPr>
          <a:xfrm>
            <a:off x="6803255" y="2795116"/>
            <a:ext cx="26692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</a:t>
            </a:r>
            <a:r>
              <a:rPr lang="ru-RU" dirty="0"/>
              <a:t>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замена судье, вершащему традиционное правосудие.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680855-6331-49DD-9786-A90071883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022" y="167763"/>
            <a:ext cx="2706859" cy="165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18" y="1923382"/>
            <a:ext cx="4154751" cy="7945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18" y="835844"/>
            <a:ext cx="4154750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468607" y="953754"/>
            <a:ext cx="45020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директора ОО «О создании школьной Службы медиации»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66" y="3897604"/>
            <a:ext cx="4154750" cy="84498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390618" y="2020515"/>
            <a:ext cx="21452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18" y="2890530"/>
            <a:ext cx="4154750" cy="7125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90618" y="2931135"/>
            <a:ext cx="41547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Должностная инструкция куратора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390617" y="3940038"/>
            <a:ext cx="4234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обращений в службу, отчетов по ее работе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4114137" y="173849"/>
            <a:ext cx="4736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документации службы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07" y="4912012"/>
            <a:ext cx="4076761" cy="707887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512997" y="4994090"/>
            <a:ext cx="3836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регистрации конфликтов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CB17A2-AB40-4312-A877-87EC314FEC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804795"/>
            <a:ext cx="4736040" cy="7937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CF564F1-1F63-459A-940B-7C1280C87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147" y="1703123"/>
            <a:ext cx="4799861" cy="79854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F18053-734D-4BB2-B212-76300B684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3436836"/>
            <a:ext cx="4710908" cy="70788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7EADE55-6CB4-44B6-99DA-B66D70F75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02" y="5756908"/>
            <a:ext cx="4054566" cy="86323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6C31A9-40B5-4940-B0FC-857A1E2A9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1078" y="4266362"/>
            <a:ext cx="4721331" cy="70945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EEC26B7-C57F-4517-93D9-C1481D718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157" y="5081163"/>
            <a:ext cx="4685776" cy="70788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A05BF9-EBC4-4DCE-B2F3-42ECE2C5E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157" y="5912255"/>
            <a:ext cx="4685776" cy="70788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71A4DF-DDFC-4F28-93AC-8E794FFB5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1501" y="2587804"/>
            <a:ext cx="4746507" cy="70788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30F55F-1A77-4007-BA9A-C02E35C21AC3}"/>
              </a:ext>
            </a:extLst>
          </p:cNvPr>
          <p:cNvSpPr/>
          <p:nvPr/>
        </p:nvSpPr>
        <p:spPr>
          <a:xfrm>
            <a:off x="512997" y="5789050"/>
            <a:ext cx="3880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сотрудников Службы медиации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B1A8C00-70B5-4B2D-A6B5-C9B090F092D7}"/>
              </a:ext>
            </a:extLst>
          </p:cNvPr>
          <p:cNvSpPr/>
          <p:nvPr/>
        </p:nvSpPr>
        <p:spPr>
          <a:xfrm>
            <a:off x="6465903" y="1710463"/>
            <a:ext cx="43470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листы о деятельности команды примирения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AD432A-E044-4C88-94B4-11838D8F68E4}"/>
              </a:ext>
            </a:extLst>
          </p:cNvPr>
          <p:cNvSpPr/>
          <p:nvPr/>
        </p:nvSpPr>
        <p:spPr>
          <a:xfrm>
            <a:off x="6482157" y="2559691"/>
            <a:ext cx="47821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сопровождения деятельности школьников – членов команды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2329394-8930-43C0-A146-DBB90FC1F6B4}"/>
              </a:ext>
            </a:extLst>
          </p:cNvPr>
          <p:cNvSpPr/>
          <p:nvPr/>
        </p:nvSpPr>
        <p:spPr>
          <a:xfrm>
            <a:off x="6491078" y="3408919"/>
            <a:ext cx="47569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мероприятий работы школьной службы примирения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E851929-FE68-49FA-8B51-D84966899843}"/>
              </a:ext>
            </a:extLst>
          </p:cNvPr>
          <p:cNvSpPr/>
          <p:nvPr/>
        </p:nvSpPr>
        <p:spPr>
          <a:xfrm>
            <a:off x="6501501" y="4250072"/>
            <a:ext cx="48975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проведения обучающих занятий с учащимися-медиаторами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5916560-C080-477F-B1FD-30BF06220E09}"/>
              </a:ext>
            </a:extLst>
          </p:cNvPr>
          <p:cNvSpPr/>
          <p:nvPr/>
        </p:nvSpPr>
        <p:spPr>
          <a:xfrm>
            <a:off x="6465903" y="5063027"/>
            <a:ext cx="49774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Примирительный договор и другие документы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6073FD9-E0AB-4997-9C84-3A6E973FBD79}"/>
              </a:ext>
            </a:extLst>
          </p:cNvPr>
          <p:cNvSpPr/>
          <p:nvPr/>
        </p:nvSpPr>
        <p:spPr>
          <a:xfrm>
            <a:off x="6516210" y="5881482"/>
            <a:ext cx="45106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 о проведении примирительной процедуры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2F9855AD-91A8-4514-A99A-C38631FDA3BC}"/>
              </a:ext>
            </a:extLst>
          </p:cNvPr>
          <p:cNvSpPr/>
          <p:nvPr/>
        </p:nvSpPr>
        <p:spPr>
          <a:xfrm>
            <a:off x="6501501" y="832183"/>
            <a:ext cx="4666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проведения примирительной процедуры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DAC3EA8-A84C-446E-9265-F098DCF7BC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1535" y="1384171"/>
            <a:ext cx="1387515" cy="83639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08E1BF-964D-4757-8554-5B58C527D6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4150" y="3610185"/>
            <a:ext cx="1375416" cy="127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197222" y="752049"/>
            <a:ext cx="8016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организации службы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958790" y="1411887"/>
            <a:ext cx="107686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приказа, которым назначается руководитель и персональный состав службы;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Положения о Службе медиации в ОО;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собрания медиаторов, в ходе которого сотрудники начинают изучать нормативную базу, регламентирующую формирование Службы медиации в ОО;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порядка функционирования службы и определение круга обязанностей ее сотрудников;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решения, принятые на собрании медиаторов, протоколируются.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внутренних документов службы, журнала и других бланков отчетности, образца соглашения;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прошедшие регистрацию сотрудники подписывают первичный протокол о намерениях информировать о создании службы всех участников образовательного процесса.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707528-351C-43E3-94B0-22D85E118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559" y="287165"/>
            <a:ext cx="1476198" cy="112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507288-2168-46BF-9964-35984D578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97" y="273923"/>
            <a:ext cx="4089203" cy="61118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8894EC-A394-4342-9B58-5AD9016CA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070" y="273922"/>
            <a:ext cx="4165787" cy="62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96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45958" y="843334"/>
            <a:ext cx="10017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 решения конфликтов в организациях образования: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что мы знаем о медиации?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641022" y="2459504"/>
            <a:ext cx="60641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 образования собраны дети из разных социальных слоев, разных национальностей, разных стилей воспитания и т. д., что создает потенциально конфликтную среду, в которой дети обязаны находиться значительную часть своего времени.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7DF910-96DE-4F62-80D1-D19AE4CAB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6" y="2527794"/>
            <a:ext cx="4036910" cy="180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 конфликтов травмируют душу и психику как обидчика, так и жертвы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083076" y="1642940"/>
            <a:ext cx="100177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Никакой ребенок не будет думать об уроке, если у него конфликт, его после школы ждет «разборка» или он стал жертвой бойкота или насилия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8E64E7-6A07-43EF-B3C0-AFBACD8F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987" y="2680431"/>
            <a:ext cx="5151566" cy="361524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7193DC-D230-4374-B681-E84E5C391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16" y="3119365"/>
            <a:ext cx="1835055" cy="9388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3D237EF-E7D3-447E-9930-AD0D95CDE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16" y="4940126"/>
            <a:ext cx="1865538" cy="10668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D4961E-23E6-421E-9A11-2CB5EEED0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1345" y="3018771"/>
            <a:ext cx="1859441" cy="11400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401F315-F025-4147-86E5-868782A33D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1937" y="4660276"/>
            <a:ext cx="1658256" cy="11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278386" y="639763"/>
            <a:ext cx="1035136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большинства подростков важнейшими вопросами являются их статус среди сверстников, общение, взаимоотношения с противоположным полом, власть и влияние на других, принадлежность к группировке в классе, опробование разных ролей и т. д. 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93143E-085F-40F9-AA87-876991DF4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28" y="2270979"/>
            <a:ext cx="4316342" cy="182895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7E8D69-3E6B-4831-8C15-1BD7352AA314}"/>
              </a:ext>
            </a:extLst>
          </p:cNvPr>
          <p:cNvSpPr/>
          <p:nvPr/>
        </p:nvSpPr>
        <p:spPr>
          <a:xfrm>
            <a:off x="1558032" y="4778380"/>
            <a:ext cx="9792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ли организация образования осваивать взаимоотношения в культурных и ненасильственных формах?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80020-BCD8-450F-BB33-07FB2630C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049" y="2949421"/>
            <a:ext cx="1652159" cy="14022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EBEBDD-E528-4B82-B0B2-0C0047280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466" y="2949421"/>
            <a:ext cx="1652159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37685" y="533051"/>
            <a:ext cx="9347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реагирования ОО на конфликты и мелкие криминальные ситуации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326602" y="2267017"/>
            <a:ext cx="7341833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Административно-карательный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к психологу/социальному педагогу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«Стрелки» среди подростков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в органы детского самоуправления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Замалчивание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7E6D37-5AB9-4D34-946A-0DD03C8DE42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479" y="2520810"/>
            <a:ext cx="3578662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60" y="1325946"/>
            <a:ext cx="73418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Административно-карательный: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к руководителю;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на педсовет;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вызов родителей;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в ИДН и т. п.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рассматривают конфликт как зло, которое надо искоренять, или в крайнем случае избежать, скрыть.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Частый способ реагирования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 виноватого и наказание (или угроза наказанием).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17B3A0-AD12-4EA6-9CE5-6073A4027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189" y="1470428"/>
            <a:ext cx="2194750" cy="15911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FD3334-0003-44A6-AED2-4CA1B57684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7509" y="3586579"/>
            <a:ext cx="1738185" cy="181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245484"/>
            <a:ext cx="271933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Стрелки - попытки детей самим решить конфликты с использованием силы 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4" y="3428999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5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629442" y="3928356"/>
            <a:ext cx="2523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Замыкание в себе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02398" y="3524128"/>
            <a:ext cx="310590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Скрытые (многолетние) конфликты: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Групповое давление, отвержение, бойкот 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FBF349-8067-4A22-9518-8F37A8AF8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25" y="1376357"/>
            <a:ext cx="2042337" cy="15485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802EBB-CF32-480A-80A7-BAB48A876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809" y="1376358"/>
            <a:ext cx="2112808" cy="15485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22E3FF-8115-4FFF-9BD1-5BCAA13531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8035" y="1538307"/>
            <a:ext cx="213378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школьного самоуправления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38835" y="1574521"/>
            <a:ext cx="73418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повторяют решения и выводы педсовета или заседания ИДН, поскольку другой модели подростки не видели. Причем порой они поступают более жестко и угрожают, поскольку не имеют взрослой разумности. 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общего у этих способов?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способе выхода из конфликта принимают не сами участники ситуации, а кто-то другой, используя при этом: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власть (взрослые);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физическую силу (дети на «стрелках»);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давление.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4F7984-7C67-4DA5-8E04-B558371D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27" y="1320159"/>
            <a:ext cx="2401597" cy="2108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776DC9-8847-4EEA-942F-373615109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327" y="3684496"/>
            <a:ext cx="2444708" cy="18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74345" y="1530133"/>
            <a:ext cx="75992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конфликта заменяется «принуждением к миру» и угрозой наказания за невыполнение требований.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не учатся способам решения конфликтов и ответственности, поскольку решение за них находят взрослые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2E91D3-47D7-4D40-AE64-1C61D5C00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95" y="1259077"/>
            <a:ext cx="2243574" cy="16765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D7F244-E5B4-41B9-A2E7-BDE2FB283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35" y="2954327"/>
            <a:ext cx="2981202" cy="195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6317940" y="421105"/>
            <a:ext cx="572905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предлагаем для работы с конфликтами использовать медиацию 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Медиаторами в школах могут не только взрослые, но и подростки, поскольку у них наиболее тесный контакт со сверстниками. Взрослым подростки часто не доверяют или боятся прослыть «стукачами»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A41B83-ABC8-4A16-A7E4-AD877C9CB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76" y="912958"/>
            <a:ext cx="2066723" cy="18716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49F93D-F76A-4754-9ACC-453016D41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094" y="702627"/>
            <a:ext cx="3218967" cy="22922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789362-6FBD-497C-B5E0-3DEC799F5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384" y="3221592"/>
            <a:ext cx="3981033" cy="26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2893</TotalTime>
  <Words>881</Words>
  <Application>Microsoft Office PowerPoint</Application>
  <PresentationFormat>Широкоэкранный</PresentationFormat>
  <Paragraphs>114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2023-02-19T23:40:51Z</dcterms:modified>
</cp:coreProperties>
</file>