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62" r:id="rId3"/>
    <p:sldId id="263" r:id="rId4"/>
    <p:sldId id="287" r:id="rId5"/>
    <p:sldId id="344" r:id="rId6"/>
    <p:sldId id="345" r:id="rId7"/>
    <p:sldId id="346" r:id="rId8"/>
    <p:sldId id="323" r:id="rId9"/>
    <p:sldId id="347" r:id="rId10"/>
    <p:sldId id="327" r:id="rId11"/>
    <p:sldId id="299" r:id="rId12"/>
    <p:sldId id="348" r:id="rId13"/>
    <p:sldId id="349" r:id="rId14"/>
    <p:sldId id="350" r:id="rId15"/>
    <p:sldId id="351" r:id="rId16"/>
    <p:sldId id="352" r:id="rId17"/>
    <p:sldId id="353" r:id="rId18"/>
    <p:sldId id="326" r:id="rId19"/>
    <p:sldId id="354" r:id="rId20"/>
    <p:sldId id="355" r:id="rId21"/>
    <p:sldId id="356" r:id="rId22"/>
    <p:sldId id="357" r:id="rId23"/>
    <p:sldId id="358" r:id="rId24"/>
    <p:sldId id="331" r:id="rId25"/>
    <p:sldId id="359" r:id="rId26"/>
    <p:sldId id="360" r:id="rId27"/>
    <p:sldId id="361" r:id="rId28"/>
    <p:sldId id="362" r:id="rId29"/>
    <p:sldId id="363" r:id="rId30"/>
    <p:sldId id="364" r:id="rId31"/>
    <p:sldId id="365" r:id="rId32"/>
    <p:sldId id="366" r:id="rId33"/>
    <p:sldId id="367" r:id="rId34"/>
    <p:sldId id="283" r:id="rId35"/>
    <p:sldId id="368" r:id="rId36"/>
    <p:sldId id="369" r:id="rId37"/>
    <p:sldId id="370" r:id="rId38"/>
    <p:sldId id="300" r:id="rId39"/>
    <p:sldId id="371" r:id="rId40"/>
    <p:sldId id="372" r:id="rId41"/>
    <p:sldId id="373" r:id="rId42"/>
    <p:sldId id="374" r:id="rId43"/>
    <p:sldId id="375" r:id="rId44"/>
    <p:sldId id="297" r:id="rId4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6B"/>
    <a:srgbClr val="2A928D"/>
    <a:srgbClr val="C3570F"/>
    <a:srgbClr val="FB9705"/>
    <a:srgbClr val="549DC6"/>
    <a:srgbClr val="00AE4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46F890A9-2807-4EBB-B81D-B2AA78EC7F39}" styleName="Темный стиль 2 — акцент 5/акцент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00F44-4613-4DC5-9E82-5634087CBDE9}" type="datetimeFigureOut">
              <a:rPr lang="ru-RU" smtClean="0"/>
              <a:pPr/>
              <a:t>18.02.2023</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55180C8-1B88-47EC-A99C-05A938C9072E}" type="slidenum">
              <a:rPr lang="ru-RU" smtClean="0"/>
              <a:pPr/>
              <a:t>‹#›</a:t>
            </a:fld>
            <a:endParaRPr lang="ru-RU"/>
          </a:p>
        </p:txBody>
      </p:sp>
    </p:spTree>
    <p:extLst>
      <p:ext uri="{BB962C8B-B14F-4D97-AF65-F5344CB8AC3E}">
        <p14:creationId xmlns:p14="http://schemas.microsoft.com/office/powerpoint/2010/main" val="4154867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7CE061-58EE-42C5-A805-EEF875DB909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F15E319B-5F05-4ABE-8B1B-95AE7AF85C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882396C-323D-49FB-AE5E-8FEC594FE1B0}"/>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5" name="Нижний колонтитул 4">
            <a:extLst>
              <a:ext uri="{FF2B5EF4-FFF2-40B4-BE49-F238E27FC236}">
                <a16:creationId xmlns:a16="http://schemas.microsoft.com/office/drawing/2014/main" id="{70B4708F-DF5F-4900-B2ED-B6E7E98BFD4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B018592-E49A-43D0-8AA5-A132DF5D2B44}"/>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65648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8D68F1-5AFA-4B43-9AA7-A7FC112E7D4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E695F15-4F49-485F-898D-184E7FCD8878}"/>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99AE070-43E8-4F37-A0EF-3CD0B8DF8AB4}"/>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5" name="Нижний колонтитул 4">
            <a:extLst>
              <a:ext uri="{FF2B5EF4-FFF2-40B4-BE49-F238E27FC236}">
                <a16:creationId xmlns:a16="http://schemas.microsoft.com/office/drawing/2014/main" id="{9105613F-B9F7-4E0E-B810-1CB705EC47F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E43A559-FA2B-494F-9F1B-EE6DB8A4F608}"/>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2088696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AE483B-E6E1-4B82-9A19-5E1F9618F4C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4041DFA1-7846-4C0E-AB20-41068FB35F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B5CB8607-1138-4780-ADAC-0212B7E27C1F}"/>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5" name="Нижний колонтитул 4">
            <a:extLst>
              <a:ext uri="{FF2B5EF4-FFF2-40B4-BE49-F238E27FC236}">
                <a16:creationId xmlns:a16="http://schemas.microsoft.com/office/drawing/2014/main" id="{D34B7C91-D256-4090-B8F2-4221304A3DE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907D00E-BF2C-41D9-8943-FC8E8C0C8D38}"/>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06462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E01BBE-F7F6-44A1-9A84-17A0381FE81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FBD6E08-5AE3-4183-8858-036CC0EFFCFD}"/>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FCD34CC-E0B3-403B-89D7-A816A4C96BF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BD1B776-AE60-4B4E-A43E-89C03BFBC729}"/>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6" name="Нижний колонтитул 5">
            <a:extLst>
              <a:ext uri="{FF2B5EF4-FFF2-40B4-BE49-F238E27FC236}">
                <a16:creationId xmlns:a16="http://schemas.microsoft.com/office/drawing/2014/main" id="{40862689-C0B0-41C4-8B9B-252503A8B45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4200C66-86D5-43A0-B646-CE089D69ECB0}"/>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9205335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BB0ABC-FC7F-4D0F-87C4-A6E817F0F2C1}"/>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7FA31AD-B81B-4A42-BFA8-390B6EFF08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FBE7CE3-9DAB-4762-854A-3D44CE3C6AA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5EA19886-BF7E-4807-9476-4D4134AE71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CBBD2972-3935-4185-A1F0-F73A8AA6F5B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3925025-8B57-4CEA-BF87-DD18A817C378}"/>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8" name="Нижний колонтитул 7">
            <a:extLst>
              <a:ext uri="{FF2B5EF4-FFF2-40B4-BE49-F238E27FC236}">
                <a16:creationId xmlns:a16="http://schemas.microsoft.com/office/drawing/2014/main" id="{8E592F93-F132-4C60-A2D1-DB24876C1E3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07A717CD-5A6C-4E33-A4EE-EBC3FD594C1B}"/>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2417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B2DD179-1B31-4D89-855F-B5F0D4264D6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9FAA077-664B-4606-A275-C958EB2AC05C}"/>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4" name="Нижний колонтитул 3">
            <a:extLst>
              <a:ext uri="{FF2B5EF4-FFF2-40B4-BE49-F238E27FC236}">
                <a16:creationId xmlns:a16="http://schemas.microsoft.com/office/drawing/2014/main" id="{6AC4F648-C6E9-4CD2-8F9B-C491D2E965CC}"/>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1543C614-B76C-4EA8-AC7D-5DBD9021F0C4}"/>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449580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AA29A44A-B0B7-4E47-81D7-E87C1DF003FA}"/>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3" name="Нижний колонтитул 2">
            <a:extLst>
              <a:ext uri="{FF2B5EF4-FFF2-40B4-BE49-F238E27FC236}">
                <a16:creationId xmlns:a16="http://schemas.microsoft.com/office/drawing/2014/main" id="{ACDD3143-FB68-4BA8-A32F-B1B6926DB981}"/>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902B070-4811-4972-A0C5-23A257190465}"/>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325550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8EAAA4-9BA9-41BE-B762-2D88D9F8AC9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7BE708DF-D09E-40B6-82AC-492982AE74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B97842BC-9A4C-401A-B049-C85C2686C5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477A2DD-1F1C-4FBB-BE11-D33377DA95A1}"/>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6" name="Нижний колонтитул 5">
            <a:extLst>
              <a:ext uri="{FF2B5EF4-FFF2-40B4-BE49-F238E27FC236}">
                <a16:creationId xmlns:a16="http://schemas.microsoft.com/office/drawing/2014/main" id="{E8B8D815-4687-4BA1-B147-EFE2B4CF03D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0251BBB-570E-4351-A978-0A0D01470085}"/>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004944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AE4567-3828-4947-B135-A7FC5B40F78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A8032162-76FD-4466-A450-5EBF3A51A2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B8877D2-3F50-434F-8D96-39A1DA39FB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F2489F5-8CCD-4998-B9FA-92E21A55CCCD}"/>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6" name="Нижний колонтитул 5">
            <a:extLst>
              <a:ext uri="{FF2B5EF4-FFF2-40B4-BE49-F238E27FC236}">
                <a16:creationId xmlns:a16="http://schemas.microsoft.com/office/drawing/2014/main" id="{94F19758-CC9E-4E2A-AA4C-94C1F1E0BA4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CB5E961-32B5-498C-9C63-7D6C13CC5985}"/>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2153698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BEF350-BFED-4875-B837-9B4F186E5B70}"/>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0993DA80-41BD-4BAB-9333-67B5409EF7D9}"/>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0F5AE32-94A8-4625-B5E0-C362C5191F22}"/>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5" name="Нижний колонтитул 4">
            <a:extLst>
              <a:ext uri="{FF2B5EF4-FFF2-40B4-BE49-F238E27FC236}">
                <a16:creationId xmlns:a16="http://schemas.microsoft.com/office/drawing/2014/main" id="{481D307F-FF7A-4F9D-B465-AF10435BDF5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A967D95-6403-4818-8E8E-B5C9287A058C}"/>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3022331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3E0A5AC1-A68F-417E-B5DA-A58F8805A82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67CEF54D-62EC-4684-BF29-367DB784150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FC2495F-693B-40D5-B285-453E36F5641C}"/>
              </a:ext>
            </a:extLst>
          </p:cNvPr>
          <p:cNvSpPr>
            <a:spLocks noGrp="1"/>
          </p:cNvSpPr>
          <p:nvPr>
            <p:ph type="dt" sz="half" idx="10"/>
          </p:nvPr>
        </p:nvSpPr>
        <p:spPr/>
        <p:txBody>
          <a:bodyPr/>
          <a:lstStyle/>
          <a:p>
            <a:fld id="{F1D4310B-6A44-44C7-9A11-DDE1CD3CAE20}" type="datetimeFigureOut">
              <a:rPr lang="ru-RU" smtClean="0"/>
              <a:pPr/>
              <a:t>18.02.2023</a:t>
            </a:fld>
            <a:endParaRPr lang="ru-RU"/>
          </a:p>
        </p:txBody>
      </p:sp>
      <p:sp>
        <p:nvSpPr>
          <p:cNvPr id="5" name="Нижний колонтитул 4">
            <a:extLst>
              <a:ext uri="{FF2B5EF4-FFF2-40B4-BE49-F238E27FC236}">
                <a16:creationId xmlns:a16="http://schemas.microsoft.com/office/drawing/2014/main" id="{18E6CBDF-F5F7-414D-8CB9-D5BDEA49FA5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B26D07A-4B59-4ACD-895A-CBCC67B0AE57}"/>
              </a:ext>
            </a:extLst>
          </p:cNvPr>
          <p:cNvSpPr>
            <a:spLocks noGrp="1"/>
          </p:cNvSpPr>
          <p:nvPr>
            <p:ph type="sldNum" sz="quarter" idx="12"/>
          </p:nvPr>
        </p:nvSpPr>
        <p:spPr/>
        <p:txBody>
          <a:bodyPr/>
          <a:lstStyle/>
          <a:p>
            <a:fld id="{9A13641E-2A70-4EDC-8E47-AD615C52349A}" type="slidenum">
              <a:rPr lang="ru-RU" smtClean="0"/>
              <a:pPr/>
              <a:t>‹#›</a:t>
            </a:fld>
            <a:endParaRPr lang="ru-RU"/>
          </a:p>
        </p:txBody>
      </p:sp>
    </p:spTree>
    <p:extLst>
      <p:ext uri="{BB962C8B-B14F-4D97-AF65-F5344CB8AC3E}">
        <p14:creationId xmlns:p14="http://schemas.microsoft.com/office/powerpoint/2010/main" val="131397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D92BB3-8099-4924-9F21-B861F5C69D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B1088C36-03D8-4EEF-AB27-0F21686EBF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011616A-73CA-43A6-A575-DE3C74A02D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4310B-6A44-44C7-9A11-DDE1CD3CAE20}" type="datetimeFigureOut">
              <a:rPr lang="ru-RU" smtClean="0"/>
              <a:pPr/>
              <a:t>18.02.2023</a:t>
            </a:fld>
            <a:endParaRPr lang="ru-RU"/>
          </a:p>
        </p:txBody>
      </p:sp>
      <p:sp>
        <p:nvSpPr>
          <p:cNvPr id="5" name="Нижний колонтитул 4">
            <a:extLst>
              <a:ext uri="{FF2B5EF4-FFF2-40B4-BE49-F238E27FC236}">
                <a16:creationId xmlns:a16="http://schemas.microsoft.com/office/drawing/2014/main" id="{250E950A-AB98-416B-B631-F8BFBE1061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A7ECD10-A8EB-4699-BD15-1B8998C3F2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13641E-2A70-4EDC-8E47-AD615C52349A}" type="slidenum">
              <a:rPr lang="ru-RU" smtClean="0"/>
              <a:pPr/>
              <a:t>‹#›</a:t>
            </a:fld>
            <a:endParaRPr lang="ru-RU"/>
          </a:p>
        </p:txBody>
      </p:sp>
    </p:spTree>
    <p:extLst>
      <p:ext uri="{BB962C8B-B14F-4D97-AF65-F5344CB8AC3E}">
        <p14:creationId xmlns:p14="http://schemas.microsoft.com/office/powerpoint/2010/main" val="956604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E4743CB0-E178-43E6-835E-25C6F775572D}"/>
              </a:ext>
            </a:extLst>
          </p:cNvPr>
          <p:cNvSpPr/>
          <p:nvPr/>
        </p:nvSpPr>
        <p:spPr>
          <a:xfrm>
            <a:off x="2558642" y="0"/>
            <a:ext cx="9633358" cy="6677637"/>
          </a:xfrm>
          <a:prstGeom prst="rect">
            <a:avLst/>
          </a:prstGeom>
          <a:solidFill>
            <a:srgbClr val="549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a16="http://schemas.microsoft.com/office/drawing/2014/main" id="{2F52547E-B601-490F-8356-310E4D3BD9EC}"/>
              </a:ext>
            </a:extLst>
          </p:cNvPr>
          <p:cNvSpPr txBox="1"/>
          <p:nvPr/>
        </p:nvSpPr>
        <p:spPr>
          <a:xfrm>
            <a:off x="3774719" y="1679760"/>
            <a:ext cx="6890880" cy="307777"/>
          </a:xfrm>
          <a:prstGeom prst="rect">
            <a:avLst/>
          </a:prstGeom>
          <a:noFill/>
        </p:spPr>
        <p:txBody>
          <a:bodyPr wrap="square" rtlCol="0">
            <a:spAutoFit/>
          </a:bodyPr>
          <a:lstStyle/>
          <a:p>
            <a:pPr algn="ctr"/>
            <a:r>
              <a:rPr lang="ru-RU" sz="1400" dirty="0">
                <a:solidFill>
                  <a:schemeClr val="bg1"/>
                </a:solidFill>
                <a:latin typeface="Arial" panose="020B0604020202020204" pitchFamily="34" charset="0"/>
                <a:cs typeface="Arial" panose="020B0604020202020204" pitchFamily="34" charset="0"/>
              </a:rPr>
              <a:t>НАЦИОНАЛЬНЫЙ ИНСТИТУТ ГАРМОНИЧНОГО РАЗВИТИЯ ЧЕЛОВЕКА</a:t>
            </a:r>
          </a:p>
        </p:txBody>
      </p:sp>
      <p:pic>
        <p:nvPicPr>
          <p:cNvPr id="6" name="Picture 2" descr="C:\Users\user\Desktop\ДЕПО\Слайды\3D_LOGO22.png">
            <a:extLst>
              <a:ext uri="{FF2B5EF4-FFF2-40B4-BE49-F238E27FC236}">
                <a16:creationId xmlns:a16="http://schemas.microsoft.com/office/drawing/2014/main" id="{39FA9E3B-7A33-493B-BCEE-532CC27035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4850" y="327536"/>
            <a:ext cx="1089623" cy="108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9" name="Rectangle 1"/>
          <p:cNvSpPr>
            <a:spLocks noChangeArrowheads="1"/>
          </p:cNvSpPr>
          <p:nvPr/>
        </p:nvSpPr>
        <p:spPr bwMode="auto">
          <a:xfrm>
            <a:off x="3137645" y="2895600"/>
            <a:ext cx="8426657"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ru-RU" sz="2400" b="1" dirty="0">
                <a:solidFill>
                  <a:schemeClr val="bg1"/>
                </a:solidFill>
                <a:latin typeface="Times New Roman" panose="02020603050405020304" pitchFamily="18" charset="0"/>
                <a:cs typeface="Times New Roman" panose="02020603050405020304" pitchFamily="18" charset="0"/>
              </a:rPr>
              <a:t>Новые формы взаимодействия </a:t>
            </a:r>
            <a:br>
              <a:rPr lang="ru-RU" sz="2400" b="1" dirty="0">
                <a:solidFill>
                  <a:schemeClr val="bg1"/>
                </a:solidFill>
                <a:latin typeface="Times New Roman" panose="02020603050405020304" pitchFamily="18" charset="0"/>
                <a:cs typeface="Times New Roman" panose="02020603050405020304" pitchFamily="18" charset="0"/>
              </a:rPr>
            </a:br>
            <a:r>
              <a:rPr lang="ru-RU" sz="2400" b="1" dirty="0">
                <a:solidFill>
                  <a:schemeClr val="bg1"/>
                </a:solidFill>
                <a:latin typeface="Times New Roman" panose="02020603050405020304" pitchFamily="18" charset="0"/>
                <a:cs typeface="Times New Roman" panose="02020603050405020304" pitchFamily="18" charset="0"/>
              </a:rPr>
              <a:t>в организации работы с родителями по профилактике суицида</a:t>
            </a:r>
            <a:endParaRPr lang="ru-RU" sz="2400" b="1"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8103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767016" y="1576971"/>
            <a:ext cx="8657968" cy="1219495"/>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 name="Picture 2" descr="C:\Users\user\Desktop\ДЕПО\Слайды\3D_LOGO22.png">
            <a:extLst>
              <a:ext uri="{FF2B5EF4-FFF2-40B4-BE49-F238E27FC236}">
                <a16:creationId xmlns:a16="http://schemas.microsoft.com/office/drawing/2014/main" id="{39FA9E3B-7A33-493B-BCEE-532CC27035B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1226" y="255819"/>
            <a:ext cx="757928" cy="75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2F52547E-B601-490F-8356-310E4D3BD9EC}"/>
              </a:ext>
            </a:extLst>
          </p:cNvPr>
          <p:cNvSpPr txBox="1"/>
          <p:nvPr/>
        </p:nvSpPr>
        <p:spPr>
          <a:xfrm>
            <a:off x="1972814" y="313915"/>
            <a:ext cx="4553494" cy="246221"/>
          </a:xfrm>
          <a:prstGeom prst="rect">
            <a:avLst/>
          </a:prstGeom>
          <a:noFill/>
        </p:spPr>
        <p:txBody>
          <a:bodyPr wrap="square" rtlCol="0">
            <a:spAutoFit/>
          </a:bodyPr>
          <a:lstStyle/>
          <a:p>
            <a:r>
              <a:rPr lang="ru-RU" sz="1000" dirty="0">
                <a:latin typeface="Times New Roman" panose="02020603050405020304" pitchFamily="18" charset="0"/>
                <a:cs typeface="Times New Roman" panose="02020603050405020304" pitchFamily="18" charset="0"/>
              </a:rPr>
              <a:t>НАЦИОНАЛЬНЫЙ ИНСТИТУТ ГАРМОНИЧНОГО РАЗВИТИЯ ЧЕЛОВЕКА</a:t>
            </a:r>
          </a:p>
        </p:txBody>
      </p:sp>
      <p:sp>
        <p:nvSpPr>
          <p:cNvPr id="8" name="Прямоугольник 7"/>
          <p:cNvSpPr/>
          <p:nvPr/>
        </p:nvSpPr>
        <p:spPr>
          <a:xfrm>
            <a:off x="1972814" y="1658953"/>
            <a:ext cx="8147730" cy="984885"/>
          </a:xfrm>
          <a:prstGeom prst="rect">
            <a:avLst/>
          </a:prstGeom>
        </p:spPr>
        <p:txBody>
          <a:bodyPr wrap="square">
            <a:spAutoFit/>
          </a:bodyPr>
          <a:lstStyle/>
          <a:p>
            <a:pPr algn="just"/>
            <a:r>
              <a:rPr lang="ru-RU" sz="2000" b="1" dirty="0">
                <a:latin typeface="Times New Roman" panose="02020603050405020304" pitchFamily="18" charset="0"/>
                <a:cs typeface="Times New Roman" panose="02020603050405020304" pitchFamily="18" charset="0"/>
              </a:rPr>
              <a:t>Цель:  </a:t>
            </a:r>
            <a:r>
              <a:rPr lang="ru-RU" sz="2000" dirty="0">
                <a:latin typeface="Times New Roman" panose="02020603050405020304" pitchFamily="18" charset="0"/>
                <a:cs typeface="Times New Roman" panose="02020603050405020304" pitchFamily="18" charset="0"/>
              </a:rPr>
              <a:t>углубление знаний слушателей о новых формах взаимодействия в организации работы с родителями по профилактике суицида.</a:t>
            </a:r>
          </a:p>
          <a:p>
            <a:pPr algn="ctr"/>
            <a:endParaRPr lang="ru-RU" dirty="0">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ED479480-7412-466A-A6B6-7FD1C7C34459}"/>
              </a:ext>
            </a:extLst>
          </p:cNvPr>
          <p:cNvPicPr>
            <a:picLocks noChangeAspect="1"/>
          </p:cNvPicPr>
          <p:nvPr/>
        </p:nvPicPr>
        <p:blipFill>
          <a:blip r:embed="rId3"/>
          <a:stretch>
            <a:fillRect/>
          </a:stretch>
        </p:blipFill>
        <p:spPr>
          <a:xfrm>
            <a:off x="1739154" y="3364539"/>
            <a:ext cx="8724496" cy="2370435"/>
          </a:xfrm>
          <a:prstGeom prst="rect">
            <a:avLst/>
          </a:prstGeom>
        </p:spPr>
      </p:pic>
      <p:sp>
        <p:nvSpPr>
          <p:cNvPr id="5" name="Прямоугольник 4">
            <a:extLst>
              <a:ext uri="{FF2B5EF4-FFF2-40B4-BE49-F238E27FC236}">
                <a16:creationId xmlns:a16="http://schemas.microsoft.com/office/drawing/2014/main" id="{4CB251C2-744D-4C9C-9036-3BBDB7D4D13D}"/>
              </a:ext>
            </a:extLst>
          </p:cNvPr>
          <p:cNvSpPr/>
          <p:nvPr/>
        </p:nvSpPr>
        <p:spPr>
          <a:xfrm>
            <a:off x="1932862" y="3429000"/>
            <a:ext cx="8227629" cy="1754326"/>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Задачи:</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изучить методы и формы взаимодействия с родителями;</a:t>
            </a:r>
          </a:p>
          <a:p>
            <a:pPr marL="285750" indent="-285750">
              <a:buFont typeface="Arial" panose="020B0604020202020204" pitchFamily="34" charset="0"/>
              <a:buChar char="•"/>
            </a:pPr>
            <a:r>
              <a:rPr lang="ru-RU" dirty="0">
                <a:latin typeface="Times New Roman" panose="02020603050405020304" pitchFamily="18" charset="0"/>
                <a:cs typeface="Times New Roman" panose="02020603050405020304" pitchFamily="18" charset="0"/>
              </a:rPr>
              <a:t>развивать знания современных форм и методов взаимодействия с родителями по профилактике суицида.</a:t>
            </a:r>
          </a:p>
          <a:p>
            <a:br>
              <a:rPr lang="ru-RU" b="1" dirty="0">
                <a:latin typeface="Times New Roman" panose="02020603050405020304" pitchFamily="18" charset="0"/>
                <a:cs typeface="Times New Roman" panose="02020603050405020304" pitchFamily="18" charset="0"/>
              </a:rPr>
            </a:b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0955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9D55E89-0EAC-4D04-9F89-49106FD32F36}"/>
              </a:ext>
            </a:extLst>
          </p:cNvPr>
          <p:cNvPicPr>
            <a:picLocks noChangeAspect="1"/>
          </p:cNvPicPr>
          <p:nvPr/>
        </p:nvPicPr>
        <p:blipFill>
          <a:blip r:embed="rId2"/>
          <a:stretch>
            <a:fillRect/>
          </a:stretch>
        </p:blipFill>
        <p:spPr>
          <a:xfrm>
            <a:off x="4097957" y="697240"/>
            <a:ext cx="3915052" cy="570902"/>
          </a:xfrm>
          <a:prstGeom prst="rect">
            <a:avLst/>
          </a:prstGeom>
        </p:spPr>
      </p:pic>
      <p:sp>
        <p:nvSpPr>
          <p:cNvPr id="4" name="Прямоугольник 3">
            <a:extLst>
              <a:ext uri="{FF2B5EF4-FFF2-40B4-BE49-F238E27FC236}">
                <a16:creationId xmlns:a16="http://schemas.microsoft.com/office/drawing/2014/main" id="{E6E77D0F-F585-475E-89B1-827527A20CC6}"/>
              </a:ext>
            </a:extLst>
          </p:cNvPr>
          <p:cNvSpPr/>
          <p:nvPr/>
        </p:nvSpPr>
        <p:spPr>
          <a:xfrm>
            <a:off x="4989325" y="798025"/>
            <a:ext cx="2132315"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ПЛАН ЗАНЯТИЯ </a:t>
            </a:r>
          </a:p>
        </p:txBody>
      </p:sp>
      <p:sp>
        <p:nvSpPr>
          <p:cNvPr id="5" name="Прямоугольник 4">
            <a:extLst>
              <a:ext uri="{FF2B5EF4-FFF2-40B4-BE49-F238E27FC236}">
                <a16:creationId xmlns:a16="http://schemas.microsoft.com/office/drawing/2014/main" id="{8A9B11F9-4418-4D59-8C99-0547EB003B5C}"/>
              </a:ext>
            </a:extLst>
          </p:cNvPr>
          <p:cNvSpPr/>
          <p:nvPr/>
        </p:nvSpPr>
        <p:spPr>
          <a:xfrm>
            <a:off x="2062010" y="1485661"/>
            <a:ext cx="7986944" cy="2795958"/>
          </a:xfrm>
          <a:prstGeom prst="rect">
            <a:avLst/>
          </a:prstGeom>
        </p:spPr>
        <p:txBody>
          <a:bodyPr wrap="square">
            <a:spAutoFit/>
          </a:bodyPr>
          <a:lstStyle/>
          <a:p>
            <a:pPr marL="457200" indent="-457200">
              <a:lnSpc>
                <a:spcPct val="150000"/>
              </a:lnSpc>
              <a:buFont typeface="+mj-lt"/>
              <a:buAutoNum type="arabicPeriod"/>
            </a:pPr>
            <a:r>
              <a:rPr lang="ru-RU" sz="2400" dirty="0">
                <a:latin typeface="Times New Roman" panose="02020603050405020304" pitchFamily="18" charset="0"/>
                <a:cs typeface="Times New Roman" panose="02020603050405020304" pitchFamily="18" charset="0"/>
              </a:rPr>
              <a:t>Семья – одна из необходимых и основных ступеней бытия человека</a:t>
            </a:r>
          </a:p>
          <a:p>
            <a:pPr marL="457200" indent="-457200">
              <a:lnSpc>
                <a:spcPct val="150000"/>
              </a:lnSpc>
              <a:buFont typeface="+mj-lt"/>
              <a:buAutoNum type="arabicPeriod"/>
            </a:pPr>
            <a:r>
              <a:rPr lang="ru-RU" sz="2400" dirty="0">
                <a:latin typeface="Times New Roman" panose="02020603050405020304" pitchFamily="18" charset="0"/>
                <a:cs typeface="Times New Roman" panose="02020603050405020304" pitchFamily="18" charset="0"/>
              </a:rPr>
              <a:t>Закон РК О браке и семье</a:t>
            </a:r>
          </a:p>
          <a:p>
            <a:pPr marL="457200" indent="-457200">
              <a:lnSpc>
                <a:spcPct val="150000"/>
              </a:lnSpc>
              <a:buFont typeface="+mj-lt"/>
              <a:buAutoNum type="arabicPeriod"/>
            </a:pPr>
            <a:r>
              <a:rPr lang="ru-RU" sz="2400" dirty="0">
                <a:latin typeface="Times New Roman" panose="02020603050405020304" pitchFamily="18" charset="0"/>
                <a:cs typeface="Times New Roman" panose="02020603050405020304" pitchFamily="18" charset="0"/>
              </a:rPr>
              <a:t>Формы и методы работы социального педагога, психолога с родителями по профилактике суицида</a:t>
            </a:r>
          </a:p>
        </p:txBody>
      </p:sp>
    </p:spTree>
    <p:extLst>
      <p:ext uri="{BB962C8B-B14F-4D97-AF65-F5344CB8AC3E}">
        <p14:creationId xmlns:p14="http://schemas.microsoft.com/office/powerpoint/2010/main" val="336501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234649" y="1160344"/>
            <a:ext cx="6365288" cy="3477875"/>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Именно в семье происходит первичная социализация ребенка, приобретаются навыки взаимодействия и общения с людьми, формируются образ </a:t>
            </a:r>
            <a:r>
              <a:rPr lang="ru-RU" sz="2000" b="1" dirty="0">
                <a:latin typeface="Times New Roman" panose="02020603050405020304" pitchFamily="18" charset="0"/>
                <a:cs typeface="Times New Roman" panose="02020603050405020304" pitchFamily="18" charset="0"/>
              </a:rPr>
              <a:t>«Я»</a:t>
            </a:r>
            <a:r>
              <a:rPr lang="ru-RU" sz="2000" dirty="0">
                <a:latin typeface="Times New Roman" panose="02020603050405020304" pitchFamily="18" charset="0"/>
                <a:cs typeface="Times New Roman" panose="02020603050405020304" pitchFamily="18" charset="0"/>
              </a:rPr>
              <a:t> и самооценка, самостоятельность и ответственность, а также многое другое, что закладывает фундамент полноценного развития личности.</a:t>
            </a:r>
          </a:p>
          <a:p>
            <a:pPr algn="just"/>
            <a:r>
              <a:rPr lang="ru-RU" sz="2000" dirty="0">
                <a:latin typeface="Times New Roman" panose="02020603050405020304" pitchFamily="18" charset="0"/>
                <a:cs typeface="Times New Roman" panose="02020603050405020304" pitchFamily="18" charset="0"/>
              </a:rPr>
              <a:t>Семья представляет собой особый социокультурный институт, от которого во много зависят стабильность и устойчивость существования общества, в котором происходит физическое и духовное воспроизводство человека.</a:t>
            </a:r>
          </a:p>
        </p:txBody>
      </p:sp>
      <p:sp>
        <p:nvSpPr>
          <p:cNvPr id="2" name="Прямоугольник 1">
            <a:extLst>
              <a:ext uri="{FF2B5EF4-FFF2-40B4-BE49-F238E27FC236}">
                <a16:creationId xmlns:a16="http://schemas.microsoft.com/office/drawing/2014/main" id="{95F3C46E-C255-429C-A600-B3A331CEF9B0}"/>
              </a:ext>
            </a:extLst>
          </p:cNvPr>
          <p:cNvSpPr/>
          <p:nvPr/>
        </p:nvSpPr>
        <p:spPr>
          <a:xfrm>
            <a:off x="2012951" y="178427"/>
            <a:ext cx="7681466" cy="830997"/>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Семья – одна из необходимых и основных ступеней бытия человека. </a:t>
            </a:r>
          </a:p>
        </p:txBody>
      </p:sp>
      <p:pic>
        <p:nvPicPr>
          <p:cNvPr id="5" name="Рисунок 4">
            <a:extLst>
              <a:ext uri="{FF2B5EF4-FFF2-40B4-BE49-F238E27FC236}">
                <a16:creationId xmlns:a16="http://schemas.microsoft.com/office/drawing/2014/main" id="{976E1CE4-0AA2-4F2A-905E-ED2FE0A024B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23139" y="1625452"/>
            <a:ext cx="2651508" cy="3012767"/>
          </a:xfrm>
          <a:prstGeom prst="rect">
            <a:avLst/>
          </a:prstGeom>
        </p:spPr>
      </p:pic>
    </p:spTree>
    <p:extLst>
      <p:ext uri="{BB962C8B-B14F-4D97-AF65-F5344CB8AC3E}">
        <p14:creationId xmlns:p14="http://schemas.microsoft.com/office/powerpoint/2010/main" val="295109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909352" y="1625452"/>
            <a:ext cx="6019060" cy="2862322"/>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В современных социальных условиях, когда происходит интенсивное расслоение общества по имущественному признаку, когда многие родители отчуждены от воспитания детей и полностью поглощены социально-бытовыми проблемами, когда дети предоставлены самим себе и пресловутой улице и т.п., приобретает особую актуальность проблема приобщения родителей к формированию личности ребенка.</a:t>
            </a:r>
          </a:p>
        </p:txBody>
      </p:sp>
      <p:pic>
        <p:nvPicPr>
          <p:cNvPr id="4" name="Рисунок 3">
            <a:extLst>
              <a:ext uri="{FF2B5EF4-FFF2-40B4-BE49-F238E27FC236}">
                <a16:creationId xmlns:a16="http://schemas.microsoft.com/office/drawing/2014/main" id="{9676FB1F-B8B9-43F9-ABA6-05BF4C19799E}"/>
              </a:ext>
            </a:extLst>
          </p:cNvPr>
          <p:cNvPicPr>
            <a:picLocks noChangeAspect="1"/>
          </p:cNvPicPr>
          <p:nvPr/>
        </p:nvPicPr>
        <p:blipFill>
          <a:blip r:embed="rId2"/>
          <a:stretch>
            <a:fillRect/>
          </a:stretch>
        </p:blipFill>
        <p:spPr>
          <a:xfrm>
            <a:off x="1103790" y="2103381"/>
            <a:ext cx="3184124" cy="2189085"/>
          </a:xfrm>
          <a:prstGeom prst="rect">
            <a:avLst/>
          </a:prstGeom>
          <a:ln>
            <a:noFill/>
          </a:ln>
          <a:effectLst>
            <a:softEdge rad="112500"/>
          </a:effectLst>
        </p:spPr>
      </p:pic>
    </p:spTree>
    <p:extLst>
      <p:ext uri="{BB962C8B-B14F-4D97-AF65-F5344CB8AC3E}">
        <p14:creationId xmlns:p14="http://schemas.microsoft.com/office/powerpoint/2010/main" val="3747518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1296140" y="1160344"/>
            <a:ext cx="9303797" cy="5016758"/>
          </a:xfrm>
          <a:prstGeom prst="rect">
            <a:avLst/>
          </a:prstGeom>
        </p:spPr>
        <p:txBody>
          <a:bodyPr wrap="square">
            <a:spAutoFit/>
          </a:bodyPr>
          <a:lstStyle/>
          <a:p>
            <a:pPr algn="just"/>
            <a:r>
              <a:rPr lang="ru-RU" sz="2000" b="1" dirty="0">
                <a:solidFill>
                  <a:srgbClr val="002060"/>
                </a:solidFill>
                <a:latin typeface="Times New Roman" panose="02020603050405020304" pitchFamily="18" charset="0"/>
                <a:cs typeface="Times New Roman" panose="02020603050405020304" pitchFamily="18" charset="0"/>
              </a:rPr>
              <a:t>Во многом утрачены традиции семейного воспитания и его нравственные ценности:</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Изменился статус семьи как воспитательного института (сокращается количество благополучных по составу и по степени воспитательного влияния семей, растут отчуждение, непонимание между родителями и детьми и т.п.);</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Изменилось качество самой семьи (во-многом, разрушены нравственные представления о браке и семье; утрачено понятие ответственности за сохранение брака; увеличивается процент детей, растущих в неполных семьях либо в семьях, где один из родителей родным не является и т.п.);</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Наблюдаются тенденция к снижению рождаемости, непопулярность отцовства и материнства, негативный социально-психологический фон в семье;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Серьезной проблемой является отчуждение семьи от образовательных учреждений, педагогов – от семьи (усиливается недоверие родителей к школе, имеют место неадекватное отношение родителей и детей к педагогам, неудовлетворенность качеством образования, невысок уровень психолого-педагогической культуры родителей и т.п.).</a:t>
            </a:r>
          </a:p>
        </p:txBody>
      </p:sp>
      <p:sp>
        <p:nvSpPr>
          <p:cNvPr id="2" name="Прямоугольник 1">
            <a:extLst>
              <a:ext uri="{FF2B5EF4-FFF2-40B4-BE49-F238E27FC236}">
                <a16:creationId xmlns:a16="http://schemas.microsoft.com/office/drawing/2014/main" id="{95F3C46E-C255-429C-A600-B3A331CEF9B0}"/>
              </a:ext>
            </a:extLst>
          </p:cNvPr>
          <p:cNvSpPr/>
          <p:nvPr/>
        </p:nvSpPr>
        <p:spPr>
          <a:xfrm>
            <a:off x="2012951" y="178427"/>
            <a:ext cx="7681466" cy="830997"/>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В настоящее время семья переживает противоречивое и сложное состояние:</a:t>
            </a:r>
          </a:p>
        </p:txBody>
      </p:sp>
      <p:pic>
        <p:nvPicPr>
          <p:cNvPr id="4" name="Рисунок 3">
            <a:extLst>
              <a:ext uri="{FF2B5EF4-FFF2-40B4-BE49-F238E27FC236}">
                <a16:creationId xmlns:a16="http://schemas.microsoft.com/office/drawing/2014/main" id="{4E8F805D-40C6-4540-B1B2-68C3CAABA9F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8530" y="303234"/>
            <a:ext cx="1269692" cy="1175641"/>
          </a:xfrm>
          <a:prstGeom prst="rect">
            <a:avLst/>
          </a:prstGeom>
        </p:spPr>
      </p:pic>
    </p:spTree>
    <p:extLst>
      <p:ext uri="{BB962C8B-B14F-4D97-AF65-F5344CB8AC3E}">
        <p14:creationId xmlns:p14="http://schemas.microsoft.com/office/powerpoint/2010/main" val="2832165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595150" y="1770221"/>
            <a:ext cx="6093380" cy="3477875"/>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Качественные диалоги с ребенком возможны только при наличии хорошего контакта. </a:t>
            </a:r>
          </a:p>
          <a:p>
            <a:pPr algn="just"/>
            <a:r>
              <a:rPr lang="ru-RU" sz="2000" dirty="0">
                <a:latin typeface="Times New Roman" panose="02020603050405020304" pitchFamily="18" charset="0"/>
                <a:cs typeface="Times New Roman" panose="02020603050405020304" pitchFamily="18" charset="0"/>
              </a:rPr>
              <a:t>Ни в коем случае не годится следующий подход: долгое молчание, после которого родитель начинает «вламываться» в его жизнь и спрашивать, не думает ли он о суициде. </a:t>
            </a:r>
          </a:p>
          <a:p>
            <a:pPr algn="just"/>
            <a:r>
              <a:rPr lang="ru-RU" sz="2000" dirty="0">
                <a:latin typeface="Times New Roman" panose="02020603050405020304" pitchFamily="18" charset="0"/>
                <a:cs typeface="Times New Roman" panose="02020603050405020304" pitchFamily="18" charset="0"/>
              </a:rPr>
              <a:t>Хороший контакт выстраивается благодаря постоянному общению и интересу к жизни ребенка до самых мелочей. Если же родитель «для галочки» спрашивает у него о делах в школе и о его состоянии, то этот самый контакт можно легко растерять.</a:t>
            </a:r>
          </a:p>
        </p:txBody>
      </p:sp>
      <p:sp>
        <p:nvSpPr>
          <p:cNvPr id="2" name="Прямоугольник 1">
            <a:extLst>
              <a:ext uri="{FF2B5EF4-FFF2-40B4-BE49-F238E27FC236}">
                <a16:creationId xmlns:a16="http://schemas.microsoft.com/office/drawing/2014/main" id="{95F3C46E-C255-429C-A600-B3A331CEF9B0}"/>
              </a:ext>
            </a:extLst>
          </p:cNvPr>
          <p:cNvSpPr/>
          <p:nvPr/>
        </p:nvSpPr>
        <p:spPr>
          <a:xfrm>
            <a:off x="2075095" y="409246"/>
            <a:ext cx="7681466"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Одним из главных факторов, способствующих преодолению трудностей, являются благоприятные условия воспитания и нормальные детско-родительские взаимоотношения.</a:t>
            </a:r>
          </a:p>
        </p:txBody>
      </p:sp>
      <p:pic>
        <p:nvPicPr>
          <p:cNvPr id="5" name="Рисунок 4">
            <a:extLst>
              <a:ext uri="{FF2B5EF4-FFF2-40B4-BE49-F238E27FC236}">
                <a16:creationId xmlns:a16="http://schemas.microsoft.com/office/drawing/2014/main" id="{099F9875-EA05-4F4F-9E67-698D30A6D32D}"/>
              </a:ext>
            </a:extLst>
          </p:cNvPr>
          <p:cNvPicPr>
            <a:picLocks noChangeAspect="1"/>
          </p:cNvPicPr>
          <p:nvPr/>
        </p:nvPicPr>
        <p:blipFill>
          <a:blip r:embed="rId2"/>
          <a:stretch>
            <a:fillRect/>
          </a:stretch>
        </p:blipFill>
        <p:spPr>
          <a:xfrm>
            <a:off x="988566" y="2471196"/>
            <a:ext cx="3432514" cy="2288343"/>
          </a:xfrm>
          <a:prstGeom prst="rect">
            <a:avLst/>
          </a:prstGeom>
          <a:ln>
            <a:noFill/>
          </a:ln>
          <a:effectLst>
            <a:softEdge rad="112500"/>
          </a:effectLst>
        </p:spPr>
      </p:pic>
    </p:spTree>
    <p:extLst>
      <p:ext uri="{BB962C8B-B14F-4D97-AF65-F5344CB8AC3E}">
        <p14:creationId xmlns:p14="http://schemas.microsoft.com/office/powerpoint/2010/main" val="4224569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3961F855-8479-4B24-A267-17E119ED79A4}"/>
              </a:ext>
            </a:extLst>
          </p:cNvPr>
          <p:cNvSpPr/>
          <p:nvPr/>
        </p:nvSpPr>
        <p:spPr>
          <a:xfrm>
            <a:off x="1491449" y="1438184"/>
            <a:ext cx="9869139" cy="1811044"/>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chemeClr val="tx1"/>
                </a:solidFill>
                <a:latin typeface="Times New Roman" panose="02020603050405020304" pitchFamily="18" charset="0"/>
                <a:cs typeface="Times New Roman" panose="02020603050405020304" pitchFamily="18" charset="0"/>
              </a:rPr>
              <a:t>Родители </a:t>
            </a:r>
            <a:r>
              <a:rPr lang="ru-RU" sz="2000" b="1" dirty="0">
                <a:solidFill>
                  <a:schemeClr val="tx1"/>
                </a:solidFill>
                <a:latin typeface="Times New Roman" panose="02020603050405020304" pitchFamily="18" charset="0"/>
                <a:cs typeface="Times New Roman" panose="02020603050405020304" pitchFamily="18" charset="0"/>
              </a:rPr>
              <a:t>имеют право и обязаны</a:t>
            </a:r>
            <a:r>
              <a:rPr lang="ru-RU" sz="2000" dirty="0">
                <a:solidFill>
                  <a:schemeClr val="tx1"/>
                </a:solidFill>
                <a:latin typeface="Times New Roman" panose="02020603050405020304" pitchFamily="18" charset="0"/>
                <a:cs typeface="Times New Roman" panose="02020603050405020304" pitchFamily="18" charset="0"/>
              </a:rPr>
              <a:t> воспитывать своих детей.</a:t>
            </a:r>
          </a:p>
          <a:p>
            <a:r>
              <a:rPr lang="ru-RU" sz="2000" dirty="0">
                <a:solidFill>
                  <a:schemeClr val="tx1"/>
                </a:solidFill>
                <a:latin typeface="Times New Roman" panose="02020603050405020304" pitchFamily="18" charset="0"/>
                <a:cs typeface="Times New Roman" panose="02020603050405020304" pitchFamily="18" charset="0"/>
              </a:rPr>
              <a:t>Родители </a:t>
            </a:r>
            <a:r>
              <a:rPr lang="ru-RU" sz="2000" b="1" dirty="0">
                <a:solidFill>
                  <a:schemeClr val="tx1"/>
                </a:solidFill>
                <a:latin typeface="Times New Roman" panose="02020603050405020304" pitchFamily="18" charset="0"/>
                <a:cs typeface="Times New Roman" panose="02020603050405020304" pitchFamily="18" charset="0"/>
              </a:rPr>
              <a:t>имеют преимущественное право</a:t>
            </a:r>
            <a:r>
              <a:rPr lang="ru-RU" sz="2000" dirty="0">
                <a:solidFill>
                  <a:schemeClr val="tx1"/>
                </a:solidFill>
                <a:latin typeface="Times New Roman" panose="02020603050405020304" pitchFamily="18" charset="0"/>
                <a:cs typeface="Times New Roman" panose="02020603050405020304" pitchFamily="18" charset="0"/>
              </a:rPr>
              <a:t> на воспитание своих детей перед всеми другими лицами.</a:t>
            </a:r>
          </a:p>
          <a:p>
            <a:r>
              <a:rPr lang="ru-RU" sz="2000" dirty="0">
                <a:solidFill>
                  <a:schemeClr val="tx1"/>
                </a:solidFill>
                <a:latin typeface="Times New Roman" panose="02020603050405020304" pitchFamily="18" charset="0"/>
                <a:cs typeface="Times New Roman" panose="02020603050405020304" pitchFamily="18" charset="0"/>
              </a:rPr>
              <a:t>Родители, воспитывающие ребенка, </a:t>
            </a:r>
            <a:r>
              <a:rPr lang="ru-RU" sz="2000" b="1" dirty="0">
                <a:solidFill>
                  <a:schemeClr val="tx1"/>
                </a:solidFill>
                <a:latin typeface="Times New Roman" panose="02020603050405020304" pitchFamily="18" charset="0"/>
                <a:cs typeface="Times New Roman" panose="02020603050405020304" pitchFamily="18" charset="0"/>
              </a:rPr>
              <a:t>несут основную ответственность </a:t>
            </a:r>
            <a:r>
              <a:rPr lang="ru-RU" sz="2000" dirty="0">
                <a:solidFill>
                  <a:schemeClr val="tx1"/>
                </a:solidFill>
                <a:latin typeface="Times New Roman" panose="02020603050405020304" pitchFamily="18" charset="0"/>
                <a:cs typeface="Times New Roman" panose="02020603050405020304" pitchFamily="18" charset="0"/>
              </a:rPr>
              <a:t>за обеспечение в пределах своих способностей и финансовых возможностей условий жизни, необходимых для его физического, психического, нравственного и духовного развития.</a:t>
            </a:r>
          </a:p>
        </p:txBody>
      </p:sp>
      <p:sp>
        <p:nvSpPr>
          <p:cNvPr id="9" name="Прямоугольник 8"/>
          <p:cNvSpPr/>
          <p:nvPr/>
        </p:nvSpPr>
        <p:spPr>
          <a:xfrm>
            <a:off x="1491449" y="3352829"/>
            <a:ext cx="9869138" cy="961719"/>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chemeClr val="tx1"/>
                </a:solidFill>
                <a:latin typeface="Times New Roman" panose="02020603050405020304" pitchFamily="18" charset="0"/>
                <a:cs typeface="Times New Roman" panose="02020603050405020304" pitchFamily="18" charset="0"/>
              </a:rPr>
              <a:t>Родители </a:t>
            </a:r>
            <a:r>
              <a:rPr lang="ru-RU" sz="2000" b="1" dirty="0">
                <a:solidFill>
                  <a:schemeClr val="tx1"/>
                </a:solidFill>
                <a:latin typeface="Times New Roman" panose="02020603050405020304" pitchFamily="18" charset="0"/>
                <a:cs typeface="Times New Roman" panose="02020603050405020304" pitchFamily="18" charset="0"/>
              </a:rPr>
              <a:t>обязаны обеспечить </a:t>
            </a:r>
            <a:r>
              <a:rPr lang="ru-RU" sz="2000" dirty="0">
                <a:solidFill>
                  <a:schemeClr val="tx1"/>
                </a:solidFill>
                <a:latin typeface="Times New Roman" panose="02020603050405020304" pitchFamily="18" charset="0"/>
                <a:cs typeface="Times New Roman" panose="02020603050405020304" pitchFamily="18" charset="0"/>
              </a:rPr>
              <a:t>получение детьми среднего образования.</a:t>
            </a:r>
          </a:p>
          <a:p>
            <a:r>
              <a:rPr lang="ru-RU" sz="2000" dirty="0">
                <a:solidFill>
                  <a:schemeClr val="tx1"/>
                </a:solidFill>
                <a:latin typeface="Times New Roman" panose="02020603050405020304" pitchFamily="18" charset="0"/>
                <a:cs typeface="Times New Roman" panose="02020603050405020304" pitchFamily="18" charset="0"/>
              </a:rPr>
              <a:t>Родители с учетом мнения детей имеют </a:t>
            </a:r>
            <a:r>
              <a:rPr lang="ru-RU" sz="2000" b="1" dirty="0">
                <a:solidFill>
                  <a:schemeClr val="tx1"/>
                </a:solidFill>
                <a:latin typeface="Times New Roman" panose="02020603050405020304" pitchFamily="18" charset="0"/>
                <a:cs typeface="Times New Roman" panose="02020603050405020304" pitchFamily="18" charset="0"/>
              </a:rPr>
              <a:t>право выбора </a:t>
            </a:r>
            <a:r>
              <a:rPr lang="ru-RU" sz="2000" dirty="0">
                <a:solidFill>
                  <a:schemeClr val="tx1"/>
                </a:solidFill>
                <a:latin typeface="Times New Roman" panose="02020603050405020304" pitchFamily="18" charset="0"/>
                <a:cs typeface="Times New Roman" panose="02020603050405020304" pitchFamily="18" charset="0"/>
              </a:rPr>
              <a:t>образовательного учреждения и формы обучения детей до получения детьми среднего образования</a:t>
            </a:r>
          </a:p>
        </p:txBody>
      </p:sp>
      <p:sp>
        <p:nvSpPr>
          <p:cNvPr id="6" name="Прямоугольник 5">
            <a:extLst>
              <a:ext uri="{FF2B5EF4-FFF2-40B4-BE49-F238E27FC236}">
                <a16:creationId xmlns:a16="http://schemas.microsoft.com/office/drawing/2014/main" id="{25BEEC34-AA91-492D-A73D-EEE8A88B0487}"/>
              </a:ext>
            </a:extLst>
          </p:cNvPr>
          <p:cNvSpPr/>
          <p:nvPr/>
        </p:nvSpPr>
        <p:spPr>
          <a:xfrm>
            <a:off x="2140479" y="96820"/>
            <a:ext cx="9453758"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Закон РК О браке и семье</a:t>
            </a:r>
            <a:br>
              <a:rPr lang="ru-RU" sz="2000" b="1"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Статья 62. Права и обязанности родителей по воспитанию и образованию детей</a:t>
            </a:r>
          </a:p>
        </p:txBody>
      </p:sp>
      <p:sp>
        <p:nvSpPr>
          <p:cNvPr id="11" name="Прямоугольник 10">
            <a:extLst>
              <a:ext uri="{FF2B5EF4-FFF2-40B4-BE49-F238E27FC236}">
                <a16:creationId xmlns:a16="http://schemas.microsoft.com/office/drawing/2014/main" id="{648D36BC-C206-4BBD-A9E6-051113EBB264}"/>
              </a:ext>
            </a:extLst>
          </p:cNvPr>
          <p:cNvSpPr/>
          <p:nvPr/>
        </p:nvSpPr>
        <p:spPr>
          <a:xfrm>
            <a:off x="1491449" y="4485443"/>
            <a:ext cx="9869138" cy="136494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chemeClr val="tx1"/>
                </a:solidFill>
                <a:latin typeface="Times New Roman" panose="02020603050405020304" pitchFamily="18" charset="0"/>
                <a:cs typeface="Times New Roman" panose="02020603050405020304" pitchFamily="18" charset="0"/>
              </a:rPr>
              <a:t>Все вопросы, касающиеся воспитания и образования детей, решаются родителями по их </a:t>
            </a:r>
            <a:r>
              <a:rPr lang="ru-RU" sz="2000" b="1" dirty="0">
                <a:solidFill>
                  <a:schemeClr val="tx1"/>
                </a:solidFill>
                <a:latin typeface="Times New Roman" panose="02020603050405020304" pitchFamily="18" charset="0"/>
                <a:cs typeface="Times New Roman" panose="02020603050405020304" pitchFamily="18" charset="0"/>
              </a:rPr>
              <a:t>взаимному согласию</a:t>
            </a:r>
            <a:r>
              <a:rPr lang="ru-RU" sz="2000" dirty="0">
                <a:solidFill>
                  <a:schemeClr val="tx1"/>
                </a:solidFill>
                <a:latin typeface="Times New Roman" panose="02020603050405020304" pitchFamily="18" charset="0"/>
                <a:cs typeface="Times New Roman" panose="02020603050405020304" pitchFamily="18" charset="0"/>
              </a:rPr>
              <a:t>, </a:t>
            </a:r>
            <a:r>
              <a:rPr lang="ru-RU" sz="2000" b="1" dirty="0">
                <a:solidFill>
                  <a:schemeClr val="tx1"/>
                </a:solidFill>
                <a:latin typeface="Times New Roman" panose="02020603050405020304" pitchFamily="18" charset="0"/>
                <a:cs typeface="Times New Roman" panose="02020603050405020304" pitchFamily="18" charset="0"/>
              </a:rPr>
              <a:t>исходя из интересов </a:t>
            </a:r>
            <a:r>
              <a:rPr lang="ru-RU" sz="2000" dirty="0">
                <a:solidFill>
                  <a:schemeClr val="tx1"/>
                </a:solidFill>
                <a:latin typeface="Times New Roman" panose="02020603050405020304" pitchFamily="18" charset="0"/>
                <a:cs typeface="Times New Roman" panose="02020603050405020304" pitchFamily="18" charset="0"/>
              </a:rPr>
              <a:t>детей и с учетом мнения детей. Родители (один из них) при наличии разногласий между ними вправе обратиться за разрешением этих разногласий в орган опеки и попечительства или в суд.</a:t>
            </a:r>
          </a:p>
        </p:txBody>
      </p:sp>
      <p:sp>
        <p:nvSpPr>
          <p:cNvPr id="12" name="Прямоугольник 11">
            <a:extLst>
              <a:ext uri="{FF2B5EF4-FFF2-40B4-BE49-F238E27FC236}">
                <a16:creationId xmlns:a16="http://schemas.microsoft.com/office/drawing/2014/main" id="{5BF5487F-D05D-4410-9010-4121F42EA1C7}"/>
              </a:ext>
            </a:extLst>
          </p:cNvPr>
          <p:cNvSpPr/>
          <p:nvPr/>
        </p:nvSpPr>
        <p:spPr>
          <a:xfrm>
            <a:off x="1491450" y="874929"/>
            <a:ext cx="9869138" cy="42121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chemeClr val="tx1"/>
                </a:solidFill>
                <a:latin typeface="Times New Roman" panose="02020603050405020304" pitchFamily="18" charset="0"/>
                <a:cs typeface="Times New Roman" panose="02020603050405020304" pitchFamily="18" charset="0"/>
              </a:rPr>
              <a:t>Родители </a:t>
            </a:r>
            <a:r>
              <a:rPr lang="ru-RU" sz="2000" b="1" dirty="0">
                <a:solidFill>
                  <a:schemeClr val="tx1"/>
                </a:solidFill>
                <a:latin typeface="Times New Roman" panose="02020603050405020304" pitchFamily="18" charset="0"/>
                <a:cs typeface="Times New Roman" panose="02020603050405020304" pitchFamily="18" charset="0"/>
              </a:rPr>
              <a:t>обязаны </a:t>
            </a:r>
            <a:r>
              <a:rPr lang="ru-RU" sz="2000" dirty="0">
                <a:solidFill>
                  <a:schemeClr val="tx1"/>
                </a:solidFill>
                <a:latin typeface="Times New Roman" panose="02020603050405020304" pitchFamily="18" charset="0"/>
                <a:cs typeface="Times New Roman" panose="02020603050405020304" pitchFamily="18" charset="0"/>
              </a:rPr>
              <a:t>заботиться о здоровье своих детей.</a:t>
            </a:r>
          </a:p>
        </p:txBody>
      </p:sp>
    </p:spTree>
    <p:extLst>
      <p:ext uri="{BB962C8B-B14F-4D97-AF65-F5344CB8AC3E}">
        <p14:creationId xmlns:p14="http://schemas.microsoft.com/office/powerpoint/2010/main" val="2258005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1296140" y="1160344"/>
            <a:ext cx="9303797" cy="3730317"/>
          </a:xfrm>
          <a:prstGeom prst="rect">
            <a:avLst/>
          </a:prstGeom>
        </p:spPr>
        <p:txBody>
          <a:bodyPr wrap="square">
            <a:spAutoFit/>
          </a:bodyPr>
          <a:lstStyle/>
          <a:p>
            <a:pPr marL="342900" indent="-342900" algn="just">
              <a:lnSpc>
                <a:spcPct val="150000"/>
              </a:lnSpc>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проводить </a:t>
            </a:r>
            <a:r>
              <a:rPr lang="ru-RU" sz="2000" dirty="0">
                <a:latin typeface="Times New Roman" panose="02020603050405020304" pitchFamily="18" charset="0"/>
                <a:cs typeface="Times New Roman" panose="02020603050405020304" pitchFamily="18" charset="0"/>
              </a:rPr>
              <a:t>профилактику депрессивных состояний у ребенка;</a:t>
            </a:r>
          </a:p>
          <a:p>
            <a:pPr marL="342900" indent="-342900" algn="just">
              <a:lnSpc>
                <a:spcPct val="150000"/>
              </a:lnSpc>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наблюдать</a:t>
            </a:r>
            <a:r>
              <a:rPr lang="ru-RU" sz="2000" dirty="0">
                <a:latin typeface="Times New Roman" panose="02020603050405020304" pitchFamily="18" charset="0"/>
                <a:cs typeface="Times New Roman" panose="02020603050405020304" pitchFamily="18" charset="0"/>
              </a:rPr>
              <a:t> за развитием ребенка;</a:t>
            </a:r>
          </a:p>
          <a:p>
            <a:pPr marL="342900" indent="-342900" algn="just">
              <a:lnSpc>
                <a:spcPct val="150000"/>
              </a:lnSpc>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обеспечивать</a:t>
            </a:r>
            <a:r>
              <a:rPr lang="ru-RU" sz="2000" dirty="0">
                <a:latin typeface="Times New Roman" panose="02020603050405020304" pitchFamily="18" charset="0"/>
                <a:cs typeface="Times New Roman" panose="02020603050405020304" pitchFamily="18" charset="0"/>
              </a:rPr>
              <a:t> атмосферу доверительного общения с ребенком, использование конструктивных способов общения в конфликтных и трудных жизненных ситуациях;</a:t>
            </a:r>
          </a:p>
          <a:p>
            <a:pPr marL="342900" indent="-342900" algn="just">
              <a:lnSpc>
                <a:spcPct val="150000"/>
              </a:lnSpc>
              <a:buFont typeface="Wingdings" panose="05000000000000000000" pitchFamily="2" charset="2"/>
              <a:buChar char="Ø"/>
            </a:pPr>
            <a:r>
              <a:rPr lang="ru-RU" sz="2000" b="1" dirty="0">
                <a:latin typeface="Times New Roman" panose="02020603050405020304" pitchFamily="18" charset="0"/>
                <a:cs typeface="Times New Roman" panose="02020603050405020304" pitchFamily="18" charset="0"/>
              </a:rPr>
              <a:t>организовать</a:t>
            </a:r>
            <a:r>
              <a:rPr lang="ru-RU" sz="2000" dirty="0">
                <a:latin typeface="Times New Roman" panose="02020603050405020304" pitchFamily="18" charset="0"/>
                <a:cs typeface="Times New Roman" panose="02020603050405020304" pitchFamily="18" charset="0"/>
              </a:rPr>
              <a:t> и </a:t>
            </a:r>
            <a:r>
              <a:rPr lang="ru-RU" sz="2000" b="1" dirty="0">
                <a:latin typeface="Times New Roman" panose="02020603050405020304" pitchFamily="18" charset="0"/>
                <a:cs typeface="Times New Roman" panose="02020603050405020304" pitchFamily="18" charset="0"/>
              </a:rPr>
              <a:t>контролировать </a:t>
            </a:r>
            <a:r>
              <a:rPr lang="ru-RU" sz="2000" dirty="0">
                <a:latin typeface="Times New Roman" panose="02020603050405020304" pitchFamily="18" charset="0"/>
                <a:cs typeface="Times New Roman" panose="02020603050405020304" pitchFamily="18" charset="0"/>
              </a:rPr>
              <a:t>соблюдение ребенком режима дня</a:t>
            </a:r>
            <a:r>
              <a:rPr lang="en-US" sz="2000"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marL="342900" indent="-342900" algn="just">
              <a:lnSpc>
                <a:spcPct val="150000"/>
              </a:lnSpc>
              <a:buFont typeface="Wingdings" panose="05000000000000000000" pitchFamily="2" charset="2"/>
              <a:buChar char="Ø"/>
            </a:pPr>
            <a:r>
              <a:rPr lang="kk-KZ" sz="2000" dirty="0">
                <a:latin typeface="Times New Roman" panose="02020603050405020304" pitchFamily="18" charset="0"/>
                <a:cs typeface="Times New Roman" panose="02020603050405020304" pitchFamily="18" charset="0"/>
              </a:rPr>
              <a:t>п</a:t>
            </a:r>
            <a:r>
              <a:rPr lang="ru-RU" sz="2000" dirty="0" err="1">
                <a:latin typeface="Times New Roman" panose="02020603050405020304" pitchFamily="18" charset="0"/>
                <a:cs typeface="Times New Roman" panose="02020603050405020304" pitchFamily="18" charset="0"/>
              </a:rPr>
              <a:t>ри</a:t>
            </a:r>
            <a:r>
              <a:rPr lang="ru-RU" sz="2000" dirty="0">
                <a:latin typeface="Times New Roman" panose="02020603050405020304" pitchFamily="18" charset="0"/>
                <a:cs typeface="Times New Roman" panose="02020603050405020304" pitchFamily="18" charset="0"/>
              </a:rPr>
              <a:t> необходимости обращаться за консультацией к соответствующим специалистам.</a:t>
            </a:r>
          </a:p>
        </p:txBody>
      </p:sp>
      <p:sp>
        <p:nvSpPr>
          <p:cNvPr id="2" name="Прямоугольник 1">
            <a:extLst>
              <a:ext uri="{FF2B5EF4-FFF2-40B4-BE49-F238E27FC236}">
                <a16:creationId xmlns:a16="http://schemas.microsoft.com/office/drawing/2014/main" id="{95F3C46E-C255-429C-A600-B3A331CEF9B0}"/>
              </a:ext>
            </a:extLst>
          </p:cNvPr>
          <p:cNvSpPr/>
          <p:nvPr/>
        </p:nvSpPr>
        <p:spPr>
          <a:xfrm>
            <a:off x="2021829" y="414000"/>
            <a:ext cx="7681466" cy="954107"/>
          </a:xfrm>
          <a:prstGeom prst="rect">
            <a:avLst/>
          </a:prstGeom>
        </p:spPr>
        <p:txBody>
          <a:bodyPr wrap="square">
            <a:spAutoFit/>
          </a:bodyPr>
          <a:lstStyle/>
          <a:p>
            <a:pPr algn="ctr"/>
            <a:r>
              <a:rPr lang="ru-RU" sz="2800" b="1" dirty="0">
                <a:solidFill>
                  <a:srgbClr val="002060"/>
                </a:solidFill>
                <a:latin typeface="Times New Roman" panose="02020603050405020304" pitchFamily="18" charset="0"/>
                <a:cs typeface="Times New Roman" panose="02020603050405020304" pitchFamily="18" charset="0"/>
              </a:rPr>
              <a:t>Так же родители должны:</a:t>
            </a:r>
            <a:br>
              <a:rPr lang="ru-RU" sz="2800" b="1" dirty="0">
                <a:solidFill>
                  <a:srgbClr val="002060"/>
                </a:solidFill>
                <a:latin typeface="Times New Roman" panose="02020603050405020304" pitchFamily="18" charset="0"/>
                <a:cs typeface="Times New Roman" panose="02020603050405020304" pitchFamily="18" charset="0"/>
              </a:rPr>
            </a:br>
            <a:r>
              <a:rPr lang="ru-RU" sz="2800" b="1" dirty="0">
                <a:solidFill>
                  <a:srgbClr val="002060"/>
                </a:solidFill>
                <a:latin typeface="Times New Roman" panose="02020603050405020304" pitchFamily="18" charset="0"/>
                <a:cs typeface="Times New Roman" panose="02020603050405020304" pitchFamily="18" charset="0"/>
              </a:rPr>
              <a:t>                    </a:t>
            </a:r>
          </a:p>
        </p:txBody>
      </p:sp>
      <p:pic>
        <p:nvPicPr>
          <p:cNvPr id="5" name="Рисунок 4">
            <a:extLst>
              <a:ext uri="{FF2B5EF4-FFF2-40B4-BE49-F238E27FC236}">
                <a16:creationId xmlns:a16="http://schemas.microsoft.com/office/drawing/2014/main" id="{65A0A666-EBA7-4AE1-9DA3-DCF6A3A17B9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712229" y="536043"/>
            <a:ext cx="2336029" cy="1664128"/>
          </a:xfrm>
          <a:prstGeom prst="rect">
            <a:avLst/>
          </a:prstGeom>
        </p:spPr>
      </p:pic>
    </p:spTree>
    <p:extLst>
      <p:ext uri="{BB962C8B-B14F-4D97-AF65-F5344CB8AC3E}">
        <p14:creationId xmlns:p14="http://schemas.microsoft.com/office/powerpoint/2010/main" val="1190641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3961F855-8479-4B24-A267-17E119ED79A4}"/>
              </a:ext>
            </a:extLst>
          </p:cNvPr>
          <p:cNvSpPr/>
          <p:nvPr/>
        </p:nvSpPr>
        <p:spPr>
          <a:xfrm>
            <a:off x="2111408" y="2361453"/>
            <a:ext cx="8703581" cy="1600438"/>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rgbClr val="002060"/>
                </a:solidFill>
                <a:latin typeface="Times New Roman" panose="02020603050405020304" pitchFamily="18" charset="0"/>
                <a:cs typeface="Times New Roman" panose="02020603050405020304" pitchFamily="18" charset="0"/>
              </a:rPr>
              <a:t>Цель данных мероприятий: </a:t>
            </a:r>
          </a:p>
          <a:p>
            <a:pPr marL="342900" indent="-342900">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формирование компетентности родителей в области воспитания детей и предотвращения суицидального поведения и суицида, оптимизация детско-родительских отношений как средства преодоления проблем эмоционально-личностного развития ребенка.</a:t>
            </a:r>
          </a:p>
        </p:txBody>
      </p:sp>
      <p:sp>
        <p:nvSpPr>
          <p:cNvPr id="9" name="Прямоугольник 8"/>
          <p:cNvSpPr/>
          <p:nvPr/>
        </p:nvSpPr>
        <p:spPr>
          <a:xfrm>
            <a:off x="2111408" y="1028011"/>
            <a:ext cx="8703581" cy="109148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2111410" y="1028011"/>
            <a:ext cx="8147730" cy="1600438"/>
          </a:xfrm>
          <a:prstGeom prst="rect">
            <a:avLst/>
          </a:prstGeom>
        </p:spPr>
        <p:txBody>
          <a:bodyPr wrap="square">
            <a:spAutoFit/>
          </a:bodyPr>
          <a:lstStyle/>
          <a:p>
            <a:r>
              <a:rPr lang="ru-RU" sz="2000" dirty="0">
                <a:solidFill>
                  <a:srgbClr val="002060"/>
                </a:solidFill>
                <a:latin typeface="Times New Roman" panose="02020603050405020304" pitchFamily="18" charset="0"/>
                <a:cs typeface="Times New Roman" panose="02020603050405020304" pitchFamily="18" charset="0"/>
              </a:rPr>
              <a:t>В первую очередь, необходимо повышение педагогической культуры и просвещение родителей в родительских клубах, университетах, на родительских собраниях, спортивных мероприятиях и т.д.</a:t>
            </a:r>
          </a:p>
          <a:p>
            <a:endParaRPr lang="ru-RU" sz="2000" dirty="0">
              <a:solidFill>
                <a:srgbClr val="002060"/>
              </a:solidFill>
              <a:latin typeface="Times New Roman" panose="02020603050405020304" pitchFamily="18" charset="0"/>
              <a:cs typeface="Times New Roman" panose="02020603050405020304" pitchFamily="18" charset="0"/>
            </a:endParaRPr>
          </a:p>
          <a:p>
            <a:pPr algn="ctr"/>
            <a:endParaRPr lang="ru-RU" dirty="0">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25BEEC34-AA91-492D-A73D-EEE8A88B0487}"/>
              </a:ext>
            </a:extLst>
          </p:cNvPr>
          <p:cNvSpPr/>
          <p:nvPr/>
        </p:nvSpPr>
        <p:spPr>
          <a:xfrm>
            <a:off x="2380177" y="127480"/>
            <a:ext cx="7142115" cy="830997"/>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Взаимодействие социального педагога, психолога с родителями по профилактике суицида:</a:t>
            </a:r>
          </a:p>
        </p:txBody>
      </p:sp>
      <p:sp>
        <p:nvSpPr>
          <p:cNvPr id="12" name="Прямоугольник 11">
            <a:extLst>
              <a:ext uri="{FF2B5EF4-FFF2-40B4-BE49-F238E27FC236}">
                <a16:creationId xmlns:a16="http://schemas.microsoft.com/office/drawing/2014/main" id="{5BF5487F-D05D-4410-9010-4121F42EA1C7}"/>
              </a:ext>
            </a:extLst>
          </p:cNvPr>
          <p:cNvSpPr/>
          <p:nvPr/>
        </p:nvSpPr>
        <p:spPr>
          <a:xfrm>
            <a:off x="2111408" y="4210271"/>
            <a:ext cx="8703581" cy="1950831"/>
          </a:xfrm>
          <a:prstGeom prst="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dirty="0">
                <a:solidFill>
                  <a:srgbClr val="002060"/>
                </a:solidFill>
                <a:latin typeface="Times New Roman" panose="02020603050405020304" pitchFamily="18" charset="0"/>
                <a:cs typeface="Times New Roman" panose="02020603050405020304" pitchFamily="18" charset="0"/>
              </a:rPr>
              <a:t>Задачи:</a:t>
            </a:r>
          </a:p>
          <a:p>
            <a:pPr marL="342900" indent="-342900">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Всестороннее психолого-педагогическое просвещение родителей.</a:t>
            </a:r>
          </a:p>
          <a:p>
            <a:pPr marL="342900" indent="-342900">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Создание системы психолого-педагогической поддержки родителей в воспитательном процессе в период трудной жизненной ситуации.</a:t>
            </a:r>
          </a:p>
          <a:p>
            <a:pPr marL="342900" indent="-342900">
              <a:buFont typeface="Wingdings" panose="05000000000000000000" pitchFamily="2" charset="2"/>
              <a:buChar char="Ø"/>
            </a:pPr>
            <a:r>
              <a:rPr lang="ru-RU" sz="2000" dirty="0">
                <a:solidFill>
                  <a:srgbClr val="002060"/>
                </a:solidFill>
                <a:latin typeface="Times New Roman" panose="02020603050405020304" pitchFamily="18" charset="0"/>
                <a:cs typeface="Times New Roman" panose="02020603050405020304" pitchFamily="18" charset="0"/>
              </a:rPr>
              <a:t>Оказание помощи в решении проблем, возникающих при воспитании детей.</a:t>
            </a:r>
          </a:p>
        </p:txBody>
      </p:sp>
    </p:spTree>
    <p:extLst>
      <p:ext uri="{BB962C8B-B14F-4D97-AF65-F5344CB8AC3E}">
        <p14:creationId xmlns:p14="http://schemas.microsoft.com/office/powerpoint/2010/main" val="3480262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AD153CB-0F59-45CA-B1EB-981FA2A89BCE}"/>
              </a:ext>
            </a:extLst>
          </p:cNvPr>
          <p:cNvPicPr>
            <a:picLocks noChangeAspect="1"/>
          </p:cNvPicPr>
          <p:nvPr/>
        </p:nvPicPr>
        <p:blipFill>
          <a:blip r:embed="rId2"/>
          <a:stretch>
            <a:fillRect/>
          </a:stretch>
        </p:blipFill>
        <p:spPr>
          <a:xfrm>
            <a:off x="0" y="1970842"/>
            <a:ext cx="4126234" cy="4492102"/>
          </a:xfrm>
          <a:prstGeom prst="rect">
            <a:avLst/>
          </a:prstGeom>
        </p:spPr>
      </p:pic>
      <p:sp>
        <p:nvSpPr>
          <p:cNvPr id="3" name="Прямоугольник 2">
            <a:extLst>
              <a:ext uri="{FF2B5EF4-FFF2-40B4-BE49-F238E27FC236}">
                <a16:creationId xmlns:a16="http://schemas.microsoft.com/office/drawing/2014/main" id="{00CEA808-D73E-44C2-A351-DDCA4C934925}"/>
              </a:ext>
            </a:extLst>
          </p:cNvPr>
          <p:cNvSpPr/>
          <p:nvPr/>
        </p:nvSpPr>
        <p:spPr>
          <a:xfrm>
            <a:off x="178017" y="2065721"/>
            <a:ext cx="3770200" cy="5016758"/>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Первое направление </a:t>
            </a:r>
            <a:r>
              <a:rPr lang="ru-RU" sz="2000" dirty="0">
                <a:latin typeface="Times New Roman" panose="02020603050405020304" pitchFamily="18" charset="0"/>
                <a:cs typeface="Times New Roman" panose="02020603050405020304" pitchFamily="18" charset="0"/>
              </a:rPr>
              <a:t>посвящено ознакомлению родителей с той ролью, которую играют внутрисемейные взаимоотношения в возникновении и закреплении тревожности ребенка (рассматриваются такие причины, как конфликты, общая атмосфера в семье, отношение родителей к ребенку и к его возможностям, особенности требований). </a:t>
            </a:r>
          </a:p>
          <a:p>
            <a:pPr algn="just"/>
            <a:endParaRPr lang="ru-RU" sz="2000" dirty="0">
              <a:latin typeface="Times New Roman" panose="02020603050405020304" pitchFamily="18" charset="0"/>
              <a:cs typeface="Times New Roman" panose="02020603050405020304" pitchFamily="18" charset="0"/>
            </a:endParaRPr>
          </a:p>
          <a:p>
            <a:pPr algn="just"/>
            <a:endParaRPr lang="ru-RU" sz="2000" b="1" dirty="0">
              <a:latin typeface="Times New Roman" panose="02020603050405020304" pitchFamily="18" charset="0"/>
              <a:cs typeface="Times New Roman" panose="02020603050405020304" pitchFamily="18" charset="0"/>
            </a:endParaRPr>
          </a:p>
          <a:p>
            <a:pPr algn="just"/>
            <a:endParaRPr lang="ru-RU" sz="2000" b="1" dirty="0">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C6AC1023-3922-4631-9427-D0E415F2D8C7}"/>
              </a:ext>
            </a:extLst>
          </p:cNvPr>
          <p:cNvPicPr>
            <a:picLocks noChangeAspect="1"/>
          </p:cNvPicPr>
          <p:nvPr/>
        </p:nvPicPr>
        <p:blipFill>
          <a:blip r:embed="rId2"/>
          <a:stretch>
            <a:fillRect/>
          </a:stretch>
        </p:blipFill>
        <p:spPr>
          <a:xfrm>
            <a:off x="4204230" y="1970843"/>
            <a:ext cx="4126234" cy="4492102"/>
          </a:xfrm>
          <a:prstGeom prst="rect">
            <a:avLst/>
          </a:prstGeom>
        </p:spPr>
      </p:pic>
      <p:sp>
        <p:nvSpPr>
          <p:cNvPr id="5" name="Прямоугольник 4">
            <a:extLst>
              <a:ext uri="{FF2B5EF4-FFF2-40B4-BE49-F238E27FC236}">
                <a16:creationId xmlns:a16="http://schemas.microsoft.com/office/drawing/2014/main" id="{0F2FC18C-EA0C-4031-ABBE-EE1B002DCDF1}"/>
              </a:ext>
            </a:extLst>
          </p:cNvPr>
          <p:cNvSpPr/>
          <p:nvPr/>
        </p:nvSpPr>
        <p:spPr>
          <a:xfrm>
            <a:off x="4282226" y="2932556"/>
            <a:ext cx="4126234" cy="1938992"/>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Второе направление </a:t>
            </a:r>
            <a:r>
              <a:rPr lang="ru-RU" sz="2000" dirty="0">
                <a:latin typeface="Times New Roman" panose="02020603050405020304" pitchFamily="18" charset="0"/>
                <a:cs typeface="Times New Roman" panose="02020603050405020304" pitchFamily="18" charset="0"/>
              </a:rPr>
              <a:t>касается влияния страхов и тревог близких взрослых, их общего эмоционального самочувствия, их самооценки. </a:t>
            </a:r>
          </a:p>
          <a:p>
            <a:pPr algn="ctr"/>
            <a:endParaRPr lang="ru-RU" sz="2000" b="1" i="1" dirty="0">
              <a:solidFill>
                <a:srgbClr val="002060"/>
              </a:solidFill>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546B6EC4-1200-4240-B49A-43C5BA6B0BC5}"/>
              </a:ext>
            </a:extLst>
          </p:cNvPr>
          <p:cNvPicPr>
            <a:picLocks noChangeAspect="1"/>
          </p:cNvPicPr>
          <p:nvPr/>
        </p:nvPicPr>
        <p:blipFill>
          <a:blip r:embed="rId2"/>
          <a:stretch>
            <a:fillRect/>
          </a:stretch>
        </p:blipFill>
        <p:spPr>
          <a:xfrm>
            <a:off x="8521195" y="2001461"/>
            <a:ext cx="3354137" cy="4452606"/>
          </a:xfrm>
          <a:prstGeom prst="rect">
            <a:avLst/>
          </a:prstGeom>
        </p:spPr>
      </p:pic>
      <p:sp>
        <p:nvSpPr>
          <p:cNvPr id="12" name="Прямоугольник 11">
            <a:extLst>
              <a:ext uri="{FF2B5EF4-FFF2-40B4-BE49-F238E27FC236}">
                <a16:creationId xmlns:a16="http://schemas.microsoft.com/office/drawing/2014/main" id="{7508C701-7490-4769-826C-1FE00C5837A7}"/>
              </a:ext>
            </a:extLst>
          </p:cNvPr>
          <p:cNvSpPr/>
          <p:nvPr/>
        </p:nvSpPr>
        <p:spPr>
          <a:xfrm>
            <a:off x="8521195" y="2065721"/>
            <a:ext cx="3341423" cy="440120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Третье направление </a:t>
            </a:r>
            <a:r>
              <a:rPr lang="ru-RU" sz="2000" dirty="0">
                <a:latin typeface="Times New Roman" panose="02020603050405020304" pitchFamily="18" charset="0"/>
                <a:cs typeface="Times New Roman" panose="02020603050405020304" pitchFamily="18" charset="0"/>
              </a:rPr>
              <a:t>демонстрирует значение развития у студентов (учащихся) уверенности в собственных силах, ощущения собственной значимости. Основная задача такой работы – формирование у родителей представления о том, что им принадлежит решающая роль в профилактике тревожности у своих детей.</a:t>
            </a:r>
          </a:p>
          <a:p>
            <a:pPr algn="just"/>
            <a:endParaRPr lang="ru-RU" sz="2000" b="1" i="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FC4BEA8D-5EFB-41CB-9004-BE2F6D23628E}"/>
              </a:ext>
            </a:extLst>
          </p:cNvPr>
          <p:cNvSpPr/>
          <p:nvPr/>
        </p:nvSpPr>
        <p:spPr>
          <a:xfrm>
            <a:off x="2063117" y="694828"/>
            <a:ext cx="8039280" cy="1200329"/>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Просвещение родителей осуществляется в виде лекций, бесед, интерактивных занятий, ролевых игр и включает три взаимосвязанных направления:</a:t>
            </a:r>
          </a:p>
        </p:txBody>
      </p:sp>
    </p:spTree>
    <p:extLst>
      <p:ext uri="{BB962C8B-B14F-4D97-AF65-F5344CB8AC3E}">
        <p14:creationId xmlns:p14="http://schemas.microsoft.com/office/powerpoint/2010/main" val="1952969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811698" y="1151209"/>
            <a:ext cx="6019060" cy="4093428"/>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Просвещение и информирование родителей и других взрослых членов семьи позволит организовать работу по оптимизации взаимоотношений в детско-родительской среде. </a:t>
            </a:r>
          </a:p>
          <a:p>
            <a:pPr algn="just"/>
            <a:r>
              <a:rPr lang="ru-RU" sz="2000" dirty="0">
                <a:latin typeface="Times New Roman" panose="02020603050405020304" pitchFamily="18" charset="0"/>
                <a:cs typeface="Times New Roman" panose="02020603050405020304" pitchFamily="18" charset="0"/>
              </a:rPr>
              <a:t>Предоставит возможность родителям задуматься и оценить взаимоотношения со своим ребенком. </a:t>
            </a:r>
          </a:p>
          <a:p>
            <a:pPr algn="just"/>
            <a:r>
              <a:rPr lang="ru-RU" sz="2000" dirty="0">
                <a:latin typeface="Times New Roman" panose="02020603050405020304" pitchFamily="18" charset="0"/>
                <a:cs typeface="Times New Roman" panose="02020603050405020304" pitchFamily="18" charset="0"/>
              </a:rPr>
              <a:t>Расширить знания родителей о причинах, признаках и характере подросткового суицида. </a:t>
            </a:r>
          </a:p>
          <a:p>
            <a:pPr algn="just"/>
            <a:r>
              <a:rPr lang="ru-RU" sz="2000" dirty="0">
                <a:latin typeface="Times New Roman" panose="02020603050405020304" pitchFamily="18" charset="0"/>
                <a:cs typeface="Times New Roman" panose="02020603050405020304" pitchFamily="18" charset="0"/>
              </a:rPr>
              <a:t>Воспитывать уважение личности ребенка и понимание его проблем.</a:t>
            </a:r>
          </a:p>
          <a:p>
            <a:pPr algn="just"/>
            <a:r>
              <a:rPr lang="ru-RU" sz="2000" dirty="0">
                <a:latin typeface="Times New Roman" panose="02020603050405020304" pitchFamily="18" charset="0"/>
                <a:cs typeface="Times New Roman" panose="02020603050405020304" pitchFamily="18" charset="0"/>
              </a:rPr>
              <a:t>Также позволит снизить количество детей с девиантным поведением и избежать суицидальных попыток. </a:t>
            </a:r>
          </a:p>
        </p:txBody>
      </p:sp>
      <p:pic>
        <p:nvPicPr>
          <p:cNvPr id="2" name="Рисунок 1">
            <a:extLst>
              <a:ext uri="{FF2B5EF4-FFF2-40B4-BE49-F238E27FC236}">
                <a16:creationId xmlns:a16="http://schemas.microsoft.com/office/drawing/2014/main" id="{EBE9127D-70BE-4DFB-B16D-ADA3A733EC9C}"/>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533433" y="1719346"/>
            <a:ext cx="2532540" cy="2659167"/>
          </a:xfrm>
          <a:prstGeom prst="rect">
            <a:avLst/>
          </a:prstGeom>
        </p:spPr>
      </p:pic>
    </p:spTree>
    <p:extLst>
      <p:ext uri="{BB962C8B-B14F-4D97-AF65-F5344CB8AC3E}">
        <p14:creationId xmlns:p14="http://schemas.microsoft.com/office/powerpoint/2010/main" val="947127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758432" y="1568460"/>
            <a:ext cx="6019060" cy="3170099"/>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Этапы реализации программы:</a:t>
            </a:r>
          </a:p>
          <a:p>
            <a:pPr algn="just"/>
            <a:r>
              <a:rPr lang="ru-RU" sz="2000" b="1" i="1" dirty="0">
                <a:solidFill>
                  <a:srgbClr val="002060"/>
                </a:solidFill>
                <a:latin typeface="Times New Roman" panose="02020603050405020304" pitchFamily="18" charset="0"/>
                <a:cs typeface="Times New Roman" panose="02020603050405020304" pitchFamily="18" charset="0"/>
              </a:rPr>
              <a:t>Первый этап</a:t>
            </a:r>
          </a:p>
          <a:p>
            <a:pPr algn="just"/>
            <a:endParaRPr lang="ru-RU" sz="2000" b="1" i="1" dirty="0">
              <a:solidFill>
                <a:srgbClr val="002060"/>
              </a:solidFill>
              <a:latin typeface="Times New Roman" panose="02020603050405020304" pitchFamily="18" charset="0"/>
              <a:cs typeface="Times New Roman" panose="02020603050405020304" pitchFamily="18" charset="0"/>
            </a:endParaRPr>
          </a:p>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 разъяснение родителям проблемы детского и подросткового суицида и суицидального поведения.</a:t>
            </a:r>
          </a:p>
          <a:p>
            <a:pPr algn="just"/>
            <a:r>
              <a:rPr lang="ru-RU" sz="2000" b="1" i="1" dirty="0">
                <a:solidFill>
                  <a:srgbClr val="002060"/>
                </a:solidFill>
                <a:latin typeface="Times New Roman" panose="02020603050405020304" pitchFamily="18" charset="0"/>
                <a:cs typeface="Times New Roman" panose="02020603050405020304" pitchFamily="18" charset="0"/>
              </a:rPr>
              <a:t>Мероприятия</a:t>
            </a:r>
          </a:p>
          <a:p>
            <a:pPr algn="just"/>
            <a:r>
              <a:rPr lang="ru-RU" sz="2000" dirty="0">
                <a:latin typeface="Times New Roman" panose="02020603050405020304" pitchFamily="18" charset="0"/>
                <a:cs typeface="Times New Roman" panose="02020603050405020304" pitchFamily="18" charset="0"/>
              </a:rPr>
              <a:t>• Создание программы тематического родительского всеобуча.</a:t>
            </a:r>
          </a:p>
          <a:p>
            <a:pPr algn="just"/>
            <a:r>
              <a:rPr lang="ru-RU" sz="2000" dirty="0">
                <a:latin typeface="Times New Roman" panose="02020603050405020304" pitchFamily="18" charset="0"/>
                <a:cs typeface="Times New Roman" panose="02020603050405020304" pitchFamily="18" charset="0"/>
              </a:rPr>
              <a:t>• Разработка эффективной модели взаимодействия школы и семьи.</a:t>
            </a:r>
          </a:p>
        </p:txBody>
      </p:sp>
      <p:sp>
        <p:nvSpPr>
          <p:cNvPr id="4" name="Прямоугольник 3">
            <a:extLst>
              <a:ext uri="{FF2B5EF4-FFF2-40B4-BE49-F238E27FC236}">
                <a16:creationId xmlns:a16="http://schemas.microsoft.com/office/drawing/2014/main" id="{D9D0ED61-4F82-41B4-92C3-1E2B52036B6B}"/>
              </a:ext>
            </a:extLst>
          </p:cNvPr>
          <p:cNvSpPr/>
          <p:nvPr/>
        </p:nvSpPr>
        <p:spPr>
          <a:xfrm>
            <a:off x="2615785" y="430113"/>
            <a:ext cx="6451510" cy="461665"/>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Пример программы по работе с родителями:</a:t>
            </a:r>
          </a:p>
        </p:txBody>
      </p:sp>
      <p:pic>
        <p:nvPicPr>
          <p:cNvPr id="5" name="Рисунок 4">
            <a:extLst>
              <a:ext uri="{FF2B5EF4-FFF2-40B4-BE49-F238E27FC236}">
                <a16:creationId xmlns:a16="http://schemas.microsoft.com/office/drawing/2014/main" id="{359461AC-85DE-4421-9133-4424825637D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52760" y="2157274"/>
            <a:ext cx="3126050" cy="2084033"/>
          </a:xfrm>
          <a:prstGeom prst="rect">
            <a:avLst/>
          </a:prstGeom>
        </p:spPr>
      </p:pic>
    </p:spTree>
    <p:extLst>
      <p:ext uri="{BB962C8B-B14F-4D97-AF65-F5344CB8AC3E}">
        <p14:creationId xmlns:p14="http://schemas.microsoft.com/office/powerpoint/2010/main" val="3175436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5003662" y="612844"/>
            <a:ext cx="6019060" cy="5632311"/>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Второй этап</a:t>
            </a:r>
          </a:p>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 выделение причин суицида и суицидального поведения детей и</a:t>
            </a:r>
          </a:p>
          <a:p>
            <a:pPr algn="just"/>
            <a:r>
              <a:rPr lang="ru-RU" sz="2000" dirty="0">
                <a:latin typeface="Times New Roman" panose="02020603050405020304" pitchFamily="18" charset="0"/>
                <a:cs typeface="Times New Roman" panose="02020603050405020304" pitchFamily="18" charset="0"/>
              </a:rPr>
              <a:t>подростков;</a:t>
            </a:r>
          </a:p>
          <a:p>
            <a:pPr algn="just"/>
            <a:r>
              <a:rPr lang="ru-RU" sz="2000" b="1" i="1" dirty="0">
                <a:solidFill>
                  <a:srgbClr val="002060"/>
                </a:solidFill>
                <a:latin typeface="Times New Roman" panose="02020603050405020304" pitchFamily="18" charset="0"/>
                <a:cs typeface="Times New Roman" panose="02020603050405020304" pitchFamily="18" charset="0"/>
              </a:rPr>
              <a:t>Мероприятия</a:t>
            </a:r>
          </a:p>
          <a:p>
            <a:pPr marL="457200" indent="-457200" algn="just">
              <a:buAutoNum type="arabicPeriod"/>
            </a:pPr>
            <a:r>
              <a:rPr lang="ru-RU" sz="2000" dirty="0">
                <a:latin typeface="Times New Roman" panose="02020603050405020304" pitchFamily="18" charset="0"/>
                <a:cs typeface="Times New Roman" panose="02020603050405020304" pitchFamily="18" charset="0"/>
              </a:rPr>
              <a:t>Организация теоретических занятий для родителей.</a:t>
            </a:r>
          </a:p>
          <a:p>
            <a:pPr algn="just"/>
            <a:r>
              <a:rPr lang="ru-RU" sz="2000" b="1" i="1" dirty="0">
                <a:solidFill>
                  <a:srgbClr val="002060"/>
                </a:solidFill>
                <a:latin typeface="Times New Roman" panose="02020603050405020304" pitchFamily="18" charset="0"/>
                <a:cs typeface="Times New Roman" panose="02020603050405020304" pitchFamily="18" charset="0"/>
              </a:rPr>
              <a:t>Третий этап</a:t>
            </a:r>
          </a:p>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 решение проблем родителей и детей, взаимосвязанных с причинами детских и подростковых суицидов, оказание профилактической помощи родителям.</a:t>
            </a:r>
          </a:p>
          <a:p>
            <a:pPr algn="just"/>
            <a:r>
              <a:rPr lang="ru-RU" sz="2000" b="1" i="1" dirty="0">
                <a:solidFill>
                  <a:srgbClr val="002060"/>
                </a:solidFill>
                <a:latin typeface="Times New Roman" panose="02020603050405020304" pitchFamily="18" charset="0"/>
                <a:cs typeface="Times New Roman" panose="02020603050405020304" pitchFamily="18" charset="0"/>
              </a:rPr>
              <a:t>Мероприятия</a:t>
            </a:r>
          </a:p>
          <a:p>
            <a:pPr algn="just"/>
            <a:r>
              <a:rPr lang="ru-RU" sz="2000" dirty="0">
                <a:latin typeface="Times New Roman" panose="02020603050405020304" pitchFamily="18" charset="0"/>
                <a:cs typeface="Times New Roman" panose="02020603050405020304" pitchFamily="18" charset="0"/>
              </a:rPr>
              <a:t>1. Индивидуальные и групповые беседы, консультации, родительские собрания, круглые столы, лектории для родителей и педагогов по данной теме.</a:t>
            </a:r>
          </a:p>
          <a:p>
            <a:pPr algn="just"/>
            <a:endParaRPr lang="ru-RU"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59461AC-85DE-4421-9133-4424825637D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52760" y="2157274"/>
            <a:ext cx="3126050" cy="2084033"/>
          </a:xfrm>
          <a:prstGeom prst="rect">
            <a:avLst/>
          </a:prstGeom>
        </p:spPr>
      </p:pic>
    </p:spTree>
    <p:extLst>
      <p:ext uri="{BB962C8B-B14F-4D97-AF65-F5344CB8AC3E}">
        <p14:creationId xmlns:p14="http://schemas.microsoft.com/office/powerpoint/2010/main" val="1614100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808354" y="1306464"/>
            <a:ext cx="6019060" cy="3785652"/>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Четвертый этап</a:t>
            </a:r>
          </a:p>
          <a:p>
            <a:pPr algn="just"/>
            <a:endParaRPr lang="ru-RU" sz="2000" b="1" dirty="0">
              <a:latin typeface="Times New Roman" panose="02020603050405020304" pitchFamily="18" charset="0"/>
              <a:cs typeface="Times New Roman" panose="02020603050405020304" pitchFamily="18" charset="0"/>
            </a:endParaRPr>
          </a:p>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 выявление положительной динамики в психическом и эмоциональном состоянии детей, родители которых участвовали в реализации программы.</a:t>
            </a:r>
          </a:p>
          <a:p>
            <a:pPr algn="just"/>
            <a:r>
              <a:rPr lang="ru-RU" sz="2000" b="1" i="1" dirty="0">
                <a:solidFill>
                  <a:srgbClr val="002060"/>
                </a:solidFill>
                <a:latin typeface="Times New Roman" panose="02020603050405020304" pitchFamily="18" charset="0"/>
                <a:cs typeface="Times New Roman" panose="02020603050405020304" pitchFamily="18" charset="0"/>
              </a:rPr>
              <a:t>Мероприятия</a:t>
            </a:r>
          </a:p>
          <a:p>
            <a:pPr algn="just"/>
            <a:r>
              <a:rPr lang="ru-RU" sz="2000" dirty="0">
                <a:latin typeface="Times New Roman" panose="02020603050405020304" pitchFamily="18" charset="0"/>
                <a:cs typeface="Times New Roman" panose="02020603050405020304" pitchFamily="18" charset="0"/>
              </a:rPr>
              <a:t>1. Проведение сравнительного анализа детско-родительских отношений, психоэмоционального состояния родителей и детей до и после реализации программы.</a:t>
            </a:r>
          </a:p>
          <a:p>
            <a:pPr algn="just"/>
            <a:endParaRPr lang="ru-RU" sz="2000" dirty="0">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359461AC-85DE-4421-9133-4424825637D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52760" y="2157274"/>
            <a:ext cx="3126050" cy="2084033"/>
          </a:xfrm>
          <a:prstGeom prst="rect">
            <a:avLst/>
          </a:prstGeom>
        </p:spPr>
      </p:pic>
    </p:spTree>
    <p:extLst>
      <p:ext uri="{BB962C8B-B14F-4D97-AF65-F5344CB8AC3E}">
        <p14:creationId xmlns:p14="http://schemas.microsoft.com/office/powerpoint/2010/main" val="3527058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758432" y="1568460"/>
            <a:ext cx="6019060" cy="3170099"/>
          </a:xfrm>
          <a:prstGeom prst="rect">
            <a:avLst/>
          </a:prstGeom>
        </p:spPr>
        <p:txBody>
          <a:bodyPr wrap="square">
            <a:spAutoFit/>
          </a:bodyPr>
          <a:lstStyle/>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Разнообразие форм взаимодействия школы, семьи и социума.</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Психолого-педагогическое просвещение семьи.</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Профилактика негативного семейного воспитания.</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Формирование интереса родителей к личностному развитию ребенка.</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Обучение родителей навыкам распознавания суицидального поведения у детей разного возраста.</a:t>
            </a:r>
          </a:p>
        </p:txBody>
      </p:sp>
      <p:sp>
        <p:nvSpPr>
          <p:cNvPr id="4" name="Прямоугольник 3">
            <a:extLst>
              <a:ext uri="{FF2B5EF4-FFF2-40B4-BE49-F238E27FC236}">
                <a16:creationId xmlns:a16="http://schemas.microsoft.com/office/drawing/2014/main" id="{D9D0ED61-4F82-41B4-92C3-1E2B52036B6B}"/>
              </a:ext>
            </a:extLst>
          </p:cNvPr>
          <p:cNvSpPr/>
          <p:nvPr/>
        </p:nvSpPr>
        <p:spPr>
          <a:xfrm>
            <a:off x="2615785" y="430113"/>
            <a:ext cx="5332870" cy="461665"/>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Ожидаемые результаты программы:</a:t>
            </a:r>
          </a:p>
        </p:txBody>
      </p:sp>
      <p:pic>
        <p:nvPicPr>
          <p:cNvPr id="2" name="Рисунок 1">
            <a:extLst>
              <a:ext uri="{FF2B5EF4-FFF2-40B4-BE49-F238E27FC236}">
                <a16:creationId xmlns:a16="http://schemas.microsoft.com/office/drawing/2014/main" id="{8C62449C-3F50-4C98-B666-6EB32AA3E698}"/>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34635" y="1486587"/>
            <a:ext cx="3162300" cy="2943225"/>
          </a:xfrm>
          <a:prstGeom prst="rect">
            <a:avLst/>
          </a:prstGeom>
        </p:spPr>
      </p:pic>
    </p:spTree>
    <p:extLst>
      <p:ext uri="{BB962C8B-B14F-4D97-AF65-F5344CB8AC3E}">
        <p14:creationId xmlns:p14="http://schemas.microsoft.com/office/powerpoint/2010/main" val="996095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918230" y="1228397"/>
            <a:ext cx="6019060" cy="4401205"/>
          </a:xfrm>
          <a:prstGeom prst="rect">
            <a:avLst/>
          </a:prstGeom>
        </p:spPr>
        <p:txBody>
          <a:bodyPr wrap="square">
            <a:spAutoFit/>
          </a:bodyPr>
          <a:lstStyle/>
          <a:p>
            <a:r>
              <a:rPr lang="ru-RU" sz="2000" b="1" i="1" dirty="0">
                <a:solidFill>
                  <a:srgbClr val="002060"/>
                </a:solidFill>
                <a:latin typeface="Times New Roman" panose="02020603050405020304" pitchFamily="18" charset="0"/>
                <a:cs typeface="Times New Roman" panose="02020603050405020304" pitchFamily="18" charset="0"/>
              </a:rPr>
              <a:t>План занятия:</a:t>
            </a:r>
          </a:p>
          <a:p>
            <a:r>
              <a:rPr lang="ru-RU" sz="2000" dirty="0">
                <a:latin typeface="Times New Roman" panose="02020603050405020304" pitchFamily="18" charset="0"/>
                <a:cs typeface="Times New Roman" panose="02020603050405020304" pitchFamily="18" charset="0"/>
              </a:rPr>
              <a:t>1. Упражнение-разминка </a:t>
            </a:r>
            <a:r>
              <a:rPr lang="ru-RU" sz="2000" i="1" dirty="0">
                <a:solidFill>
                  <a:srgbClr val="002060"/>
                </a:solidFill>
                <a:latin typeface="Times New Roman" panose="02020603050405020304" pitchFamily="18" charset="0"/>
                <a:cs typeface="Times New Roman" panose="02020603050405020304" pitchFamily="18" charset="0"/>
              </a:rPr>
              <a:t>«Я тебя понимаю».</a:t>
            </a:r>
          </a:p>
          <a:p>
            <a:r>
              <a:rPr lang="ru-RU" sz="2000" dirty="0">
                <a:latin typeface="Times New Roman" panose="02020603050405020304" pitchFamily="18" charset="0"/>
                <a:cs typeface="Times New Roman" panose="02020603050405020304" pitchFamily="18" charset="0"/>
              </a:rPr>
              <a:t>2. Упражнение </a:t>
            </a:r>
            <a:r>
              <a:rPr lang="ru-RU" sz="2000" i="1" dirty="0">
                <a:solidFill>
                  <a:srgbClr val="002060"/>
                </a:solidFill>
                <a:latin typeface="Times New Roman" panose="02020603050405020304" pitchFamily="18" charset="0"/>
                <a:cs typeface="Times New Roman" panose="02020603050405020304" pitchFamily="18" charset="0"/>
              </a:rPr>
              <a:t>«Я подросток».</a:t>
            </a:r>
          </a:p>
          <a:p>
            <a:r>
              <a:rPr lang="ru-RU" sz="2000" dirty="0">
                <a:latin typeface="Times New Roman" panose="02020603050405020304" pitchFamily="18" charset="0"/>
                <a:cs typeface="Times New Roman" panose="02020603050405020304" pitchFamily="18" charset="0"/>
              </a:rPr>
              <a:t>3. Диагностика родителей </a:t>
            </a:r>
            <a:r>
              <a:rPr lang="ru-RU" sz="2000" i="1" dirty="0">
                <a:solidFill>
                  <a:srgbClr val="002060"/>
                </a:solidFill>
                <a:latin typeface="Times New Roman" panose="02020603050405020304" pitchFamily="18" charset="0"/>
                <a:cs typeface="Times New Roman" panose="02020603050405020304" pitchFamily="18" charset="0"/>
              </a:rPr>
              <a:t>«Знаете ли Вы юношескую психологию?».</a:t>
            </a:r>
          </a:p>
          <a:p>
            <a:r>
              <a:rPr lang="ru-RU" sz="2000" dirty="0">
                <a:latin typeface="Times New Roman" panose="02020603050405020304" pitchFamily="18" charset="0"/>
                <a:cs typeface="Times New Roman" panose="02020603050405020304" pitchFamily="18" charset="0"/>
              </a:rPr>
              <a:t>4. Мини-лекция </a:t>
            </a:r>
            <a:r>
              <a:rPr lang="ru-RU" sz="2000" i="1" dirty="0">
                <a:solidFill>
                  <a:srgbClr val="002060"/>
                </a:solidFill>
                <a:latin typeface="Times New Roman" panose="02020603050405020304" pitchFamily="18" charset="0"/>
                <a:cs typeface="Times New Roman" panose="02020603050405020304" pitchFamily="18" charset="0"/>
              </a:rPr>
              <a:t>«Психологические особенности подросткового возраста».</a:t>
            </a:r>
          </a:p>
          <a:p>
            <a:r>
              <a:rPr lang="ru-RU" sz="2000" dirty="0">
                <a:latin typeface="Times New Roman" panose="02020603050405020304" pitchFamily="18" charset="0"/>
                <a:cs typeface="Times New Roman" panose="02020603050405020304" pitchFamily="18" charset="0"/>
              </a:rPr>
              <a:t>5. Упражнение </a:t>
            </a:r>
            <a:r>
              <a:rPr lang="ru-RU" sz="2000" i="1" dirty="0">
                <a:solidFill>
                  <a:srgbClr val="002060"/>
                </a:solidFill>
                <a:latin typeface="Times New Roman" panose="02020603050405020304" pitchFamily="18" charset="0"/>
                <a:cs typeface="Times New Roman" panose="02020603050405020304" pitchFamily="18" charset="0"/>
              </a:rPr>
              <a:t>«Психологическая скульптура».</a:t>
            </a:r>
          </a:p>
          <a:p>
            <a:r>
              <a:rPr lang="ru-RU" sz="2000" dirty="0">
                <a:latin typeface="Times New Roman" panose="02020603050405020304" pitchFamily="18" charset="0"/>
                <a:cs typeface="Times New Roman" panose="02020603050405020304" pitchFamily="18" charset="0"/>
              </a:rPr>
              <a:t>6. Мини-лекция </a:t>
            </a:r>
            <a:r>
              <a:rPr lang="ru-RU" sz="2000" i="1" dirty="0">
                <a:solidFill>
                  <a:srgbClr val="002060"/>
                </a:solidFill>
                <a:latin typeface="Times New Roman" panose="02020603050405020304" pitchFamily="18" charset="0"/>
                <a:cs typeface="Times New Roman" panose="02020603050405020304" pitchFamily="18" charset="0"/>
              </a:rPr>
              <a:t>«Факторы суицидального поведения».</a:t>
            </a:r>
          </a:p>
          <a:p>
            <a:r>
              <a:rPr lang="ru-RU" sz="2000" dirty="0">
                <a:latin typeface="Times New Roman" panose="02020603050405020304" pitchFamily="18" charset="0"/>
                <a:cs typeface="Times New Roman" panose="02020603050405020304" pitchFamily="18" charset="0"/>
              </a:rPr>
              <a:t>7. Упражнение на снятие эмоционального напряжения </a:t>
            </a:r>
            <a:r>
              <a:rPr lang="ru-RU" sz="2000" i="1" dirty="0">
                <a:solidFill>
                  <a:srgbClr val="002060"/>
                </a:solidFill>
                <a:latin typeface="Times New Roman" panose="02020603050405020304" pitchFamily="18" charset="0"/>
                <a:cs typeface="Times New Roman" panose="02020603050405020304" pitchFamily="18" charset="0"/>
              </a:rPr>
              <a:t>«Семь свечей».</a:t>
            </a:r>
          </a:p>
          <a:p>
            <a:r>
              <a:rPr lang="ru-RU" sz="2000" dirty="0">
                <a:latin typeface="Times New Roman" panose="02020603050405020304" pitchFamily="18" charset="0"/>
                <a:cs typeface="Times New Roman" panose="02020603050405020304" pitchFamily="18" charset="0"/>
              </a:rPr>
              <a:t>8. Упражнение </a:t>
            </a:r>
            <a:r>
              <a:rPr lang="ru-RU" sz="2000" i="1" dirty="0">
                <a:solidFill>
                  <a:srgbClr val="002060"/>
                </a:solidFill>
                <a:latin typeface="Times New Roman" panose="02020603050405020304" pitchFamily="18" charset="0"/>
                <a:cs typeface="Times New Roman" panose="02020603050405020304" pitchFamily="18" charset="0"/>
              </a:rPr>
              <a:t>«Салют».</a:t>
            </a:r>
          </a:p>
          <a:p>
            <a:r>
              <a:rPr lang="ru-RU" sz="2000" dirty="0">
                <a:latin typeface="Times New Roman" panose="02020603050405020304" pitchFamily="18" charset="0"/>
                <a:cs typeface="Times New Roman" panose="02020603050405020304" pitchFamily="18" charset="0"/>
              </a:rPr>
              <a:t>9. Рефлексия занятия.</a:t>
            </a:r>
          </a:p>
        </p:txBody>
      </p:sp>
      <p:sp>
        <p:nvSpPr>
          <p:cNvPr id="4" name="Прямоугольник 3">
            <a:extLst>
              <a:ext uri="{FF2B5EF4-FFF2-40B4-BE49-F238E27FC236}">
                <a16:creationId xmlns:a16="http://schemas.microsoft.com/office/drawing/2014/main" id="{D9D0ED61-4F82-41B4-92C3-1E2B52036B6B}"/>
              </a:ext>
            </a:extLst>
          </p:cNvPr>
          <p:cNvSpPr/>
          <p:nvPr/>
        </p:nvSpPr>
        <p:spPr>
          <a:xfrm>
            <a:off x="2281477" y="163782"/>
            <a:ext cx="8282950" cy="769441"/>
          </a:xfrm>
          <a:prstGeom prst="rect">
            <a:avLst/>
          </a:prstGeom>
        </p:spPr>
        <p:txBody>
          <a:bodyPr wrap="square">
            <a:spAutoFit/>
          </a:bodyPr>
          <a:lstStyle/>
          <a:p>
            <a:pPr algn="ctr"/>
            <a:r>
              <a:rPr lang="ru-RU" sz="2200" b="1" dirty="0">
                <a:solidFill>
                  <a:srgbClr val="002060"/>
                </a:solidFill>
                <a:latin typeface="Times New Roman" panose="02020603050405020304" pitchFamily="18" charset="0"/>
                <a:cs typeface="Times New Roman" panose="02020603050405020304" pitchFamily="18" charset="0"/>
              </a:rPr>
              <a:t>Пример занятия. «Психологические особенности подросткового возраста. Факторы суицидального поведения».</a:t>
            </a:r>
          </a:p>
        </p:txBody>
      </p:sp>
      <p:pic>
        <p:nvPicPr>
          <p:cNvPr id="6" name="Рисунок 5">
            <a:extLst>
              <a:ext uri="{FF2B5EF4-FFF2-40B4-BE49-F238E27FC236}">
                <a16:creationId xmlns:a16="http://schemas.microsoft.com/office/drawing/2014/main" id="{AC164BE0-E5D8-4DAD-95B9-F2FDE67B9130}"/>
              </a:ext>
            </a:extLst>
          </p:cNvPr>
          <p:cNvPicPr>
            <a:picLocks noChangeAspect="1"/>
          </p:cNvPicPr>
          <p:nvPr/>
        </p:nvPicPr>
        <p:blipFill>
          <a:blip r:embed="rId2"/>
          <a:stretch>
            <a:fillRect/>
          </a:stretch>
        </p:blipFill>
        <p:spPr>
          <a:xfrm>
            <a:off x="674703" y="2229858"/>
            <a:ext cx="3790766" cy="1895383"/>
          </a:xfrm>
          <a:prstGeom prst="rect">
            <a:avLst/>
          </a:prstGeom>
        </p:spPr>
      </p:pic>
    </p:spTree>
    <p:extLst>
      <p:ext uri="{BB962C8B-B14F-4D97-AF65-F5344CB8AC3E}">
        <p14:creationId xmlns:p14="http://schemas.microsoft.com/office/powerpoint/2010/main" val="341309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376692" y="1266877"/>
            <a:ext cx="6365288" cy="4708981"/>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подвести родителей к осознанию тех чувств, которые переживают их дети-подростки.</a:t>
            </a:r>
          </a:p>
          <a:p>
            <a:pPr algn="just"/>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15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Участникам раздаются бланки с незаконченными, предложениями. Родители должны продолжить высказывания.</a:t>
            </a:r>
          </a:p>
          <a:p>
            <a:pPr algn="just"/>
            <a:r>
              <a:rPr lang="ru-RU" sz="2000" b="1" i="1" dirty="0">
                <a:solidFill>
                  <a:srgbClr val="002060"/>
                </a:solidFill>
                <a:latin typeface="Times New Roman" panose="02020603050405020304" pitchFamily="18" charset="0"/>
                <a:cs typeface="Times New Roman" panose="02020603050405020304" pitchFamily="18" charset="0"/>
              </a:rPr>
              <a:t>Инструкция: </a:t>
            </a:r>
            <a:r>
              <a:rPr lang="ru-RU" sz="2000" dirty="0">
                <a:latin typeface="Times New Roman" panose="02020603050405020304" pitchFamily="18" charset="0"/>
                <a:cs typeface="Times New Roman" panose="02020603050405020304" pitchFamily="18" charset="0"/>
              </a:rPr>
              <a:t>«Закончите приведенные ниже примеры так, как, по-вашему мнению, закончил бы их ваш ребенок-подросток:</a:t>
            </a:r>
          </a:p>
          <a:p>
            <a:pPr algn="just"/>
            <a:r>
              <a:rPr lang="ru-RU" sz="2000" dirty="0">
                <a:latin typeface="Times New Roman" panose="02020603050405020304" pitchFamily="18" charset="0"/>
                <a:cs typeface="Times New Roman" panose="02020603050405020304" pitchFamily="18" charset="0"/>
              </a:rPr>
              <a:t>«Мне бывает радостно, когда...»</a:t>
            </a:r>
          </a:p>
          <a:p>
            <a:pPr algn="just"/>
            <a:r>
              <a:rPr lang="ru-RU" sz="2000" dirty="0">
                <a:latin typeface="Times New Roman" panose="02020603050405020304" pitchFamily="18" charset="0"/>
                <a:cs typeface="Times New Roman" panose="02020603050405020304" pitchFamily="18" charset="0"/>
              </a:rPr>
              <a:t>«Я очень грущу, когда...»</a:t>
            </a:r>
          </a:p>
          <a:p>
            <a:pPr algn="just"/>
            <a:r>
              <a:rPr lang="ru-RU" sz="2000" dirty="0">
                <a:latin typeface="Times New Roman" panose="02020603050405020304" pitchFamily="18" charset="0"/>
                <a:cs typeface="Times New Roman" panose="02020603050405020304" pitchFamily="18" charset="0"/>
              </a:rPr>
              <a:t>«Мне бывает страшно, когда...»</a:t>
            </a:r>
          </a:p>
          <a:p>
            <a:pPr algn="just"/>
            <a:r>
              <a:rPr lang="ru-RU" sz="2000" dirty="0">
                <a:latin typeface="Times New Roman" panose="02020603050405020304" pitchFamily="18" charset="0"/>
                <a:cs typeface="Times New Roman" panose="02020603050405020304" pitchFamily="18" charset="0"/>
              </a:rPr>
              <a:t>«Я сержусь, когда...»</a:t>
            </a:r>
          </a:p>
          <a:p>
            <a:pPr algn="just"/>
            <a:r>
              <a:rPr lang="ru-RU" sz="2000" dirty="0">
                <a:latin typeface="Times New Roman" panose="02020603050405020304" pitchFamily="18" charset="0"/>
                <a:cs typeface="Times New Roman" panose="02020603050405020304" pitchFamily="18" charset="0"/>
              </a:rPr>
              <a:t>«Я очень горжусь, когда ...»</a:t>
            </a:r>
          </a:p>
          <a:p>
            <a:pPr algn="just"/>
            <a:r>
              <a:rPr lang="ru-RU" sz="2000" b="1" i="1" dirty="0">
                <a:solidFill>
                  <a:srgbClr val="002060"/>
                </a:solidFill>
                <a:latin typeface="Times New Roman" panose="02020603050405020304" pitchFamily="18" charset="0"/>
                <a:cs typeface="Times New Roman" panose="02020603050405020304" pitchFamily="18" charset="0"/>
              </a:rPr>
              <a:t>Обсуждение упражнения участниками группы.</a:t>
            </a:r>
          </a:p>
        </p:txBody>
      </p:sp>
      <p:sp>
        <p:nvSpPr>
          <p:cNvPr id="4" name="Прямоугольник 3">
            <a:extLst>
              <a:ext uri="{FF2B5EF4-FFF2-40B4-BE49-F238E27FC236}">
                <a16:creationId xmlns:a16="http://schemas.microsoft.com/office/drawing/2014/main" id="{DC748D6A-1368-428C-9BCA-3DAC7B8A8742}"/>
              </a:ext>
            </a:extLst>
          </p:cNvPr>
          <p:cNvSpPr/>
          <p:nvPr/>
        </p:nvSpPr>
        <p:spPr>
          <a:xfrm>
            <a:off x="2953450" y="572156"/>
            <a:ext cx="6004336" cy="461665"/>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Упражнение-разминка «Я тебя понимаю»</a:t>
            </a:r>
          </a:p>
        </p:txBody>
      </p:sp>
      <p:pic>
        <p:nvPicPr>
          <p:cNvPr id="6" name="Рисунок 5">
            <a:extLst>
              <a:ext uri="{FF2B5EF4-FFF2-40B4-BE49-F238E27FC236}">
                <a16:creationId xmlns:a16="http://schemas.microsoft.com/office/drawing/2014/main" id="{6F6B2A9F-AFA2-46BD-BA15-A658CCBDF485}"/>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907001" y="2390682"/>
            <a:ext cx="3114953" cy="2076635"/>
          </a:xfrm>
          <a:prstGeom prst="rect">
            <a:avLst/>
          </a:prstGeom>
        </p:spPr>
      </p:pic>
    </p:spTree>
    <p:extLst>
      <p:ext uri="{BB962C8B-B14F-4D97-AF65-F5344CB8AC3E}">
        <p14:creationId xmlns:p14="http://schemas.microsoft.com/office/powerpoint/2010/main" val="707153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429958" y="1586474"/>
            <a:ext cx="6365288" cy="3170099"/>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подвести родителей к осознанию тех чувств, которые они переживали в подростковом возрасте и которые переживают их дети- подростки.</a:t>
            </a:r>
          </a:p>
          <a:p>
            <a:pPr algn="just"/>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25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Педагог-психолог предлагает родителям нарисовать себя в подростковом возрасте. </a:t>
            </a:r>
            <a:r>
              <a:rPr lang="ru-RU" sz="2000" b="1" i="1" dirty="0">
                <a:solidFill>
                  <a:srgbClr val="002060"/>
                </a:solidFill>
                <a:latin typeface="Times New Roman" panose="02020603050405020304" pitchFamily="18" charset="0"/>
                <a:cs typeface="Times New Roman" panose="02020603050405020304" pitchFamily="18" charset="0"/>
              </a:rPr>
              <a:t>Обсуждение рисунков.</a:t>
            </a:r>
          </a:p>
          <a:p>
            <a:pPr algn="just"/>
            <a:r>
              <a:rPr lang="ru-RU" sz="2000" b="1" i="1" dirty="0">
                <a:solidFill>
                  <a:srgbClr val="002060"/>
                </a:solidFill>
                <a:latin typeface="Times New Roman" panose="02020603050405020304" pitchFamily="18" charset="0"/>
                <a:cs typeface="Times New Roman" panose="02020603050405020304" pitchFamily="18" charset="0"/>
              </a:rPr>
              <a:t>Диагностика родителей «Знаете ли Вы юношескую психологию?» (опросник Н. Рогова).</a:t>
            </a:r>
          </a:p>
          <a:p>
            <a:pPr algn="just"/>
            <a:endParaRPr lang="ru-RU" sz="2000" b="1" i="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DC748D6A-1368-428C-9BCA-3DAC7B8A8742}"/>
              </a:ext>
            </a:extLst>
          </p:cNvPr>
          <p:cNvSpPr/>
          <p:nvPr/>
        </p:nvSpPr>
        <p:spPr>
          <a:xfrm>
            <a:off x="3397334" y="563278"/>
            <a:ext cx="4020973" cy="830997"/>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Упражнение «Я подросток»</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133C81EE-F9C1-41C0-A183-E392BDCDEA42}"/>
              </a:ext>
            </a:extLst>
          </p:cNvPr>
          <p:cNvPicPr>
            <a:picLocks noChangeAspect="1"/>
          </p:cNvPicPr>
          <p:nvPr/>
        </p:nvPicPr>
        <p:blipFill>
          <a:blip r:embed="rId2"/>
          <a:stretch>
            <a:fillRect/>
          </a:stretch>
        </p:blipFill>
        <p:spPr>
          <a:xfrm>
            <a:off x="972197" y="2468455"/>
            <a:ext cx="2914650" cy="1619250"/>
          </a:xfrm>
          <a:prstGeom prst="rect">
            <a:avLst/>
          </a:prstGeom>
          <a:ln>
            <a:noFill/>
          </a:ln>
          <a:effectLst>
            <a:softEdge rad="112500"/>
          </a:effectLst>
        </p:spPr>
      </p:pic>
    </p:spTree>
    <p:extLst>
      <p:ext uri="{BB962C8B-B14F-4D97-AF65-F5344CB8AC3E}">
        <p14:creationId xmlns:p14="http://schemas.microsoft.com/office/powerpoint/2010/main" val="3204101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3666477" y="1536174"/>
            <a:ext cx="8071281" cy="3785652"/>
          </a:xfrm>
          <a:prstGeom prst="rect">
            <a:avLst/>
          </a:prstGeom>
        </p:spPr>
        <p:txBody>
          <a:bodyPr wrap="square">
            <a:spAutoFit/>
          </a:bodyPr>
          <a:lstStyle/>
          <a:p>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дать возможность родителям проанализировать свои взаимоотношения с ребенком</a:t>
            </a:r>
          </a:p>
          <a:p>
            <a:pPr algn="just"/>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20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Участники разбиваются на пары «взрослый» — «ребенок». «Взрослый» стоит, а «ребенок» сидит на стуле или на корточках. Участникам раздаются карточки с заданиями. Выполняя задание, участники фиксируют для себя, что видит каждый из них. Затем меняются местами и делятся чувствами.</a:t>
            </a:r>
          </a:p>
          <a:p>
            <a:pPr algn="just"/>
            <a:r>
              <a:rPr lang="ru-RU" sz="2000" dirty="0">
                <a:latin typeface="Times New Roman" panose="02020603050405020304" pitchFamily="18" charset="0"/>
                <a:cs typeface="Times New Roman" panose="02020603050405020304" pitchFamily="18" charset="0"/>
              </a:rPr>
              <a:t>Далее пары занимают одинаковую позицию и выполняют задания. После выполнения упражнения каждый участник рассказывает, что чувствовал, когда был в роли «Взрослого» и «Ребенка».</a:t>
            </a:r>
          </a:p>
          <a:p>
            <a:pPr algn="just"/>
            <a:endParaRPr lang="ru-RU" sz="2000" b="1" i="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DC748D6A-1368-428C-9BCA-3DAC7B8A8742}"/>
              </a:ext>
            </a:extLst>
          </p:cNvPr>
          <p:cNvSpPr/>
          <p:nvPr/>
        </p:nvSpPr>
        <p:spPr>
          <a:xfrm>
            <a:off x="2962328" y="639193"/>
            <a:ext cx="6408806" cy="461665"/>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Упражнение «Психологическая скульптура»</a:t>
            </a:r>
          </a:p>
        </p:txBody>
      </p:sp>
      <p:pic>
        <p:nvPicPr>
          <p:cNvPr id="2" name="Рисунок 1">
            <a:extLst>
              <a:ext uri="{FF2B5EF4-FFF2-40B4-BE49-F238E27FC236}">
                <a16:creationId xmlns:a16="http://schemas.microsoft.com/office/drawing/2014/main" id="{4CF65648-3F54-486D-AD57-6CDB5DBD09D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29954" y="2388092"/>
            <a:ext cx="3110636" cy="1749733"/>
          </a:xfrm>
          <a:prstGeom prst="rect">
            <a:avLst/>
          </a:prstGeom>
        </p:spPr>
      </p:pic>
    </p:spTree>
    <p:extLst>
      <p:ext uri="{BB962C8B-B14F-4D97-AF65-F5344CB8AC3E}">
        <p14:creationId xmlns:p14="http://schemas.microsoft.com/office/powerpoint/2010/main" val="2099108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1189606" y="1091980"/>
            <a:ext cx="9570129" cy="440120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Примерные задания:</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взрослый ругает ребенка за невыполненное домашнее задание, используя выражения типа: «Ты лентяй!», «Ты ни на что не способен'», «Чем занимался все это время?», «Ты, как всегда, ничего не знаешь!»;</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взрослый ругает ребенка за то, что мешает смотреть телевизор: «Отойди, ты мне мешаешь», «Замолчи, я из-за тебя пропустила самое интересное», «Не шуми!»;</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взрослый просит ребенка помочь в уборке квартиры, но ребенок при этом отказывается: «Помоги мне, пожалуйста, убрать со стола», «Отнеси цветы в другую комнату», «Наведи порядок на своем столе» и т.д.;</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взрослый просит ребенка сходить в магазин, но ребенок тянет время и не сразу выполняет просьбу родителя: «Возьми, деньги и сходи в магазин»;</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взрослый благодарит ребенка за… За что можно поблагодарить ребенка?... </a:t>
            </a:r>
            <a:r>
              <a:rPr lang="ru-RU" sz="2000" b="1" i="1" dirty="0">
                <a:solidFill>
                  <a:srgbClr val="002060"/>
                </a:solidFill>
                <a:latin typeface="Times New Roman" panose="02020603050405020304" pitchFamily="18" charset="0"/>
                <a:cs typeface="Times New Roman" panose="02020603050405020304" pitchFamily="18" charset="0"/>
              </a:rPr>
              <a:t>Участники группы предлагают свои варианты ответов.</a:t>
            </a:r>
          </a:p>
          <a:p>
            <a:pPr algn="just"/>
            <a:endParaRPr lang="ru-RU" sz="2000" b="1" i="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4287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568172" y="818259"/>
            <a:ext cx="11205098" cy="5016758"/>
          </a:xfrm>
          <a:prstGeom prst="rect">
            <a:avLst/>
          </a:prstGeom>
        </p:spPr>
        <p:txBody>
          <a:bodyPr wrap="square">
            <a:spAutoFit/>
          </a:bodyPr>
          <a:lstStyle/>
          <a:p>
            <a:r>
              <a:rPr lang="ru-RU" sz="2000" b="1" i="1" dirty="0">
                <a:solidFill>
                  <a:srgbClr val="002060"/>
                </a:solidFill>
                <a:latin typeface="Times New Roman" panose="02020603050405020304" pitchFamily="18" charset="0"/>
                <a:cs typeface="Times New Roman" panose="02020603050405020304" pitchFamily="18" charset="0"/>
              </a:rPr>
              <a:t>Цель: </a:t>
            </a:r>
            <a:r>
              <a:rPr lang="ru-RU" sz="2000" dirty="0">
                <a:latin typeface="Times New Roman" panose="02020603050405020304" pitchFamily="18" charset="0"/>
                <a:cs typeface="Times New Roman" panose="02020603050405020304" pitchFamily="18" charset="0"/>
              </a:rPr>
              <a:t>управление состоянием мышечного напряжения и расслабления.</a:t>
            </a:r>
          </a:p>
          <a:p>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10 минут.</a:t>
            </a:r>
          </a:p>
          <a:p>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Участников группы просят удобно сесть, расслабиться и закрыть глаза.</a:t>
            </a:r>
          </a:p>
          <a:p>
            <a:r>
              <a:rPr lang="ru-RU" sz="2000" b="1" i="1" dirty="0">
                <a:solidFill>
                  <a:srgbClr val="002060"/>
                </a:solidFill>
                <a:latin typeface="Times New Roman" panose="02020603050405020304" pitchFamily="18" charset="0"/>
                <a:cs typeface="Times New Roman" panose="02020603050405020304" pitchFamily="18" charset="0"/>
              </a:rPr>
              <a:t>Инструкция:</a:t>
            </a:r>
            <a:r>
              <a:rPr lang="ru-RU" sz="2000" dirty="0">
                <a:latin typeface="Times New Roman" panose="02020603050405020304" pitchFamily="18" charset="0"/>
                <a:cs typeface="Times New Roman" panose="02020603050405020304" pitchFamily="18" charset="0"/>
              </a:rPr>
              <a:t> «Сядьте удобно, закройте глаза, расслабьтесь. Вам спокойно, удобно и комфортно... Вы дышите глубоко и ровно... Представьте себе, что на расстоянии примерно метра от вас стоят семь горящих свечей... Сделайте медленный, максимально глубокий вдох. А теперь вообразите, что вам нужно задуть одну из этих свечей. Как можно сильнее подуйте в ее направлении, полностью выдохнув воздух.</a:t>
            </a:r>
          </a:p>
          <a:p>
            <a:r>
              <a:rPr lang="ru-RU" sz="2000" dirty="0">
                <a:latin typeface="Times New Roman" panose="02020603050405020304" pitchFamily="18" charset="0"/>
                <a:cs typeface="Times New Roman" panose="02020603050405020304" pitchFamily="18" charset="0"/>
              </a:rPr>
              <a:t>Пламя начинает дрожать, свеча гаснет... Вы вновь делаете медленный глубокий вдох, а потом задуваете следующую свечу. И так все семь...»</a:t>
            </a:r>
          </a:p>
          <a:p>
            <a:r>
              <a:rPr lang="ru-RU" sz="2000" dirty="0">
                <a:latin typeface="Times New Roman" panose="02020603050405020304" pitchFamily="18" charset="0"/>
                <a:cs typeface="Times New Roman" panose="02020603050405020304" pitchFamily="18" charset="0"/>
              </a:rPr>
              <a:t>Упражнение лучше всего выполнять под спокойную негромкую музыку, в полузатененном помещении.</a:t>
            </a:r>
          </a:p>
          <a:p>
            <a:r>
              <a:rPr lang="ru-RU" sz="2000" b="1" i="1" dirty="0">
                <a:solidFill>
                  <a:srgbClr val="002060"/>
                </a:solidFill>
                <a:latin typeface="Times New Roman" panose="02020603050405020304" pitchFamily="18" charset="0"/>
                <a:cs typeface="Times New Roman" panose="02020603050405020304" pitchFamily="18" charset="0"/>
              </a:rPr>
              <a:t>Обсуждение:</a:t>
            </a:r>
          </a:p>
          <a:p>
            <a:r>
              <a:rPr lang="ru-RU" sz="2000" b="1" i="1" dirty="0">
                <a:solidFill>
                  <a:srgbClr val="002060"/>
                </a:solidFill>
                <a:latin typeface="Times New Roman" panose="02020603050405020304" pitchFamily="18" charset="0"/>
                <a:cs typeface="Times New Roman" panose="02020603050405020304" pitchFamily="18" charset="0"/>
              </a:rPr>
              <a:t>Как менялось состояние участников по мере выполнения этого упражнения?</a:t>
            </a:r>
          </a:p>
          <a:p>
            <a:r>
              <a:rPr lang="ru-RU" sz="2000" b="1" i="1" dirty="0">
                <a:solidFill>
                  <a:srgbClr val="002060"/>
                </a:solidFill>
                <a:latin typeface="Times New Roman" panose="02020603050405020304" pitchFamily="18" charset="0"/>
                <a:cs typeface="Times New Roman" panose="02020603050405020304" pitchFamily="18" charset="0"/>
              </a:rPr>
              <a:t>Где в реальных жизненных ситуациях может быть полезно владение такой техникой?</a:t>
            </a:r>
          </a:p>
          <a:p>
            <a:pPr algn="just"/>
            <a:endParaRPr lang="ru-RU" sz="2000" b="1" i="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DC748D6A-1368-428C-9BCA-3DAC7B8A8742}"/>
              </a:ext>
            </a:extLst>
          </p:cNvPr>
          <p:cNvSpPr/>
          <p:nvPr/>
        </p:nvSpPr>
        <p:spPr>
          <a:xfrm>
            <a:off x="2039050" y="287926"/>
            <a:ext cx="9630265" cy="830997"/>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Упражнение на снятие эмоционального напряжения «Семь свечей</a:t>
            </a:r>
            <a:r>
              <a:rPr lang="kk-KZ" sz="2400" b="1" dirty="0">
                <a:solidFill>
                  <a:srgbClr val="002060"/>
                </a:solidFill>
                <a:latin typeface="Times New Roman" panose="02020603050405020304" pitchFamily="18" charset="0"/>
                <a:cs typeface="Times New Roman" panose="02020603050405020304" pitchFamily="18" charset="0"/>
              </a:rPr>
              <a:t>»</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9835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701337" y="1120100"/>
            <a:ext cx="10635447" cy="4401205"/>
          </a:xfrm>
          <a:prstGeom prst="rect">
            <a:avLst/>
          </a:prstGeom>
        </p:spPr>
        <p:txBody>
          <a:bodyPr wrap="square">
            <a:spAutoFit/>
          </a:bodyPr>
          <a:lstStyle/>
          <a:p>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активизация творческих процессов участников группы, создание позитивного отношения, сплочение группы.</a:t>
            </a:r>
          </a:p>
          <a:p>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15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Педагог-психолог предлагает родителям написать на звездочках, которые они получили как вознаграждение за участие в игре «Знаете ли Вы подростковую психологию?», слова, которые у них ассоциируются с подростковым возрастом. После чего звездочки прикрепляются к «Салюту» в хаотичном порядке. «Салют» ведущий располагает на доске заранее.</a:t>
            </a:r>
          </a:p>
          <a:p>
            <a:r>
              <a:rPr lang="ru-RU" sz="2000" b="1" i="1" dirty="0">
                <a:solidFill>
                  <a:srgbClr val="002060"/>
                </a:solidFill>
                <a:latin typeface="Times New Roman" panose="02020603050405020304" pitchFamily="18" charset="0"/>
                <a:cs typeface="Times New Roman" panose="02020603050405020304" pitchFamily="18" charset="0"/>
              </a:rPr>
              <a:t>Рефлексия занятия:</a:t>
            </a:r>
          </a:p>
          <a:p>
            <a:r>
              <a:rPr lang="ru-RU" sz="2000" b="1" i="1" dirty="0">
                <a:solidFill>
                  <a:srgbClr val="002060"/>
                </a:solidFill>
                <a:latin typeface="Times New Roman" panose="02020603050405020304" pitchFamily="18" charset="0"/>
                <a:cs typeface="Times New Roman" panose="02020603050405020304" pitchFamily="18" charset="0"/>
              </a:rPr>
              <a:t>Педагог-психолог предлагает родителям закончить следующие предложения:</a:t>
            </a:r>
          </a:p>
          <a:p>
            <a:r>
              <a:rPr lang="ru-RU" sz="2000" b="1" i="1" dirty="0">
                <a:solidFill>
                  <a:srgbClr val="002060"/>
                </a:solidFill>
                <a:latin typeface="Times New Roman" panose="02020603050405020304" pitchFamily="18" charset="0"/>
                <a:cs typeface="Times New Roman" panose="02020603050405020304" pitchFamily="18" charset="0"/>
              </a:rPr>
              <a:t>«Мне понравилось...»</a:t>
            </a:r>
          </a:p>
          <a:p>
            <a:r>
              <a:rPr lang="ru-RU" sz="2000" b="1" i="1" dirty="0">
                <a:solidFill>
                  <a:srgbClr val="002060"/>
                </a:solidFill>
                <a:latin typeface="Times New Roman" panose="02020603050405020304" pitchFamily="18" charset="0"/>
                <a:cs typeface="Times New Roman" panose="02020603050405020304" pitchFamily="18" charset="0"/>
              </a:rPr>
              <a:t>«Я почувствовал (а)...»</a:t>
            </a:r>
          </a:p>
          <a:p>
            <a:r>
              <a:rPr lang="ru-RU" sz="2000" b="1" i="1" dirty="0">
                <a:solidFill>
                  <a:srgbClr val="002060"/>
                </a:solidFill>
                <a:latin typeface="Times New Roman" panose="02020603050405020304" pitchFamily="18" charset="0"/>
                <a:cs typeface="Times New Roman" panose="02020603050405020304" pitchFamily="18" charset="0"/>
              </a:rPr>
              <a:t>«У меня вызывало раздражение...»</a:t>
            </a:r>
          </a:p>
          <a:p>
            <a:r>
              <a:rPr lang="ru-RU" sz="2000" b="1" i="1" dirty="0">
                <a:solidFill>
                  <a:srgbClr val="002060"/>
                </a:solidFill>
                <a:latin typeface="Times New Roman" panose="02020603050405020304" pitchFamily="18" charset="0"/>
                <a:cs typeface="Times New Roman" panose="02020603050405020304" pitchFamily="18" charset="0"/>
              </a:rPr>
              <a:t>«Мне хотелось бы...»</a:t>
            </a:r>
          </a:p>
        </p:txBody>
      </p:sp>
      <p:sp>
        <p:nvSpPr>
          <p:cNvPr id="4" name="Прямоугольник 3">
            <a:extLst>
              <a:ext uri="{FF2B5EF4-FFF2-40B4-BE49-F238E27FC236}">
                <a16:creationId xmlns:a16="http://schemas.microsoft.com/office/drawing/2014/main" id="{DC748D6A-1368-428C-9BCA-3DAC7B8A8742}"/>
              </a:ext>
            </a:extLst>
          </p:cNvPr>
          <p:cNvSpPr/>
          <p:nvPr/>
        </p:nvSpPr>
        <p:spPr>
          <a:xfrm>
            <a:off x="3850094" y="396172"/>
            <a:ext cx="3237425" cy="830997"/>
          </a:xfrm>
          <a:prstGeom prst="rect">
            <a:avLst/>
          </a:prstGeom>
        </p:spPr>
        <p:txBody>
          <a:bodyPr wrap="none">
            <a:spAutoFit/>
          </a:bodyPr>
          <a:lstStyle/>
          <a:p>
            <a:r>
              <a:rPr lang="ru-RU" sz="2400" b="1" dirty="0">
                <a:solidFill>
                  <a:srgbClr val="002060"/>
                </a:solidFill>
                <a:latin typeface="Times New Roman" panose="02020603050405020304" pitchFamily="18" charset="0"/>
                <a:cs typeface="Times New Roman" panose="02020603050405020304" pitchFamily="18" charset="0"/>
              </a:rPr>
              <a:t>Упражнение «Салют»</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90306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737064" y="1071076"/>
            <a:ext cx="8717872" cy="4499758"/>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План занятия:</a:t>
            </a:r>
          </a:p>
          <a:p>
            <a:pPr algn="just">
              <a:lnSpc>
                <a:spcPct val="150000"/>
              </a:lnSpc>
            </a:pPr>
            <a:r>
              <a:rPr lang="ru-RU" sz="2000" dirty="0">
                <a:latin typeface="Times New Roman" panose="02020603050405020304" pitchFamily="18" charset="0"/>
                <a:cs typeface="Times New Roman" panose="02020603050405020304" pitchFamily="18" charset="0"/>
              </a:rPr>
              <a:t>1. Упражнение-разминка «Семейные заповеди».</a:t>
            </a:r>
          </a:p>
          <a:p>
            <a:pPr algn="just">
              <a:lnSpc>
                <a:spcPct val="150000"/>
              </a:lnSpc>
            </a:pPr>
            <a:r>
              <a:rPr lang="ru-RU" sz="2000" dirty="0">
                <a:latin typeface="Times New Roman" panose="02020603050405020304" pitchFamily="18" charset="0"/>
                <a:cs typeface="Times New Roman" panose="02020603050405020304" pitchFamily="18" charset="0"/>
              </a:rPr>
              <a:t>2. Экспресс-анкетирование «Для моего ребенка важно...».</a:t>
            </a:r>
          </a:p>
          <a:p>
            <a:pPr algn="just">
              <a:lnSpc>
                <a:spcPct val="150000"/>
              </a:lnSpc>
            </a:pPr>
            <a:r>
              <a:rPr lang="ru-RU" sz="2000" dirty="0">
                <a:latin typeface="Times New Roman" panose="02020603050405020304" pitchFamily="18" charset="0"/>
                <a:cs typeface="Times New Roman" panose="02020603050405020304" pitchFamily="18" charset="0"/>
              </a:rPr>
              <a:t>3. Работа в малых группах на тему «Стили семейного воспитания».</a:t>
            </a:r>
          </a:p>
          <a:p>
            <a:pPr algn="just">
              <a:lnSpc>
                <a:spcPct val="150000"/>
              </a:lnSpc>
            </a:pPr>
            <a:r>
              <a:rPr lang="ru-RU" sz="2000" dirty="0">
                <a:latin typeface="Times New Roman" panose="02020603050405020304" pitchFamily="18" charset="0"/>
                <a:cs typeface="Times New Roman" panose="02020603050405020304" pitchFamily="18" charset="0"/>
              </a:rPr>
              <a:t>4. Мини-лекция «Семейное неблагополучие и его влияние на возникновение суицидального поведения у подростков».</a:t>
            </a:r>
          </a:p>
          <a:p>
            <a:pPr algn="just">
              <a:lnSpc>
                <a:spcPct val="150000"/>
              </a:lnSpc>
            </a:pPr>
            <a:r>
              <a:rPr lang="ru-RU" sz="2000" dirty="0">
                <a:latin typeface="Times New Roman" panose="02020603050405020304" pitchFamily="18" charset="0"/>
                <a:cs typeface="Times New Roman" panose="02020603050405020304" pitchFamily="18" charset="0"/>
              </a:rPr>
              <a:t>5. Упражнение «Притча об автомобиле».</a:t>
            </a:r>
          </a:p>
          <a:p>
            <a:pPr algn="just">
              <a:lnSpc>
                <a:spcPct val="150000"/>
              </a:lnSpc>
            </a:pPr>
            <a:r>
              <a:rPr lang="ru-RU" sz="2000" dirty="0">
                <a:latin typeface="Times New Roman" panose="02020603050405020304" pitchFamily="18" charset="0"/>
                <a:cs typeface="Times New Roman" panose="02020603050405020304" pitchFamily="18" charset="0"/>
              </a:rPr>
              <a:t>6. Упражнение «Моя семья» (рисунок семьи).</a:t>
            </a:r>
          </a:p>
          <a:p>
            <a:pPr algn="just">
              <a:lnSpc>
                <a:spcPct val="150000"/>
              </a:lnSpc>
            </a:pPr>
            <a:r>
              <a:rPr lang="ru-RU" sz="2000" dirty="0">
                <a:latin typeface="Times New Roman" panose="02020603050405020304" pitchFamily="18" charset="0"/>
                <a:cs typeface="Times New Roman" panose="02020603050405020304" pitchFamily="18" charset="0"/>
              </a:rPr>
              <a:t>7. Упражнение на снятие эмоционального напряжения «Сосулька».</a:t>
            </a:r>
          </a:p>
          <a:p>
            <a:pPr algn="just">
              <a:lnSpc>
                <a:spcPct val="150000"/>
              </a:lnSpc>
            </a:pPr>
            <a:r>
              <a:rPr lang="ru-RU" sz="2000" dirty="0">
                <a:latin typeface="Times New Roman" panose="02020603050405020304" pitchFamily="18" charset="0"/>
                <a:cs typeface="Times New Roman" panose="02020603050405020304" pitchFamily="18" charset="0"/>
              </a:rPr>
              <a:t>8. Рефлексия занятия.</a:t>
            </a: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906295" y="74630"/>
            <a:ext cx="1070195" cy="941033"/>
          </a:xfrm>
          <a:prstGeom prst="rect">
            <a:avLst/>
          </a:prstGeom>
        </p:spPr>
      </p:pic>
      <p:pic>
        <p:nvPicPr>
          <p:cNvPr id="4" name="Рисунок 3">
            <a:extLst>
              <a:ext uri="{FF2B5EF4-FFF2-40B4-BE49-F238E27FC236}">
                <a16:creationId xmlns:a16="http://schemas.microsoft.com/office/drawing/2014/main" id="{9EA13BB0-FB0F-4B04-ACA7-141673FBE60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039757" y="780494"/>
            <a:ext cx="1503617" cy="1503617"/>
          </a:xfrm>
          <a:prstGeom prst="rect">
            <a:avLst/>
          </a:prstGeom>
        </p:spPr>
      </p:pic>
      <p:sp>
        <p:nvSpPr>
          <p:cNvPr id="5" name="Прямоугольник 4">
            <a:extLst>
              <a:ext uri="{FF2B5EF4-FFF2-40B4-BE49-F238E27FC236}">
                <a16:creationId xmlns:a16="http://schemas.microsoft.com/office/drawing/2014/main" id="{71A44336-D83C-4356-8101-272893788C21}"/>
              </a:ext>
            </a:extLst>
          </p:cNvPr>
          <p:cNvSpPr/>
          <p:nvPr/>
        </p:nvSpPr>
        <p:spPr>
          <a:xfrm>
            <a:off x="2814776" y="192168"/>
            <a:ext cx="7729492"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Занятие 2. «Семейное неблагополучие и его влияние на возникновение суицидального поведения у подростков» (2 часа).</a:t>
            </a:r>
            <a:br>
              <a:rPr lang="ru-RU" sz="2000" b="1" dirty="0">
                <a:solidFill>
                  <a:srgbClr val="002060"/>
                </a:solidFill>
                <a:latin typeface="Times New Roman" panose="02020603050405020304" pitchFamily="18" charset="0"/>
                <a:cs typeface="Times New Roman" panose="02020603050405020304" pitchFamily="18" charset="0"/>
              </a:rPr>
            </a:b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8606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994133" y="715971"/>
            <a:ext cx="9806310" cy="5632311"/>
          </a:xfrm>
          <a:prstGeom prst="rect">
            <a:avLst/>
          </a:prstGeom>
        </p:spPr>
        <p:txBody>
          <a:bodyPr wrap="square">
            <a:spAutoFit/>
          </a:bodyPr>
          <a:lstStyle/>
          <a:p>
            <a:pPr algn="just"/>
            <a:r>
              <a:rPr lang="ru-RU" sz="2000" dirty="0">
                <a:solidFill>
                  <a:srgbClr val="002060"/>
                </a:solidFill>
                <a:latin typeface="Times New Roman" panose="02020603050405020304" pitchFamily="18" charset="0"/>
                <a:cs typeface="Times New Roman" panose="02020603050405020304" pitchFamily="18" charset="0"/>
              </a:rPr>
              <a:t>	Участникам предлагается написать список семейных заповедей (обычаев, правил, установок, запретов, привычек, взглядов, которых придерживаются все члены семьи). Затем по кругу происходит взаимообмен написанными заповедями. Как показывает опыт, родителям интересно знать, какова семейная жизнь других людей. Это позволяет сравнить свои представления о ней с представлениями других.</a:t>
            </a:r>
          </a:p>
          <a:p>
            <a:pPr algn="just"/>
            <a:r>
              <a:rPr lang="ru-RU" sz="2000" dirty="0">
                <a:solidFill>
                  <a:srgbClr val="002060"/>
                </a:solidFill>
                <a:latin typeface="Times New Roman" panose="02020603050405020304" pitchFamily="18" charset="0"/>
                <a:cs typeface="Times New Roman" panose="02020603050405020304" pitchFamily="18" charset="0"/>
              </a:rPr>
              <a:t>Ведущий предлагает поделиться высказываниями о том, какие заповеди их удовлетворяют, а какие — нет.</a:t>
            </a:r>
          </a:p>
          <a:p>
            <a:pPr algn="just"/>
            <a:r>
              <a:rPr lang="ru-RU" sz="2000" dirty="0">
                <a:solidFill>
                  <a:srgbClr val="002060"/>
                </a:solidFill>
                <a:latin typeface="Times New Roman" panose="02020603050405020304" pitchFamily="18" charset="0"/>
                <a:cs typeface="Times New Roman" panose="02020603050405020304" pitchFamily="18" charset="0"/>
              </a:rPr>
              <a:t>	Заметка на полях. На первый взгляд может показаться, что не все вопросы, выносимые на обсуждение группы родителей, касаются проблемы суицидального поведения подростков, однако без анализа детско-родительских отношений и присущих родителям стилей воспитания сложно понять причинно-следственную связь между реализуемым в семье стилем воспитания и риском возникновения суицидальных тенденций в поведении подростка. С другой стороны, использование в процессе занятий не только монологического способа представления материала (лекция), но и активных методов обучения (например, дискуссии) дает возможность психологу постепенно научить родителей высказывать свое мнение в группе, быть толерантным к мнению другого человека, а также постепенно «подвести» к обсуждению весьма непростой проблемы подросткового суицида.</a:t>
            </a: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054828" y="0"/>
            <a:ext cx="936524" cy="823495"/>
          </a:xfrm>
          <a:prstGeom prst="rect">
            <a:avLst/>
          </a:prstGeom>
        </p:spPr>
      </p:pic>
      <p:sp>
        <p:nvSpPr>
          <p:cNvPr id="5" name="Прямоугольник 4">
            <a:extLst>
              <a:ext uri="{FF2B5EF4-FFF2-40B4-BE49-F238E27FC236}">
                <a16:creationId xmlns:a16="http://schemas.microsoft.com/office/drawing/2014/main" id="{71A44336-D83C-4356-8101-272893788C21}"/>
              </a:ext>
            </a:extLst>
          </p:cNvPr>
          <p:cNvSpPr/>
          <p:nvPr/>
        </p:nvSpPr>
        <p:spPr>
          <a:xfrm>
            <a:off x="2814776" y="192168"/>
            <a:ext cx="7729492" cy="830997"/>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Упражнение-разминка «Семейные заповеди»</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10534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808002" y="1815485"/>
            <a:ext cx="8575995" cy="2862322"/>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анализ различных стилей семейного воспитания, выбор наиболее оптимального стиля семейного воспитания.</a:t>
            </a:r>
          </a:p>
          <a:p>
            <a:pPr algn="just"/>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35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Участники делятся на четыре группы. Принцип деления: зима, весна, лето, осень. Каждой группе раздаются карточки, на которых даны названия стилей семейного воспитания. Группы обсуждают каждая свой стиль воспитания подростков, определяют сильные и слабые его стороны. Далее группа представляет участникам результаты дискуссии. Родители обсуждают предлагаемые стили, делают вывод их эффективности.</a:t>
            </a: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717981" y="803572"/>
            <a:ext cx="936524" cy="823495"/>
          </a:xfrm>
          <a:prstGeom prst="rect">
            <a:avLst/>
          </a:prstGeom>
        </p:spPr>
      </p:pic>
      <p:sp>
        <p:nvSpPr>
          <p:cNvPr id="5" name="Прямоугольник 4">
            <a:extLst>
              <a:ext uri="{FF2B5EF4-FFF2-40B4-BE49-F238E27FC236}">
                <a16:creationId xmlns:a16="http://schemas.microsoft.com/office/drawing/2014/main" id="{71A44336-D83C-4356-8101-272893788C21}"/>
              </a:ext>
            </a:extLst>
          </p:cNvPr>
          <p:cNvSpPr/>
          <p:nvPr/>
        </p:nvSpPr>
        <p:spPr>
          <a:xfrm>
            <a:off x="2654505" y="615156"/>
            <a:ext cx="7729492" cy="1200329"/>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Работа в малых группах на тему «Стили семейного воспитания».</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605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270946" y="1198349"/>
            <a:ext cx="11478826" cy="532453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1. Авторитарный стиль семейного воспитания.</a:t>
            </a:r>
          </a:p>
          <a:p>
            <a:pPr algn="just"/>
            <a:r>
              <a:rPr lang="ru-RU" sz="2000" i="1" dirty="0">
                <a:latin typeface="Times New Roman" panose="02020603050405020304" pitchFamily="18" charset="0"/>
                <a:cs typeface="Times New Roman" panose="02020603050405020304" pitchFamily="18" charset="0"/>
              </a:rPr>
              <a:t>При </a:t>
            </a:r>
            <a:r>
              <a:rPr lang="ru-RU" sz="2000" b="1" i="1" dirty="0">
                <a:solidFill>
                  <a:srgbClr val="002060"/>
                </a:solidFill>
                <a:latin typeface="Times New Roman" panose="02020603050405020304" pitchFamily="18" charset="0"/>
                <a:cs typeface="Times New Roman" panose="02020603050405020304" pitchFamily="18" charset="0"/>
              </a:rPr>
              <a:t>авторитарном стиле </a:t>
            </a:r>
            <a:r>
              <a:rPr lang="ru-RU" sz="2000" i="1" dirty="0">
                <a:latin typeface="Times New Roman" panose="02020603050405020304" pitchFamily="18" charset="0"/>
                <a:cs typeface="Times New Roman" panose="02020603050405020304" pitchFamily="18" charset="0"/>
              </a:rPr>
              <a:t>воспитания родители подавляют инициативу ребенка, жестко руководят и контролируют его действия и поступки. Воспитывая, используют физические наказания за малейшие про ступки, принуждения, окрики, запреты. </a:t>
            </a:r>
            <a:r>
              <a:rPr lang="ru-RU" sz="2000" b="1" i="1" dirty="0">
                <a:solidFill>
                  <a:srgbClr val="002060"/>
                </a:solidFill>
                <a:latin typeface="Times New Roman" panose="02020603050405020304" pitchFamily="18" charset="0"/>
                <a:cs typeface="Times New Roman" panose="02020603050405020304" pitchFamily="18" charset="0"/>
              </a:rPr>
              <a:t>Дети лишены родительской любви, ласки, заботы, сочувствия.</a:t>
            </a:r>
            <a:r>
              <a:rPr lang="ru-RU" sz="2000" i="1" dirty="0">
                <a:latin typeface="Times New Roman" panose="02020603050405020304" pitchFamily="18" charset="0"/>
                <a:cs typeface="Times New Roman" panose="02020603050405020304" pitchFamily="18" charset="0"/>
              </a:rPr>
              <a:t> Таких родителей заботит лишь то, что бы ребенок вырос послушным и исполнительным. Но дети вырастают либо неуверенными в себе, робкими, </a:t>
            </a:r>
            <a:r>
              <a:rPr lang="ru-RU" sz="2000" i="1" dirty="0" err="1">
                <a:latin typeface="Times New Roman" panose="02020603050405020304" pitchFamily="18" charset="0"/>
                <a:cs typeface="Times New Roman" panose="02020603050405020304" pitchFamily="18" charset="0"/>
              </a:rPr>
              <a:t>невротизированными</a:t>
            </a:r>
            <a:r>
              <a:rPr lang="ru-RU" sz="2000" i="1" dirty="0">
                <a:latin typeface="Times New Roman" panose="02020603050405020304" pitchFamily="18" charset="0"/>
                <a:cs typeface="Times New Roman" panose="02020603050405020304" pitchFamily="18" charset="0"/>
              </a:rPr>
              <a:t>, неспособными постоять за себя, либо, наоборот, агрессивными, авторитарными, конфликтными. </a:t>
            </a:r>
            <a:r>
              <a:rPr lang="ru-RU" sz="2000" b="1" i="1" dirty="0">
                <a:solidFill>
                  <a:srgbClr val="002060"/>
                </a:solidFill>
                <a:latin typeface="Times New Roman" panose="02020603050405020304" pitchFamily="18" charset="0"/>
                <a:cs typeface="Times New Roman" panose="02020603050405020304" pitchFamily="18" charset="0"/>
              </a:rPr>
              <a:t>Такие дети с трудом адаптируются в социуме, окружающем мире</a:t>
            </a:r>
            <a:r>
              <a:rPr lang="ru-RU" sz="2000" i="1" dirty="0">
                <a:latin typeface="Times New Roman" panose="02020603050405020304" pitchFamily="18" charset="0"/>
                <a:cs typeface="Times New Roman" panose="02020603050405020304" pitchFamily="18" charset="0"/>
              </a:rPr>
              <a:t>.</a:t>
            </a:r>
          </a:p>
          <a:p>
            <a:pPr algn="just"/>
            <a:r>
              <a:rPr lang="ru-RU" sz="2000" i="1" dirty="0">
                <a:latin typeface="Times New Roman" panose="02020603050405020304" pitchFamily="18" charset="0"/>
                <a:cs typeface="Times New Roman" panose="02020603050405020304" pitchFamily="18" charset="0"/>
              </a:rPr>
              <a:t>Родители строго следят за выполнением домашнего задания младшими школьниками, вплоть до того, что стоят рядом и давят на ребенка в попытке добиться от него самостоятельных действий. Дети в целях самозащиты используют разнообразные уловки, такие, например, как плач, показывают свою беспомощность. В результате таких мер у детей пропадает желание учиться, они с трудом концентрируют внимание во время объяснений учителя или при подготовке уроков.</a:t>
            </a:r>
          </a:p>
          <a:p>
            <a:pPr algn="just"/>
            <a:r>
              <a:rPr lang="ru-RU" sz="2000" i="1" dirty="0">
                <a:latin typeface="Times New Roman" panose="02020603050405020304" pitchFamily="18" charset="0"/>
                <a:cs typeface="Times New Roman" panose="02020603050405020304" pitchFamily="18" charset="0"/>
              </a:rPr>
              <a:t>При родителях такие дети могут казаться спокойными и исполнительными, но как только угроза наказания исчезает, поведение ребенка становится неуправляемым. По мере взросления ребенок становится все более нетерпимым по отношению к требованиям авторитарных родителей. В подростковом возрасте частые конфликты могут привести к плачевному исходу.</a:t>
            </a: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8961" y="244279"/>
            <a:ext cx="936524" cy="823495"/>
          </a:xfrm>
          <a:prstGeom prst="rect">
            <a:avLst/>
          </a:prstGeom>
        </p:spPr>
      </p:pic>
      <p:sp>
        <p:nvSpPr>
          <p:cNvPr id="5" name="Прямоугольник 4">
            <a:extLst>
              <a:ext uri="{FF2B5EF4-FFF2-40B4-BE49-F238E27FC236}">
                <a16:creationId xmlns:a16="http://schemas.microsoft.com/office/drawing/2014/main" id="{71A44336-D83C-4356-8101-272893788C21}"/>
              </a:ext>
            </a:extLst>
          </p:cNvPr>
          <p:cNvSpPr/>
          <p:nvPr/>
        </p:nvSpPr>
        <p:spPr>
          <a:xfrm>
            <a:off x="2231254" y="20911"/>
            <a:ext cx="7729492"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Информация для психолога.</a:t>
            </a:r>
            <a:br>
              <a:rPr lang="ru-RU" sz="2000" b="1" dirty="0">
                <a:solidFill>
                  <a:srgbClr val="002060"/>
                </a:solidFill>
                <a:latin typeface="Times New Roman" panose="02020603050405020304" pitchFamily="18" charset="0"/>
                <a:cs typeface="Times New Roman" panose="02020603050405020304" pitchFamily="18" charset="0"/>
              </a:rPr>
            </a:b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8687FA1D-DF9C-4074-A6E8-0D40073F4BB4}"/>
              </a:ext>
            </a:extLst>
          </p:cNvPr>
          <p:cNvSpPr/>
          <p:nvPr/>
        </p:nvSpPr>
        <p:spPr>
          <a:xfrm>
            <a:off x="1242874" y="374854"/>
            <a:ext cx="9783191" cy="1015663"/>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Выделяют четыре типа семейного воспитания: авторитарный, либерально-попустительский, демократический, индифферентный (равнодушие, безразличие). Рассмотрим подробно каждый из них.</a:t>
            </a:r>
          </a:p>
        </p:txBody>
      </p:sp>
    </p:spTree>
    <p:extLst>
      <p:ext uri="{BB962C8B-B14F-4D97-AF65-F5344CB8AC3E}">
        <p14:creationId xmlns:p14="http://schemas.microsoft.com/office/powerpoint/2010/main" val="1746903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047564" y="1690062"/>
            <a:ext cx="9348187" cy="3170099"/>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	При либерально-попустительском стиле </a:t>
            </a:r>
            <a:r>
              <a:rPr lang="ru-RU" sz="2000" dirty="0">
                <a:latin typeface="Times New Roman" panose="02020603050405020304" pitchFamily="18" charset="0"/>
                <a:cs typeface="Times New Roman" panose="02020603050405020304" pitchFamily="18" charset="0"/>
              </a:rPr>
              <a:t>общение с ребенком строится на принципе вседозволенности. Для самоутверждения ребенок использует капризы, требования «Дай!», «Мне!», «Хочу!», демонстративно обижается. Ребенок не понимает слово «Надо!», указания и требования взрослых не выполняет. Для родителей с либерально-попустительским стилем общения характерна неспособность или нежелание руководить, направлять ребенка. Вследствие чего ребенок вырастает эгоистичным, конфликтным, постоянно недовольным окружающими людьми человеком, что не дает ему возможность вступать в нормальные социальные взаимоотношения с людьми. В школе у такого ребенка возможны частые конфликты из-за того, что он не приучен уступать.</a:t>
            </a: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813248" y="262034"/>
            <a:ext cx="936524" cy="823495"/>
          </a:xfrm>
          <a:prstGeom prst="rect">
            <a:avLst/>
          </a:prstGeom>
        </p:spPr>
      </p:pic>
      <p:sp>
        <p:nvSpPr>
          <p:cNvPr id="4" name="Прямоугольник 3">
            <a:extLst>
              <a:ext uri="{FF2B5EF4-FFF2-40B4-BE49-F238E27FC236}">
                <a16:creationId xmlns:a16="http://schemas.microsoft.com/office/drawing/2014/main" id="{8687FA1D-DF9C-4074-A6E8-0D40073F4BB4}"/>
              </a:ext>
            </a:extLst>
          </p:cNvPr>
          <p:cNvSpPr/>
          <p:nvPr/>
        </p:nvSpPr>
        <p:spPr>
          <a:xfrm>
            <a:off x="1278384" y="685419"/>
            <a:ext cx="9783191" cy="400110"/>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 2. Либерально-попустительский стиль семейного воспитания (</a:t>
            </a:r>
            <a:r>
              <a:rPr lang="ru-RU" sz="2000" b="1" i="1" dirty="0" err="1">
                <a:solidFill>
                  <a:srgbClr val="002060"/>
                </a:solidFill>
                <a:latin typeface="Times New Roman" panose="02020603050405020304" pitchFamily="18" charset="0"/>
                <a:cs typeface="Times New Roman" panose="02020603050405020304" pitchFamily="18" charset="0"/>
              </a:rPr>
              <a:t>гипоопека</a:t>
            </a:r>
            <a:r>
              <a:rPr lang="ru-RU" sz="2000" b="1" i="1"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55349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038686" y="1326077"/>
            <a:ext cx="9348187" cy="5016758"/>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При </a:t>
            </a:r>
            <a:r>
              <a:rPr lang="ru-RU" sz="2000" b="1" i="1" dirty="0">
                <a:solidFill>
                  <a:srgbClr val="002060"/>
                </a:solidFill>
                <a:latin typeface="Times New Roman" panose="02020603050405020304" pitchFamily="18" charset="0"/>
                <a:cs typeface="Times New Roman" panose="02020603050405020304" pitchFamily="18" charset="0"/>
              </a:rPr>
              <a:t>демократическом стиле </a:t>
            </a:r>
            <a:r>
              <a:rPr lang="ru-RU" sz="2000" dirty="0">
                <a:latin typeface="Times New Roman" panose="02020603050405020304" pitchFamily="18" charset="0"/>
                <a:cs typeface="Times New Roman" panose="02020603050405020304" pitchFamily="18" charset="0"/>
              </a:rPr>
              <a:t>воспитания родители поощряют любую инициативу ребенка, самостоятельность, помогают им, учитывают их нужды и потребности. Выражают ребенку свою любовь, доброжелательность, играют с ним на интересные ему темы. Родители позволяют детям принимать участие в обсуждении семейных проблем и учитывают их мнение при принятии решений, а также, в свою очередь, требуют осмысленного поведения от детей, проявляют твердость и последовательность в соблюдении дисциплины.</a:t>
            </a:r>
          </a:p>
          <a:p>
            <a:pPr algn="just"/>
            <a:r>
              <a:rPr lang="ru-RU" sz="2000" dirty="0">
                <a:latin typeface="Times New Roman" panose="02020603050405020304" pitchFamily="18" charset="0"/>
                <a:cs typeface="Times New Roman" panose="02020603050405020304" pitchFamily="18" charset="0"/>
              </a:rPr>
              <a:t>Ребенок находится в активной позиции, что дает ему опыт самоуправления, повышает уверенность в себе, своих силах. Дети в таких семьях прислушиваются к советам родителей, знают слово «надо», умеют дисциплинировать себя и строить отношения с одноклассниками. Дети растут активными, любознательными, самостоятельными, полноценными личностями с развитым чувством собственного достоинства и ответственностью за близких ему людей.</a:t>
            </a:r>
          </a:p>
          <a:p>
            <a:pPr algn="just"/>
            <a:r>
              <a:rPr lang="ru-RU" sz="2000" dirty="0">
                <a:latin typeface="Times New Roman" panose="02020603050405020304" pitchFamily="18" charset="0"/>
                <a:cs typeface="Times New Roman" panose="02020603050405020304" pitchFamily="18" charset="0"/>
              </a:rPr>
              <a:t>Демократический стиль воспитания, как утверждают многие психологи, является наиболее эффективным стилем семейного воспитания.</a:t>
            </a:r>
          </a:p>
          <a:p>
            <a:pPr algn="just"/>
            <a:endParaRPr lang="ru-RU" sz="2000"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450349" y="502582"/>
            <a:ext cx="936524" cy="823495"/>
          </a:xfrm>
          <a:prstGeom prst="rect">
            <a:avLst/>
          </a:prstGeom>
        </p:spPr>
      </p:pic>
      <p:sp>
        <p:nvSpPr>
          <p:cNvPr id="4" name="Прямоугольник 3">
            <a:extLst>
              <a:ext uri="{FF2B5EF4-FFF2-40B4-BE49-F238E27FC236}">
                <a16:creationId xmlns:a16="http://schemas.microsoft.com/office/drawing/2014/main" id="{8687FA1D-DF9C-4074-A6E8-0D40073F4BB4}"/>
              </a:ext>
            </a:extLst>
          </p:cNvPr>
          <p:cNvSpPr/>
          <p:nvPr/>
        </p:nvSpPr>
        <p:spPr>
          <a:xfrm>
            <a:off x="1204404" y="783074"/>
            <a:ext cx="9783191" cy="400110"/>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3.Демократический стиль семейного воспитания.</a:t>
            </a:r>
          </a:p>
        </p:txBody>
      </p:sp>
    </p:spTree>
    <p:extLst>
      <p:ext uri="{BB962C8B-B14F-4D97-AF65-F5344CB8AC3E}">
        <p14:creationId xmlns:p14="http://schemas.microsoft.com/office/powerpoint/2010/main" val="1435989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926453" y="1843950"/>
            <a:ext cx="8327255" cy="4093428"/>
          </a:xfrm>
          <a:prstGeom prst="rect">
            <a:avLst/>
          </a:prstGeom>
        </p:spPr>
        <p:txBody>
          <a:bodyPr wrap="square">
            <a:spAutoFit/>
          </a:bodyPr>
          <a:lstStyle/>
          <a:p>
            <a:pPr algn="just">
              <a:lnSpc>
                <a:spcPct val="150000"/>
              </a:lnSpc>
            </a:pPr>
            <a:r>
              <a:rPr lang="ru-RU" sz="2000" b="1" i="1" dirty="0">
                <a:solidFill>
                  <a:srgbClr val="002060"/>
                </a:solidFill>
                <a:latin typeface="Times New Roman" panose="02020603050405020304" pitchFamily="18" charset="0"/>
                <a:cs typeface="Times New Roman" panose="02020603050405020304" pitchFamily="18" charset="0"/>
              </a:rPr>
              <a:t>	</a:t>
            </a:r>
            <a:r>
              <a:rPr lang="ru-RU" sz="2000" dirty="0">
                <a:latin typeface="Times New Roman" panose="02020603050405020304" pitchFamily="18" charset="0"/>
                <a:cs typeface="Times New Roman" panose="02020603050405020304" pitchFamily="18" charset="0"/>
              </a:rPr>
              <a:t>При </a:t>
            </a:r>
            <a:r>
              <a:rPr lang="ru-RU" sz="2000" b="1" i="1" dirty="0">
                <a:solidFill>
                  <a:srgbClr val="002060"/>
                </a:solidFill>
                <a:latin typeface="Times New Roman" panose="02020603050405020304" pitchFamily="18" charset="0"/>
                <a:cs typeface="Times New Roman" panose="02020603050405020304" pitchFamily="18" charset="0"/>
              </a:rPr>
              <a:t>индифферентном стиле </a:t>
            </a:r>
            <a:r>
              <a:rPr lang="ru-RU" sz="2000" dirty="0">
                <a:latin typeface="Times New Roman" panose="02020603050405020304" pitchFamily="18" charset="0"/>
                <a:cs typeface="Times New Roman" panose="02020603050405020304" pitchFamily="18" charset="0"/>
              </a:rPr>
              <a:t>семейного воспитания отношения подразумевают глубокое безразличие родителей к личности ребенка. Родители </a:t>
            </a:r>
            <a:r>
              <a:rPr lang="ru-RU" sz="2000" b="1" i="1" dirty="0">
                <a:solidFill>
                  <a:srgbClr val="002060"/>
                </a:solidFill>
                <a:latin typeface="Times New Roman" panose="02020603050405020304" pitchFamily="18" charset="0"/>
                <a:cs typeface="Times New Roman" panose="02020603050405020304" pitchFamily="18" charset="0"/>
              </a:rPr>
              <a:t>«не замечают» ребенка</a:t>
            </a:r>
            <a:r>
              <a:rPr lang="ru-RU" sz="2000" dirty="0">
                <a:latin typeface="Times New Roman" panose="02020603050405020304" pitchFamily="18" charset="0"/>
                <a:cs typeface="Times New Roman" panose="02020603050405020304" pitchFamily="18" charset="0"/>
              </a:rPr>
              <a:t>, не заинтересованы его развитием и духовным внутренним миром. Активно избегая общения с ним, держат его от себя на расстоянии. Такое безразличное отношение родителей делает ребенка одиноким и глубоко несчастным, неуверенным в себе. У него пропадает желание общаться, может сформироваться агрессивность к людям.</a:t>
            </a:r>
          </a:p>
          <a:p>
            <a:pPr algn="just"/>
            <a:endParaRPr lang="ru-RU" sz="2000" dirty="0">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4798E82D-DF5D-4D06-A575-2619E9DBC00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0685052" y="502582"/>
            <a:ext cx="936524" cy="823495"/>
          </a:xfrm>
          <a:prstGeom prst="rect">
            <a:avLst/>
          </a:prstGeom>
        </p:spPr>
      </p:pic>
      <p:sp>
        <p:nvSpPr>
          <p:cNvPr id="4" name="Прямоугольник 3">
            <a:extLst>
              <a:ext uri="{FF2B5EF4-FFF2-40B4-BE49-F238E27FC236}">
                <a16:creationId xmlns:a16="http://schemas.microsoft.com/office/drawing/2014/main" id="{8687FA1D-DF9C-4074-A6E8-0D40073F4BB4}"/>
              </a:ext>
            </a:extLst>
          </p:cNvPr>
          <p:cNvSpPr/>
          <p:nvPr/>
        </p:nvSpPr>
        <p:spPr>
          <a:xfrm>
            <a:off x="1204404" y="925967"/>
            <a:ext cx="9783191" cy="400110"/>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4. Индифферентный (равнодушие, безразличие) стиль семейного воспитания.</a:t>
            </a:r>
          </a:p>
        </p:txBody>
      </p:sp>
    </p:spTree>
    <p:extLst>
      <p:ext uri="{BB962C8B-B14F-4D97-AF65-F5344CB8AC3E}">
        <p14:creationId xmlns:p14="http://schemas.microsoft.com/office/powerpoint/2010/main" val="3909747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926453" y="1843950"/>
            <a:ext cx="8327255" cy="4401205"/>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	Притча «Брошенный камень»</a:t>
            </a:r>
          </a:p>
          <a:p>
            <a:pPr algn="just"/>
            <a:r>
              <a:rPr lang="ru-RU" sz="2000" dirty="0">
                <a:latin typeface="Times New Roman" panose="02020603050405020304" pitchFamily="18" charset="0"/>
                <a:cs typeface="Times New Roman" panose="02020603050405020304" pitchFamily="18" charset="0"/>
              </a:rPr>
              <a:t>	«Один успешный молодой человек ехал в машине последней модели и радовался жизни, когда ощутил удар о дверцу своей любимой игрушки. Он тут же затормозил, выскочил из салона и увидел, что брошенный кем-то камень сильно оцарапал его новенькое авто. Не тратя времени, он вскочил в машину и развернул ее на сто восемьдесят градусов, решив вернуться и найти место, откуда был брошен камень. Мужчина был в бешенстве. Снова выскочив из машины, он бросился к мальчику, который оказался виновником происшествия, схватил его за худенькие плечи, толкнул к капоту и заорал:</a:t>
            </a:r>
          </a:p>
          <a:p>
            <a:pPr algn="just"/>
            <a:r>
              <a:rPr lang="ru-RU" sz="2000" dirty="0">
                <a:latin typeface="Times New Roman" panose="02020603050405020304" pitchFamily="18" charset="0"/>
                <a:cs typeface="Times New Roman" panose="02020603050405020304" pitchFamily="18" charset="0"/>
              </a:rPr>
              <a:t>— Ты что наделал, негодяй? Ты соображаешь, что натворил? Это новая машина и камень, который ты бросил, очень дорого тебе обойдется! Зачем ты это сделал?</a:t>
            </a:r>
          </a:p>
          <a:p>
            <a:pPr algn="just"/>
            <a:endParaRPr lang="ru-RU" sz="20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8687FA1D-DF9C-4074-A6E8-0D40073F4BB4}"/>
              </a:ext>
            </a:extLst>
          </p:cNvPr>
          <p:cNvSpPr/>
          <p:nvPr/>
        </p:nvSpPr>
        <p:spPr>
          <a:xfrm>
            <a:off x="1643076" y="520511"/>
            <a:ext cx="9783191" cy="1323439"/>
          </a:xfrm>
          <a:prstGeom prst="rect">
            <a:avLst/>
          </a:prstGeom>
        </p:spPr>
        <p:txBody>
          <a:bodyPr wrap="square">
            <a:spAutoFit/>
          </a:bodyPr>
          <a:lstStyle/>
          <a:p>
            <a:pPr algn="ctr"/>
            <a:r>
              <a:rPr lang="ru-RU" sz="2000" b="1" i="1" dirty="0">
                <a:solidFill>
                  <a:srgbClr val="002060"/>
                </a:solidFill>
                <a:latin typeface="Times New Roman" panose="02020603050405020304" pitchFamily="18" charset="0"/>
                <a:cs typeface="Times New Roman" panose="02020603050405020304" pitchFamily="18" charset="0"/>
              </a:rPr>
              <a:t>Заметка на полях. Использование в групповой работе различных притч — неплохой прием, который позволяет избежать назидательно-наставительного тона ведущего занятия и дает возможность «выйти» на групповое обсуждение того или иного вопроса.</a:t>
            </a:r>
          </a:p>
        </p:txBody>
      </p:sp>
    </p:spTree>
    <p:extLst>
      <p:ext uri="{BB962C8B-B14F-4D97-AF65-F5344CB8AC3E}">
        <p14:creationId xmlns:p14="http://schemas.microsoft.com/office/powerpoint/2010/main" val="1860077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571348" y="1036082"/>
            <a:ext cx="9481351" cy="4401205"/>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 Пожалуйста, простите, господин! Пожалуйста' Я не знал, что делать! Я бросил камень потому, что никто не останавливался!</a:t>
            </a:r>
          </a:p>
          <a:p>
            <a:pPr algn="just"/>
            <a:r>
              <a:rPr lang="ru-RU" sz="2000" dirty="0">
                <a:latin typeface="Times New Roman" panose="02020603050405020304" pitchFamily="18" charset="0"/>
                <a:cs typeface="Times New Roman" panose="02020603050405020304" pitchFamily="18" charset="0"/>
              </a:rPr>
              <a:t> — Слезы тек ли по щекам мальчика, он указывал рукой куда-то в сторону.</a:t>
            </a:r>
          </a:p>
          <a:p>
            <a:pPr algn="just"/>
            <a:r>
              <a:rPr lang="ru-RU" sz="2000" dirty="0">
                <a:latin typeface="Times New Roman" panose="02020603050405020304" pitchFamily="18" charset="0"/>
                <a:cs typeface="Times New Roman" panose="02020603050405020304" pitchFamily="18" charset="0"/>
              </a:rPr>
              <a:t> — Там мой брат! Он выпал из своей инвалидной коляски, а я не могу его поднять... он много весит, я слишком маленький. Я хотел попросить помощи!</a:t>
            </a:r>
          </a:p>
          <a:p>
            <a:pPr algn="just"/>
            <a:r>
              <a:rPr lang="ru-RU" sz="2000" dirty="0">
                <a:latin typeface="Times New Roman" panose="02020603050405020304" pitchFamily="18" charset="0"/>
                <a:cs typeface="Times New Roman" panose="02020603050405020304" pitchFamily="18" charset="0"/>
              </a:rPr>
              <a:t>Всхлипнув, он спросил у владельца машины:</a:t>
            </a:r>
          </a:p>
          <a:p>
            <a:pPr algn="just"/>
            <a:r>
              <a:rPr lang="ru-RU" sz="2000" dirty="0">
                <a:latin typeface="Times New Roman" panose="02020603050405020304" pitchFamily="18" charset="0"/>
                <a:cs typeface="Times New Roman" panose="02020603050405020304" pitchFamily="18" charset="0"/>
              </a:rPr>
              <a:t>— Вы не могли бы помочь мне посадить его в коляску? Пожалуйста. Он сильно ударился...</a:t>
            </a:r>
          </a:p>
          <a:p>
            <a:pPr algn="just"/>
            <a:r>
              <a:rPr lang="ru-RU" sz="2000" dirty="0">
                <a:latin typeface="Times New Roman" panose="02020603050405020304" pitchFamily="18" charset="0"/>
                <a:cs typeface="Times New Roman" panose="02020603050405020304" pitchFamily="18" charset="0"/>
              </a:rPr>
              <a:t>Тронутый до глубины души, молодой человек поднял подростка-инвалида с земли, усадил в коляску, вытащил свой шелковый платок и постарался промокнуть ранки и ссадины, отряхнул пыль и, когда убедился, что все более или менее в порядке, посмотрел на мальчишку, поцарапавшего ему машину. Тот благодарно улыбался, в его улыбке было столько нежности и любви, что теплело на сердце.</a:t>
            </a: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882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DAC2FCC-ECAB-4B16-B500-BCCB14A3CB4A}"/>
              </a:ext>
            </a:extLst>
          </p:cNvPr>
          <p:cNvSpPr/>
          <p:nvPr/>
        </p:nvSpPr>
        <p:spPr>
          <a:xfrm>
            <a:off x="1882067" y="1488843"/>
            <a:ext cx="8966445" cy="3477875"/>
          </a:xfrm>
          <a:prstGeom prst="rect">
            <a:avLst/>
          </a:prstGeom>
        </p:spPr>
        <p:txBody>
          <a:bodyPr wrap="square">
            <a:spAutoFit/>
          </a:bodyPr>
          <a:lstStyle/>
          <a:p>
            <a:pPr algn="just"/>
            <a:r>
              <a:rPr lang="ru-RU" sz="2000" dirty="0">
                <a:latin typeface="Times New Roman" panose="02020603050405020304" pitchFamily="18" charset="0"/>
                <a:cs typeface="Times New Roman" panose="02020603050405020304" pitchFamily="18" charset="0"/>
              </a:rPr>
              <a:t>— Господин! Большое спасибо!</a:t>
            </a:r>
          </a:p>
          <a:p>
            <a:pPr algn="just"/>
            <a:r>
              <a:rPr lang="ru-RU" sz="2000" dirty="0">
                <a:latin typeface="Times New Roman" panose="02020603050405020304" pitchFamily="18" charset="0"/>
                <a:cs typeface="Times New Roman" panose="02020603050405020304" pitchFamily="18" charset="0"/>
              </a:rPr>
              <a:t>Мужчина видел, как мальчуган, с трудом толкая перед собой коляску, постепенно удалялся по направлению к очень скромному дому.</a:t>
            </a:r>
          </a:p>
          <a:p>
            <a:pPr algn="just"/>
            <a:r>
              <a:rPr lang="ru-RU" sz="2000" dirty="0">
                <a:latin typeface="Times New Roman" panose="02020603050405020304" pitchFamily="18" charset="0"/>
                <a:cs typeface="Times New Roman" panose="02020603050405020304" pitchFamily="18" charset="0"/>
              </a:rPr>
              <a:t>Владелец новенького авто так и не починил дверцу своей машины оставив царапину специально, чтобы всегда помнить — нельзя так беспечно нестись по жизни, чтобы другим не пришлось бросать камни, привлекая к себе внимание.</a:t>
            </a:r>
          </a:p>
          <a:p>
            <a:pPr algn="just"/>
            <a:r>
              <a:rPr lang="ru-RU" sz="2000" dirty="0">
                <a:latin typeface="Times New Roman" panose="02020603050405020304" pitchFamily="18" charset="0"/>
                <a:cs typeface="Times New Roman" panose="02020603050405020304" pitchFamily="18" charset="0"/>
              </a:rPr>
              <a:t>Иногда нам достаточно шепота, чтобы наши сердце и душа отозвались на нужду близких. Но иногда для этого в нас должны попасть камнем. Так стоит ли обижаться, если в тебя попал камень? Может, это значит, что ты просто кому-то нужен?»</a:t>
            </a:r>
          </a:p>
          <a:p>
            <a:pPr algn="just"/>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32301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539449" y="1855787"/>
            <a:ext cx="6619783" cy="3170099"/>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выявление особенностей внутрисемейных отношений (отношение родителя к членам своей семьи, восприятие им своей роли в семье характеристики отношений, которые вызывают в нем тревожность).</a:t>
            </a:r>
          </a:p>
          <a:p>
            <a:pPr algn="just"/>
            <a:r>
              <a:rPr lang="ru-RU" sz="2000" b="1" i="1" dirty="0">
                <a:solidFill>
                  <a:srgbClr val="002060"/>
                </a:solidFill>
                <a:latin typeface="Times New Roman" panose="02020603050405020304" pitchFamily="18" charset="0"/>
                <a:cs typeface="Times New Roman" panose="02020603050405020304" pitchFamily="18" charset="0"/>
              </a:rPr>
              <a:t>Время:</a:t>
            </a:r>
            <a:r>
              <a:rPr lang="ru-RU" sz="2000" dirty="0">
                <a:latin typeface="Times New Roman" panose="02020603050405020304" pitchFamily="18" charset="0"/>
                <a:cs typeface="Times New Roman" panose="02020603050405020304" pitchFamily="18" charset="0"/>
              </a:rPr>
              <a:t> 25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Оборудование:</a:t>
            </a:r>
            <a:r>
              <a:rPr lang="ru-RU" sz="2000" dirty="0">
                <a:latin typeface="Times New Roman" panose="02020603050405020304" pitchFamily="18" charset="0"/>
                <a:cs typeface="Times New Roman" panose="02020603050405020304" pitchFamily="18" charset="0"/>
              </a:rPr>
              <a:t> листы бумаги формата А4; цветные и простые карандаши; ластики.</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 </a:t>
            </a:r>
            <a:r>
              <a:rPr lang="ru-RU" sz="2000" dirty="0">
                <a:latin typeface="Times New Roman" panose="02020603050405020304" pitchFamily="18" charset="0"/>
                <a:cs typeface="Times New Roman" panose="02020603050405020304" pitchFamily="18" charset="0"/>
              </a:rPr>
              <a:t>Педагог-психолог предлагает родителям нарисовать свою семью.</a:t>
            </a:r>
          </a:p>
          <a:p>
            <a:pPr algn="just"/>
            <a:r>
              <a:rPr lang="ru-RU" sz="2000" b="1" i="1" dirty="0">
                <a:solidFill>
                  <a:srgbClr val="002060"/>
                </a:solidFill>
                <a:latin typeface="Times New Roman" panose="02020603050405020304" pitchFamily="18" charset="0"/>
                <a:cs typeface="Times New Roman" panose="02020603050405020304" pitchFamily="18" charset="0"/>
              </a:rPr>
              <a:t>Обсуждение упражнения участниками группы.</a:t>
            </a: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3630968" y="740831"/>
            <a:ext cx="5132367" cy="400110"/>
          </a:xfrm>
          <a:prstGeom prst="rect">
            <a:avLst/>
          </a:prstGeom>
        </p:spPr>
        <p:txBody>
          <a:bodyPr wrap="none">
            <a:spAutoFit/>
          </a:bodyPr>
          <a:lstStyle/>
          <a:p>
            <a:r>
              <a:rPr lang="ru-RU" sz="2000" b="1" dirty="0">
                <a:solidFill>
                  <a:srgbClr val="002060"/>
                </a:solidFill>
                <a:latin typeface="Times New Roman" panose="02020603050405020304" pitchFamily="18" charset="0"/>
                <a:cs typeface="Times New Roman" panose="02020603050405020304" pitchFamily="18" charset="0"/>
              </a:rPr>
              <a:t>Упражнение «Моя семья» (рисунок семьи)</a:t>
            </a:r>
          </a:p>
        </p:txBody>
      </p:sp>
      <p:pic>
        <p:nvPicPr>
          <p:cNvPr id="5" name="Рисунок 4">
            <a:extLst>
              <a:ext uri="{FF2B5EF4-FFF2-40B4-BE49-F238E27FC236}">
                <a16:creationId xmlns:a16="http://schemas.microsoft.com/office/drawing/2014/main" id="{B60C223E-489A-4C4B-8332-30F8DCB454C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95060" y="1589103"/>
            <a:ext cx="2848094" cy="4017146"/>
          </a:xfrm>
          <a:prstGeom prst="rect">
            <a:avLst/>
          </a:prstGeom>
        </p:spPr>
      </p:pic>
    </p:spTree>
    <p:extLst>
      <p:ext uri="{BB962C8B-B14F-4D97-AF65-F5344CB8AC3E}">
        <p14:creationId xmlns:p14="http://schemas.microsoft.com/office/powerpoint/2010/main" val="40492980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186431" y="604036"/>
            <a:ext cx="11807301" cy="5940088"/>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 </a:t>
            </a:r>
            <a:r>
              <a:rPr lang="ru-RU" sz="2000" dirty="0">
                <a:latin typeface="Times New Roman" panose="02020603050405020304" pitchFamily="18" charset="0"/>
                <a:cs typeface="Times New Roman" panose="02020603050405020304" pitchFamily="18" charset="0"/>
              </a:rPr>
              <a:t>управление состоянием мышечного напряжения и расслабления.</a:t>
            </a:r>
          </a:p>
          <a:p>
            <a:pPr algn="just"/>
            <a:r>
              <a:rPr lang="ru-RU" sz="2000" b="1" i="1" dirty="0">
                <a:solidFill>
                  <a:srgbClr val="002060"/>
                </a:solidFill>
                <a:latin typeface="Times New Roman" panose="02020603050405020304" pitchFamily="18" charset="0"/>
                <a:cs typeface="Times New Roman" panose="02020603050405020304" pitchFamily="18" charset="0"/>
              </a:rPr>
              <a:t>Время: </a:t>
            </a:r>
            <a:r>
              <a:rPr lang="ru-RU" sz="2000" dirty="0">
                <a:latin typeface="Times New Roman" panose="02020603050405020304" pitchFamily="18" charset="0"/>
                <a:cs typeface="Times New Roman" panose="02020603050405020304" pitchFamily="18" charset="0"/>
              </a:rPr>
              <a:t>7 минут.</a:t>
            </a:r>
          </a:p>
          <a:p>
            <a:pPr algn="just"/>
            <a:r>
              <a:rPr lang="ru-RU" sz="2000" b="1" i="1" dirty="0">
                <a:solidFill>
                  <a:srgbClr val="002060"/>
                </a:solidFill>
                <a:latin typeface="Times New Roman" panose="02020603050405020304" pitchFamily="18" charset="0"/>
                <a:cs typeface="Times New Roman" panose="02020603050405020304" pitchFamily="18" charset="0"/>
              </a:rPr>
              <a:t>Техника проведения</a:t>
            </a:r>
            <a:r>
              <a:rPr lang="ru-RU" sz="2000" dirty="0">
                <a:latin typeface="Times New Roman" panose="02020603050405020304" pitchFamily="18" charset="0"/>
                <a:cs typeface="Times New Roman" panose="02020603050405020304" pitchFamily="18" charset="0"/>
              </a:rPr>
              <a:t>: данное упражнение выполняется стоя.</a:t>
            </a:r>
          </a:p>
          <a:p>
            <a:pPr algn="just"/>
            <a:r>
              <a:rPr lang="ru-RU" sz="2000" b="1" i="1" dirty="0">
                <a:solidFill>
                  <a:srgbClr val="002060"/>
                </a:solidFill>
                <a:latin typeface="Times New Roman" panose="02020603050405020304" pitchFamily="18" charset="0"/>
                <a:cs typeface="Times New Roman" panose="02020603050405020304" pitchFamily="18" charset="0"/>
              </a:rPr>
              <a:t>Инструкция: </a:t>
            </a:r>
            <a:r>
              <a:rPr lang="ru-RU" sz="2000" dirty="0">
                <a:latin typeface="Times New Roman" panose="02020603050405020304" pitchFamily="18" charset="0"/>
                <a:cs typeface="Times New Roman" panose="02020603050405020304" pitchFamily="18" charset="0"/>
              </a:rPr>
              <a:t>«Встаньте, закройте глаза, руки поднимите вверх. Представьте, что вы — сосулька или мороженое. Напрягите все мышцы вашего тела. Запомните эти ощущения. Замрите в этой позе на 1-2 минуты. Затем представьте, что под действием солнечного тепла вы начинаете медленно таять. Расслабляйте постепенно кисти рук, затем мышцы плеч, шеи, корпуса, ног и т.д. Запомните ощущения в состоянии расслабления. Выполняйте упражнение до достижения оптимального психоэмоционального состояния».</a:t>
            </a:r>
          </a:p>
          <a:p>
            <a:pPr algn="just"/>
            <a:r>
              <a:rPr lang="ru-RU" sz="2000" dirty="0">
                <a:latin typeface="Times New Roman" panose="02020603050405020304" pitchFamily="18" charset="0"/>
                <a:cs typeface="Times New Roman" panose="02020603050405020304" pitchFamily="18" charset="0"/>
              </a:rPr>
              <a:t>Заметка на полях. Рефлексия занятия — очень важный этап тренинговой работы. Обратите внимание, разговор идет о чувствах, которые испытывали участники тренинга. Они должны обозначить эти чувства, понять их происхождение и поделиться ими. По существу, рефлексия — это шеринг (</a:t>
            </a:r>
            <a:r>
              <a:rPr lang="ru-RU" sz="2000" dirty="0" err="1">
                <a:latin typeface="Times New Roman" panose="02020603050405020304" pitchFamily="18" charset="0"/>
                <a:cs typeface="Times New Roman" panose="02020603050405020304" pitchFamily="18" charset="0"/>
              </a:rPr>
              <a:t>sharing</a:t>
            </a:r>
            <a:r>
              <a:rPr lang="ru-RU" sz="2000" dirty="0">
                <a:latin typeface="Times New Roman" panose="02020603050405020304" pitchFamily="18" charset="0"/>
                <a:cs typeface="Times New Roman" panose="02020603050405020304" pitchFamily="18" charset="0"/>
              </a:rPr>
              <a:t>(англ.)— разделение; выделение; распределение) — «деление чувствами», необходимый элемент любого вида тренинга. Весьма часто шеринг связывает между собой части тренинга, и при умелом подходе у участников создается впечатление, что предлагаемое упражнение как раз по обсуждаемой теме, а на самом деле тема о пределе на логически заранее, и упражнение, конечно, тоже придумано в контексте темы.</a:t>
            </a:r>
          </a:p>
          <a:p>
            <a:pPr algn="just"/>
            <a:r>
              <a:rPr lang="ru-RU" sz="2000" dirty="0">
                <a:latin typeface="Times New Roman" panose="02020603050405020304" pitchFamily="18" charset="0"/>
                <a:cs typeface="Times New Roman" panose="02020603050405020304" pitchFamily="18" charset="0"/>
              </a:rPr>
              <a:t>Рефлексия занятия:</a:t>
            </a:r>
          </a:p>
          <a:p>
            <a:pPr algn="just"/>
            <a:r>
              <a:rPr lang="ru-RU" sz="2000" b="1" i="1" dirty="0">
                <a:solidFill>
                  <a:srgbClr val="002060"/>
                </a:solidFill>
                <a:latin typeface="Times New Roman" panose="02020603050405020304" pitchFamily="18" charset="0"/>
                <a:cs typeface="Times New Roman" panose="02020603050405020304" pitchFamily="18" charset="0"/>
              </a:rPr>
              <a:t>Педагог-психолог предлагает родителям закончить следующие незаконченные предложения:</a:t>
            </a:r>
          </a:p>
          <a:p>
            <a:pPr algn="just"/>
            <a:r>
              <a:rPr lang="ru-RU" sz="2000" b="1" i="1" dirty="0">
                <a:solidFill>
                  <a:srgbClr val="002060"/>
                </a:solidFill>
                <a:latin typeface="Times New Roman" panose="02020603050405020304" pitchFamily="18" charset="0"/>
                <a:cs typeface="Times New Roman" panose="02020603050405020304" pitchFamily="18" charset="0"/>
              </a:rPr>
              <a:t>«Меня беспокоит...», «Я чувствовал (а) тревогу, когда ...», «Меня удивило...», «Меня порадовало...»</a:t>
            </a: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2244657" y="110516"/>
            <a:ext cx="7702686" cy="707886"/>
          </a:xfrm>
          <a:prstGeom prst="rect">
            <a:avLst/>
          </a:prstGeom>
        </p:spPr>
        <p:txBody>
          <a:bodyPr wrap="none">
            <a:spAutoFit/>
          </a:bodyPr>
          <a:lstStyle/>
          <a:p>
            <a:r>
              <a:rPr lang="ru-RU" sz="2000" b="1" dirty="0">
                <a:solidFill>
                  <a:srgbClr val="002060"/>
                </a:solidFill>
                <a:latin typeface="Times New Roman" panose="02020603050405020304" pitchFamily="18" charset="0"/>
                <a:cs typeface="Times New Roman" panose="02020603050405020304" pitchFamily="18" charset="0"/>
              </a:rPr>
              <a:t>Упражнение на снятие эмоционального напряжения «Сосулька»</a:t>
            </a:r>
            <a:br>
              <a:rPr lang="ru-RU" sz="2000" b="1" dirty="0">
                <a:solidFill>
                  <a:srgbClr val="002060"/>
                </a:solidFill>
                <a:latin typeface="Times New Roman" panose="02020603050405020304" pitchFamily="18" charset="0"/>
                <a:cs typeface="Times New Roman" panose="02020603050405020304" pitchFamily="18" charset="0"/>
              </a:rPr>
            </a:b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81662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834501" y="1420781"/>
            <a:ext cx="10280343" cy="440120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коллегиальное решение и выявление отрицательных и положительных черт характера на взаимодействие с окружающими людьми, конструктивное взаимодействие в форме ролевой игры.</a:t>
            </a:r>
          </a:p>
          <a:p>
            <a:pPr algn="just"/>
            <a:r>
              <a:rPr lang="ru-RU" sz="2000" b="1" i="1" dirty="0">
                <a:solidFill>
                  <a:srgbClr val="002060"/>
                </a:solidFill>
                <a:latin typeface="Times New Roman" panose="02020603050405020304" pitchFamily="18" charset="0"/>
                <a:cs typeface="Times New Roman" panose="02020603050405020304" pitchFamily="18" charset="0"/>
              </a:rPr>
              <a:t>Оборудование: </a:t>
            </a:r>
            <a:r>
              <a:rPr lang="ru-RU" sz="2000" dirty="0">
                <a:latin typeface="Times New Roman" panose="02020603050405020304" pitchFamily="18" charset="0"/>
                <a:cs typeface="Times New Roman" panose="02020603050405020304" pitchFamily="18" charset="0"/>
              </a:rPr>
              <a:t>ватман; ручки.</a:t>
            </a:r>
          </a:p>
          <a:p>
            <a:pPr algn="just"/>
            <a:r>
              <a:rPr lang="ru-RU" sz="2000" b="1" i="1" dirty="0">
                <a:solidFill>
                  <a:srgbClr val="002060"/>
                </a:solidFill>
                <a:latin typeface="Times New Roman" panose="02020603050405020304" pitchFamily="18" charset="0"/>
                <a:cs typeface="Times New Roman" panose="02020603050405020304" pitchFamily="18" charset="0"/>
              </a:rPr>
              <a:t>Методика:</a:t>
            </a:r>
            <a:r>
              <a:rPr lang="ru-RU" sz="2000" dirty="0">
                <a:latin typeface="Times New Roman" panose="02020603050405020304" pitchFamily="18" charset="0"/>
                <a:cs typeface="Times New Roman" panose="02020603050405020304" pitchFamily="18" charset="0"/>
              </a:rPr>
              <a:t> Участники делятся на 3 группы. Принцип деления: вижу — слышу — чувствую. </a:t>
            </a:r>
            <a:r>
              <a:rPr lang="ru-RU" sz="2000" b="1" i="1" dirty="0">
                <a:solidFill>
                  <a:srgbClr val="002060"/>
                </a:solidFill>
                <a:latin typeface="Times New Roman" panose="02020603050405020304" pitchFamily="18" charset="0"/>
                <a:cs typeface="Times New Roman" panose="02020603050405020304" pitchFamily="18" charset="0"/>
              </a:rPr>
              <a:t>За 10 минут нужно:</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придумать девиз команды;</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выработать список важных для общения качеств личности, причем эти характеристики могут быть самыми смелыми и фантастичными;</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выработать список отрицательных качеств личности, мешающих общению с ребенком.</a:t>
            </a:r>
          </a:p>
          <a:p>
            <a:pPr algn="just"/>
            <a:r>
              <a:rPr lang="ru-RU" sz="2000" dirty="0">
                <a:latin typeface="Times New Roman" panose="02020603050405020304" pitchFamily="18" charset="0"/>
                <a:cs typeface="Times New Roman" panose="02020603050405020304" pitchFamily="18" charset="0"/>
              </a:rPr>
              <a:t>После десятиминутной подготовки команды выбирают по одному человеку, которые представляют команду, ее девиз и характеристики.</a:t>
            </a:r>
          </a:p>
          <a:p>
            <a:pPr algn="just"/>
            <a:r>
              <a:rPr lang="ru-RU" sz="2000" b="1" i="1" dirty="0">
                <a:solidFill>
                  <a:srgbClr val="002060"/>
                </a:solidFill>
                <a:latin typeface="Times New Roman" panose="02020603050405020304" pitchFamily="18" charset="0"/>
                <a:cs typeface="Times New Roman" panose="02020603050405020304" pitchFamily="18" charset="0"/>
              </a:rPr>
              <a:t>Команды обсуждают предложенные варианты и создают общий перечень качеств, необходимых человеку для эффективного общения.</a:t>
            </a: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2155498" y="528182"/>
            <a:ext cx="8624178" cy="1015663"/>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Мозговой штурм «Влияние отрицательных и положительных качеств характера на взаимодействие с ребенком»</a:t>
            </a:r>
            <a:br>
              <a:rPr lang="ru-RU" sz="2000" b="1" dirty="0">
                <a:solidFill>
                  <a:srgbClr val="002060"/>
                </a:solidFill>
                <a:latin typeface="Times New Roman" panose="02020603050405020304" pitchFamily="18" charset="0"/>
                <a:cs typeface="Times New Roman" panose="02020603050405020304" pitchFamily="18" charset="0"/>
              </a:rPr>
            </a:br>
            <a:endParaRPr lang="ru-RU"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998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3728621" y="1420781"/>
            <a:ext cx="7386223" cy="347787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Цель:</a:t>
            </a:r>
            <a:r>
              <a:rPr lang="ru-RU" sz="2000" dirty="0">
                <a:latin typeface="Times New Roman" panose="02020603050405020304" pitchFamily="18" charset="0"/>
                <a:cs typeface="Times New Roman" panose="02020603050405020304" pitchFamily="18" charset="0"/>
              </a:rPr>
              <a:t> приобретение навыков анализа причин нарушения поведения ребенка исходя из позиции ребенка; актуализация «ребенка» в родителях для осознания разницы между миром ребенка и взрослого.</a:t>
            </a:r>
          </a:p>
          <a:p>
            <a:pPr algn="just"/>
            <a:r>
              <a:rPr lang="ru-RU" sz="2000" b="1" i="1" dirty="0">
                <a:solidFill>
                  <a:srgbClr val="002060"/>
                </a:solidFill>
                <a:latin typeface="Times New Roman" panose="02020603050405020304" pitchFamily="18" charset="0"/>
                <a:cs typeface="Times New Roman" panose="02020603050405020304" pitchFamily="18" charset="0"/>
              </a:rPr>
              <a:t>Ведущий объясняет, что, какие бы «выходки» (со слов взрослого) не демонстрировал ребенок, целей нарушений в поведении ребенка может быть только четыре: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привлечение внимания;</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власть;</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месть;</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избегание неудач.</a:t>
            </a: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2022333" y="306240"/>
            <a:ext cx="8624178" cy="830997"/>
          </a:xfrm>
          <a:prstGeom prst="rect">
            <a:avLst/>
          </a:prstGeom>
        </p:spPr>
        <p:txBody>
          <a:bodyPr wrap="square">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Дискуссия «Нарушения в поведении ребенка»</a:t>
            </a:r>
            <a:br>
              <a:rPr lang="ru-RU" sz="2400" b="1" dirty="0">
                <a:solidFill>
                  <a:srgbClr val="002060"/>
                </a:solidFill>
                <a:latin typeface="Times New Roman" panose="02020603050405020304" pitchFamily="18" charset="0"/>
                <a:cs typeface="Times New Roman" panose="02020603050405020304" pitchFamily="18" charset="0"/>
              </a:rPr>
            </a:br>
            <a:endParaRPr lang="ru-RU" sz="2400" b="1" dirty="0">
              <a:solidFill>
                <a:srgbClr val="002060"/>
              </a:solidFill>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62D27160-2E37-4FCC-9A35-20A5EE0AD9A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213806" y="1644094"/>
            <a:ext cx="1388108" cy="2981171"/>
          </a:xfrm>
          <a:prstGeom prst="rect">
            <a:avLst/>
          </a:prstGeom>
        </p:spPr>
      </p:pic>
    </p:spTree>
    <p:extLst>
      <p:ext uri="{BB962C8B-B14F-4D97-AF65-F5344CB8AC3E}">
        <p14:creationId xmlns:p14="http://schemas.microsoft.com/office/powerpoint/2010/main" val="15243417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1583185" y="49104"/>
            <a:ext cx="9167674" cy="1015663"/>
          </a:xfrm>
          <a:prstGeom prst="rect">
            <a:avLst/>
          </a:prstGeom>
        </p:spPr>
        <p:txBody>
          <a:bodyPr wrap="square">
            <a:spAutoFit/>
          </a:bodyPr>
          <a:lstStyle/>
          <a:p>
            <a:pPr algn="ctr"/>
            <a:r>
              <a:rPr lang="en-US" sz="2000" b="1" dirty="0">
                <a:solidFill>
                  <a:srgbClr val="002060"/>
                </a:solidFill>
                <a:latin typeface="Times New Roman" panose="02020603050405020304" pitchFamily="18" charset="0"/>
                <a:cs typeface="Times New Roman" panose="02020603050405020304" pitchFamily="18" charset="0"/>
              </a:rPr>
              <a:t>I. </a:t>
            </a:r>
            <a:r>
              <a:rPr lang="ru-RU" sz="2000" b="1" dirty="0">
                <a:solidFill>
                  <a:srgbClr val="002060"/>
                </a:solidFill>
                <a:latin typeface="Times New Roman" panose="02020603050405020304" pitchFamily="18" charset="0"/>
                <a:cs typeface="Times New Roman" panose="02020603050405020304" pitchFamily="18" charset="0"/>
              </a:rPr>
              <a:t>Привлечение внимания.</a:t>
            </a:r>
          </a:p>
          <a:p>
            <a:pPr algn="ctr"/>
            <a:endParaRPr lang="ru-RU" sz="2000" b="1" dirty="0">
              <a:solidFill>
                <a:srgbClr val="002060"/>
              </a:solidFill>
              <a:latin typeface="Times New Roman" panose="02020603050405020304" pitchFamily="18" charset="0"/>
              <a:cs typeface="Times New Roman" panose="02020603050405020304" pitchFamily="18" charset="0"/>
            </a:endParaRPr>
          </a:p>
          <a:p>
            <a:pPr algn="ctr"/>
            <a:endParaRPr lang="ru-RU" sz="2000" b="1" dirty="0">
              <a:solidFill>
                <a:srgbClr val="002060"/>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B91195B5-6C39-4728-9FD4-E00CF2273016}"/>
              </a:ext>
            </a:extLst>
          </p:cNvPr>
          <p:cNvPicPr>
            <a:picLocks noChangeAspect="1"/>
          </p:cNvPicPr>
          <p:nvPr/>
        </p:nvPicPr>
        <p:blipFill>
          <a:blip r:embed="rId2"/>
          <a:stretch>
            <a:fillRect/>
          </a:stretch>
        </p:blipFill>
        <p:spPr>
          <a:xfrm>
            <a:off x="698365" y="381740"/>
            <a:ext cx="11179957" cy="6476259"/>
          </a:xfrm>
          <a:prstGeom prst="rect">
            <a:avLst/>
          </a:prstGeom>
        </p:spPr>
      </p:pic>
      <p:sp>
        <p:nvSpPr>
          <p:cNvPr id="7" name="Прямоугольник 6">
            <a:extLst>
              <a:ext uri="{FF2B5EF4-FFF2-40B4-BE49-F238E27FC236}">
                <a16:creationId xmlns:a16="http://schemas.microsoft.com/office/drawing/2014/main" id="{101865C0-355C-416F-BD17-5ED8EBEB70AC}"/>
              </a:ext>
            </a:extLst>
          </p:cNvPr>
          <p:cNvSpPr/>
          <p:nvPr/>
        </p:nvSpPr>
        <p:spPr>
          <a:xfrm>
            <a:off x="769387" y="381740"/>
            <a:ext cx="10123397" cy="6555641"/>
          </a:xfrm>
          <a:prstGeom prst="rect">
            <a:avLst/>
          </a:prstGeom>
        </p:spPr>
        <p:txBody>
          <a:bodyPr wrap="square">
            <a:spAutoFit/>
          </a:bodyPr>
          <a:lstStyle/>
          <a:p>
            <a:r>
              <a:rPr lang="ru-RU" sz="2000" dirty="0">
                <a:latin typeface="Times New Roman" panose="02020603050405020304" pitchFamily="18" charset="0"/>
                <a:cs typeface="Times New Roman" panose="02020603050405020304" pitchFamily="18" charset="0"/>
              </a:rPr>
              <a:t>Мы все нуждаемся во внимании со стороны окружающих людей и не хотим чувствовать себя «пустым местом». Дети же тем более, так как им необходимо осознавать свою значимость.</a:t>
            </a:r>
          </a:p>
          <a:p>
            <a:r>
              <a:rPr lang="ru-RU" sz="2000" dirty="0">
                <a:latin typeface="Times New Roman" panose="02020603050405020304" pitchFamily="18" charset="0"/>
                <a:cs typeface="Times New Roman" panose="02020603050405020304" pitchFamily="18" charset="0"/>
              </a:rPr>
              <a:t>Дети очень часто пытаются привлечь внимание к себе своим поведением.</a:t>
            </a:r>
          </a:p>
          <a:p>
            <a:r>
              <a:rPr lang="ru-RU" sz="2000" dirty="0">
                <a:latin typeface="Times New Roman" panose="02020603050405020304" pitchFamily="18" charset="0"/>
                <a:cs typeface="Times New Roman" panose="02020603050405020304" pitchFamily="18" charset="0"/>
              </a:rPr>
              <a:t>Особенно часто это происходит, когда им внимания недостает. А ведь и необходимая «доза» внимания у каждого ребенка своя.</a:t>
            </a:r>
          </a:p>
          <a:p>
            <a:r>
              <a:rPr lang="ru-RU" sz="2000" b="1" i="1" dirty="0">
                <a:solidFill>
                  <a:srgbClr val="002060"/>
                </a:solidFill>
                <a:latin typeface="Times New Roman" panose="02020603050405020304" pitchFamily="18" charset="0"/>
                <a:cs typeface="Times New Roman" panose="02020603050405020304" pitchFamily="18" charset="0"/>
              </a:rPr>
              <a:t>Задайте себе вопрос: </a:t>
            </a:r>
            <a:r>
              <a:rPr lang="ru-RU" sz="2000" dirty="0">
                <a:latin typeface="Times New Roman" panose="02020603050405020304" pitchFamily="18" charset="0"/>
                <a:cs typeface="Times New Roman" panose="02020603050405020304" pitchFamily="18" charset="0"/>
              </a:rPr>
              <a:t>когда ребенок получает больше внимания от взрослых? Когда он больше плохо, а не хорошо себя ведет?</a:t>
            </a:r>
          </a:p>
          <a:p>
            <a:r>
              <a:rPr lang="ru-RU" sz="2000" dirty="0">
                <a:latin typeface="Times New Roman" panose="02020603050405020304" pitchFamily="18" charset="0"/>
                <a:cs typeface="Times New Roman" panose="02020603050405020304" pitchFamily="18" charset="0"/>
              </a:rPr>
              <a:t>Если маленький ребенок плачет, к нему бегут родители! Он что-то натворил — и получил больше внимания, чем за целый день нормально </a:t>
            </a:r>
            <a:r>
              <a:rPr lang="ru-RU" sz="2000" dirty="0" err="1">
                <a:latin typeface="Times New Roman" panose="02020603050405020304" pitchFamily="18" charset="0"/>
                <a:cs typeface="Times New Roman" panose="02020603050405020304" pitchFamily="18" charset="0"/>
              </a:rPr>
              <a:t>го</a:t>
            </a:r>
            <a:r>
              <a:rPr lang="ru-RU" sz="2000" dirty="0">
                <a:latin typeface="Times New Roman" panose="02020603050405020304" pitchFamily="18" charset="0"/>
                <a:cs typeface="Times New Roman" panose="02020603050405020304" pitchFamily="18" charset="0"/>
              </a:rPr>
              <a:t> поведения. Вывод: «Если я хочу, чтобы мама и папа были рядом, я должен сделать что-то, что они делать запрещают!» — вот что усвоил ребенок. «Сердитое» внимание лучше никакого.</a:t>
            </a:r>
          </a:p>
          <a:p>
            <a:r>
              <a:rPr lang="ru-RU" sz="2000" dirty="0">
                <a:latin typeface="Times New Roman" panose="02020603050405020304" pitchFamily="18" charset="0"/>
                <a:cs typeface="Times New Roman" panose="02020603050405020304" pitchFamily="18" charset="0"/>
              </a:rPr>
              <a:t>Никто не учит ребенка, как попросить внимания в приемлемой форме, когда он в этом нуждается.</a:t>
            </a:r>
          </a:p>
          <a:p>
            <a:r>
              <a:rPr lang="ru-RU" sz="2000" b="1" i="1" dirty="0">
                <a:solidFill>
                  <a:srgbClr val="002060"/>
                </a:solidFill>
                <a:latin typeface="Times New Roman" panose="02020603050405020304" pitchFamily="18" charset="0"/>
                <a:cs typeface="Times New Roman" panose="02020603050405020304" pitchFamily="18" charset="0"/>
              </a:rPr>
              <a:t>Внимание</a:t>
            </a:r>
            <a:r>
              <a:rPr lang="ru-RU" sz="2000" dirty="0">
                <a:latin typeface="Times New Roman" panose="02020603050405020304" pitchFamily="18" charset="0"/>
                <a:cs typeface="Times New Roman" panose="02020603050405020304" pitchFamily="18" charset="0"/>
              </a:rPr>
              <a:t> — базовая психологическая потребность, такая же, как еда и питье, с точки зрения физиологии. Но если детей учат просить еду, то, как они должны вести себя, когда они «психологически голодны?»</a:t>
            </a:r>
          </a:p>
          <a:p>
            <a:r>
              <a:rPr lang="ru-RU" sz="2000" b="1" i="1" dirty="0">
                <a:solidFill>
                  <a:srgbClr val="002060"/>
                </a:solidFill>
                <a:latin typeface="Times New Roman" panose="02020603050405020304" pitchFamily="18" charset="0"/>
                <a:cs typeface="Times New Roman" panose="02020603050405020304" pitchFamily="18" charset="0"/>
              </a:rPr>
              <a:t>Вопрос к участникам: </a:t>
            </a:r>
            <a:r>
              <a:rPr lang="ru-RU" sz="2000" dirty="0">
                <a:latin typeface="Times New Roman" panose="02020603050405020304" pitchFamily="18" charset="0"/>
                <a:cs typeface="Times New Roman" panose="02020603050405020304" pitchFamily="18" charset="0"/>
              </a:rPr>
              <a:t>«Как вы думаете, можно распознать, что эта «выходка» имеет цель привлечения внимания?» (Ответ: после получения необходимого внимания ребенок прекращает выходку.)</a:t>
            </a:r>
          </a:p>
          <a:p>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69221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408373" y="1420781"/>
            <a:ext cx="11301274" cy="5016758"/>
          </a:xfrm>
          <a:prstGeom prst="rect">
            <a:avLst/>
          </a:prstGeom>
        </p:spPr>
        <p:txBody>
          <a:bodyPr wrap="square">
            <a:spAutoFit/>
          </a:bodyPr>
          <a:lstStyle/>
          <a:p>
            <a:pPr marL="342900" indent="-342900" algn="just">
              <a:buFont typeface="Wingdings" panose="05000000000000000000" pitchFamily="2" charset="2"/>
              <a:buChar char="Ø"/>
            </a:pPr>
            <a:r>
              <a:rPr lang="ru-RU" sz="2000" b="1" i="1" dirty="0">
                <a:solidFill>
                  <a:srgbClr val="002060"/>
                </a:solidFill>
                <a:latin typeface="Times New Roman" panose="02020603050405020304" pitchFamily="18" charset="0"/>
                <a:cs typeface="Times New Roman" panose="02020603050405020304" pitchFamily="18" charset="0"/>
              </a:rPr>
              <a:t>Негативные оценки и ярлыки (оскорбления): </a:t>
            </a:r>
            <a:r>
              <a:rPr lang="ru-RU" sz="2000" dirty="0">
                <a:latin typeface="Times New Roman" panose="02020603050405020304" pitchFamily="18" charset="0"/>
                <a:cs typeface="Times New Roman" panose="02020603050405020304" pitchFamily="18" charset="0"/>
              </a:rPr>
              <a:t>«Ты все врешь!», Ты не можешь понять элементарного», «Не твоего ума дело» и пр. Негативные оценочные высказывания провоцируют противодействие, желание партнера противостоять.</a:t>
            </a:r>
          </a:p>
          <a:p>
            <a:pPr marL="342900" indent="-342900" algn="just">
              <a:buFont typeface="Wingdings" panose="05000000000000000000" pitchFamily="2" charset="2"/>
              <a:buChar char="Ø"/>
            </a:pPr>
            <a:r>
              <a:rPr lang="ru-RU" sz="2000" b="1" i="1" dirty="0">
                <a:solidFill>
                  <a:srgbClr val="002060"/>
                </a:solidFill>
                <a:latin typeface="Times New Roman" panose="02020603050405020304" pitchFamily="18" charset="0"/>
                <a:cs typeface="Times New Roman" panose="02020603050405020304" pitchFamily="18" charset="0"/>
              </a:rPr>
              <a:t>Советы:</a:t>
            </a:r>
            <a:r>
              <a:rPr lang="ru-RU" sz="2000" dirty="0">
                <a:latin typeface="Times New Roman" panose="02020603050405020304" pitchFamily="18" charset="0"/>
                <a:cs typeface="Times New Roman" panose="02020603050405020304" pitchFamily="18" charset="0"/>
              </a:rPr>
              <a:t> «Мой тебе совет: сделай, как я сказал», «Не советую тебе меня злить» и др. Совет следует давать только в тех случаях, когда вас об этом просят, в других случаях совет вызывает у партнера чувство протеста.</a:t>
            </a:r>
          </a:p>
          <a:p>
            <a:pPr marL="342900" indent="-342900" algn="just">
              <a:buFont typeface="Wingdings" panose="05000000000000000000" pitchFamily="2" charset="2"/>
              <a:buChar char="Ø"/>
            </a:pPr>
            <a:r>
              <a:rPr lang="ru-RU" sz="2000" b="1" i="1" dirty="0">
                <a:solidFill>
                  <a:srgbClr val="002060"/>
                </a:solidFill>
                <a:latin typeface="Times New Roman" panose="02020603050405020304" pitchFamily="18" charset="0"/>
                <a:cs typeface="Times New Roman" panose="02020603050405020304" pitchFamily="18" charset="0"/>
              </a:rPr>
              <a:t>Вопросы (на которые не нужно отвечать или невозможно ответить): </a:t>
            </a:r>
            <a:r>
              <a:rPr lang="ru-RU" sz="2000" dirty="0">
                <a:latin typeface="Times New Roman" panose="02020603050405020304" pitchFamily="18" charset="0"/>
                <a:cs typeface="Times New Roman" panose="02020603050405020304" pitchFamily="18" charset="0"/>
              </a:rPr>
              <a:t>«Что ты здесь делаешь?», «Кто ты такой?», «Ты в своем уме?». Любой вопрос предполагает ответ, но эти вопросы ответа не требуют, предполагается, что сам партнер поймет, как вы злы, обижены, волнуетесь, В ситуации конфликта партнер вряд ли захочет понять ваше состояние и, вероятнее всего, попытается прекратить разговор вопросами, например: «А твое какое дело?»</a:t>
            </a:r>
          </a:p>
          <a:p>
            <a:pPr marL="342900" indent="-342900" algn="just">
              <a:buFont typeface="Wingdings" panose="05000000000000000000" pitchFamily="2" charset="2"/>
              <a:buChar char="Ø"/>
            </a:pPr>
            <a:r>
              <a:rPr lang="ru-RU" sz="2000" b="1" i="1" dirty="0">
                <a:solidFill>
                  <a:srgbClr val="002060"/>
                </a:solidFill>
                <a:latin typeface="Times New Roman" panose="02020603050405020304" pitchFamily="18" charset="0"/>
                <a:cs typeface="Times New Roman" panose="02020603050405020304" pitchFamily="18" charset="0"/>
              </a:rPr>
              <a:t>Приказы:</a:t>
            </a:r>
            <a:r>
              <a:rPr lang="ru-RU" sz="2000" dirty="0">
                <a:latin typeface="Times New Roman" panose="02020603050405020304" pitchFamily="18" charset="0"/>
                <a:cs typeface="Times New Roman" panose="02020603050405020304" pitchFamily="18" charset="0"/>
              </a:rPr>
              <a:t> «Прекрати меня злить!», «Замолчи!», «Прекрати плакать!». Конфликт может быть разрешен, если партнеры в общении демонстрируют равенство или уважение. Человек, отдающий приказы, тем самым демонстрирует превосходство, право распоряжаться, что вызывает чувство протеста и желание оспорить приказ</a:t>
            </a:r>
            <a:r>
              <a:rPr lang="ru-RU" sz="2000" b="1" i="1" dirty="0">
                <a:solidFill>
                  <a:srgbClr val="002060"/>
                </a:solidFill>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Ø"/>
            </a:pPr>
            <a:endParaRPr lang="ru-RU" sz="20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1747125" y="128686"/>
            <a:ext cx="9634048" cy="1323439"/>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Способы ведения разговора, стимулирующие конфликт, негативные переживания, такие, как злость, протест, раздражение, принято назвать «барьерами общения».</a:t>
            </a:r>
          </a:p>
          <a:p>
            <a:r>
              <a:rPr lang="ru-RU" sz="2000" b="1" dirty="0">
                <a:solidFill>
                  <a:srgbClr val="002060"/>
                </a:solidFill>
                <a:latin typeface="Times New Roman" panose="02020603050405020304" pitchFamily="18" charset="0"/>
                <a:cs typeface="Times New Roman" panose="02020603050405020304" pitchFamily="18" charset="0"/>
              </a:rPr>
              <a:t> К ним относятся:</a:t>
            </a:r>
          </a:p>
        </p:txBody>
      </p:sp>
    </p:spTree>
    <p:extLst>
      <p:ext uri="{BB962C8B-B14F-4D97-AF65-F5344CB8AC3E}">
        <p14:creationId xmlns:p14="http://schemas.microsoft.com/office/powerpoint/2010/main" val="3673349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790111" y="1278738"/>
            <a:ext cx="10431263" cy="3785652"/>
          </a:xfrm>
          <a:prstGeom prst="rect">
            <a:avLst/>
          </a:prstGeom>
        </p:spPr>
        <p:txBody>
          <a:bodyPr wrap="square">
            <a:spAutoFit/>
          </a:bodyPr>
          <a:lstStyle/>
          <a:p>
            <a:pPr marL="342900" indent="-342900" algn="just">
              <a:buFont typeface="Wingdings" panose="05000000000000000000" pitchFamily="2" charset="2"/>
              <a:buChar char="Ø"/>
            </a:pPr>
            <a:r>
              <a:rPr lang="ru-RU" sz="2000" b="1" i="1" dirty="0">
                <a:solidFill>
                  <a:srgbClr val="002060"/>
                </a:solidFill>
                <a:latin typeface="Times New Roman" panose="02020603050405020304" pitchFamily="18" charset="0"/>
                <a:cs typeface="Times New Roman" panose="02020603050405020304" pitchFamily="18" charset="0"/>
              </a:rPr>
              <a:t>Обобщения, глобальные выводы из единичных случаев: </a:t>
            </a:r>
            <a:r>
              <a:rPr lang="ru-RU" sz="2000" dirty="0">
                <a:latin typeface="Times New Roman" panose="02020603050405020304" pitchFamily="18" charset="0"/>
                <a:cs typeface="Times New Roman" panose="02020603050405020304" pitchFamily="18" charset="0"/>
              </a:rPr>
              <a:t>«Меня никто не любит», «Ты никогда не моешь посуду», «Ничего хорошего в жизни я не видела» и т.п. Сильные эмоции заставляют человека делать по спешные выводы. Подобные обобщения чаще всего неверны, партнер обязательно вспомнит, как он мыл хоть когда-нибудь посуду по собственной инициативе, что в вашей совместной жизни были и любовь, и добро.</a:t>
            </a:r>
          </a:p>
          <a:p>
            <a:pPr marL="342900" indent="-342900" algn="just">
              <a:buFont typeface="Wingdings" panose="05000000000000000000" pitchFamily="2" charset="2"/>
              <a:buChar char="Ø"/>
            </a:pPr>
            <a:r>
              <a:rPr lang="ru-RU" sz="2000" b="1" i="1" dirty="0">
                <a:solidFill>
                  <a:srgbClr val="002060"/>
                </a:solidFill>
                <a:latin typeface="Times New Roman" panose="02020603050405020304" pitchFamily="18" charset="0"/>
                <a:cs typeface="Times New Roman" panose="02020603050405020304" pitchFamily="18" charset="0"/>
              </a:rPr>
              <a:t>Ирония, язвительность: </a:t>
            </a:r>
            <a:r>
              <a:rPr lang="ru-RU" sz="2000" dirty="0">
                <a:latin typeface="Times New Roman" panose="02020603050405020304" pitchFamily="18" charset="0"/>
                <a:cs typeface="Times New Roman" panose="02020603050405020304" pitchFamily="18" charset="0"/>
              </a:rPr>
              <a:t>«Ну, ты у меня и герой!», «Ты просто писаная красавица». В ситуации конфликта ирония и язвительность могут обидеть партнера, будут восприниматься как оскорбление.</a:t>
            </a:r>
          </a:p>
          <a:p>
            <a:pPr algn="just"/>
            <a:r>
              <a:rPr lang="ru-RU" sz="2000" dirty="0">
                <a:latin typeface="Times New Roman" panose="02020603050405020304" pitchFamily="18" charset="0"/>
                <a:cs typeface="Times New Roman" panose="02020603050405020304" pitchFamily="18" charset="0"/>
              </a:rPr>
              <a:t>Нарушают отношения и осложняют ситуацию и перебивание, настаивание на собственной правоте, упреки, выдвижение ультиматума. На эти и другие </a:t>
            </a:r>
            <a:r>
              <a:rPr lang="ru-RU" sz="2000" b="1" i="1" dirty="0">
                <a:solidFill>
                  <a:srgbClr val="002060"/>
                </a:solidFill>
                <a:latin typeface="Times New Roman" panose="02020603050405020304" pitchFamily="18" charset="0"/>
                <a:cs typeface="Times New Roman" panose="02020603050405020304" pitchFamily="18" charset="0"/>
              </a:rPr>
              <a:t>«барьеры общения» </a:t>
            </a:r>
            <a:r>
              <a:rPr lang="ru-RU" sz="2000" dirty="0">
                <a:latin typeface="Times New Roman" panose="02020603050405020304" pitchFamily="18" charset="0"/>
                <a:cs typeface="Times New Roman" panose="02020603050405020304" pitchFamily="18" charset="0"/>
              </a:rPr>
              <a:t>люди реагируют весьма эмоционально, и чаще всего эти эмоции носят негативный характер.</a:t>
            </a:r>
          </a:p>
          <a:p>
            <a:pPr marL="342900" indent="-342900" algn="just">
              <a:buFont typeface="Wingdings" panose="05000000000000000000" pitchFamily="2" charset="2"/>
              <a:buChar char="Ø"/>
            </a:pP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9409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3986075" y="1564542"/>
            <a:ext cx="7226423" cy="347787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Демонстрируйте ребенку, что вы сможете справиться со всем, о чем он вам расскажет.</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Действуйте, вместо того, чтобы реагировать!</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Вместе работайте над поиском решения.</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Похвалите ребенка за усилия, которые он продемонстрировал, когда пришел к вам поговорить.</a:t>
            </a:r>
          </a:p>
          <a:p>
            <a:pPr algn="just"/>
            <a:r>
              <a:rPr lang="ru-RU" sz="2000" b="1" i="1" dirty="0">
                <a:solidFill>
                  <a:srgbClr val="002060"/>
                </a:solidFill>
                <a:latin typeface="Times New Roman" panose="02020603050405020304" pitchFamily="18" charset="0"/>
                <a:cs typeface="Times New Roman" panose="02020603050405020304" pitchFamily="18" charset="0"/>
              </a:rPr>
              <a:t>Как разрешать конфликт с подростком:</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Говорите спокойно и твердо.</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Не злитесь. Когда сердитесь, возьмите «тайм-аут».</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Делайте паузы в разговоре, чтобы дать ребенку высказаться.</a:t>
            </a:r>
          </a:p>
          <a:p>
            <a:pPr algn="just"/>
            <a:endParaRPr lang="ru-RU" sz="20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2166742" y="621437"/>
            <a:ext cx="8000557"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Что делать в том случае, если вы задаете вопросы, а в ответ слышите плохие новости:</a:t>
            </a:r>
          </a:p>
        </p:txBody>
      </p:sp>
      <p:pic>
        <p:nvPicPr>
          <p:cNvPr id="2" name="Рисунок 1">
            <a:extLst>
              <a:ext uri="{FF2B5EF4-FFF2-40B4-BE49-F238E27FC236}">
                <a16:creationId xmlns:a16="http://schemas.microsoft.com/office/drawing/2014/main" id="{83D50167-3585-486D-BCAC-EE58610EBF5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35171" y="1926454"/>
            <a:ext cx="3204706" cy="2472431"/>
          </a:xfrm>
          <a:prstGeom prst="rect">
            <a:avLst/>
          </a:prstGeom>
        </p:spPr>
      </p:pic>
    </p:spTree>
    <p:extLst>
      <p:ext uri="{BB962C8B-B14F-4D97-AF65-F5344CB8AC3E}">
        <p14:creationId xmlns:p14="http://schemas.microsoft.com/office/powerpoint/2010/main" val="928512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3098307" y="685653"/>
            <a:ext cx="8691238" cy="5324535"/>
          </a:xfrm>
          <a:prstGeom prst="rect">
            <a:avLst/>
          </a:prstGeom>
        </p:spPr>
        <p:txBody>
          <a:bodyPr wrap="square">
            <a:spAutoFit/>
          </a:bodyPr>
          <a:lstStyle/>
          <a:p>
            <a:pPr algn="just"/>
            <a:r>
              <a:rPr lang="ru-RU" sz="2000" b="1" i="1" dirty="0">
                <a:solidFill>
                  <a:srgbClr val="002060"/>
                </a:solidFill>
                <a:latin typeface="Times New Roman" panose="02020603050405020304" pitchFamily="18" charset="0"/>
                <a:cs typeface="Times New Roman" panose="02020603050405020304" pitchFamily="18" charset="0"/>
              </a:rPr>
              <a:t>Позвольте подростку выразить свой гнев, но пусть он делает это в своей комнате.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Откажитесь от той модели поведения, которая неэффективна.</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Когда обсуждаете с подростком то, что нужно изменить, откажитесь от «Ты-высказываний» в диалоге с ним.</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Учите его поступать по-другому, не споря с ним.</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Откройте для подростка, где «заканчиваетесь» вы и «начинается» он.</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Заставьте ребенка взять ответственность за свои мысли, чувства и за свое поведение.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Выработайте у него навыки грамотного поведения в опасных ситуациях, чтобы он мог сам с ними справляться.</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Поощряйте его желание стать самостоятельным.</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Научите его отказывать, сказать «НЕТ», если он сталкиваете, с сильным давлением.</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Не воспринимайте поступок ребенка как направленный персонально на вас.</a:t>
            </a:r>
          </a:p>
          <a:p>
            <a:pPr algn="just"/>
            <a:endParaRPr lang="ru-RU" sz="2000" dirty="0">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E6E61B59-BAB8-4B6B-A54F-85F4DF53FC0C}"/>
              </a:ext>
            </a:extLst>
          </p:cNvPr>
          <p:cNvPicPr>
            <a:picLocks noChangeAspect="1"/>
          </p:cNvPicPr>
          <p:nvPr/>
        </p:nvPicPr>
        <p:blipFill>
          <a:blip r:embed="rId2">
            <a:clrChange>
              <a:clrFrom>
                <a:srgbClr val="E8F1FF"/>
              </a:clrFrom>
              <a:clrTo>
                <a:srgbClr val="E8F1FF">
                  <a:alpha val="0"/>
                </a:srgbClr>
              </a:clrTo>
            </a:clrChange>
          </a:blip>
          <a:stretch>
            <a:fillRect/>
          </a:stretch>
        </p:blipFill>
        <p:spPr>
          <a:xfrm>
            <a:off x="402455" y="2523478"/>
            <a:ext cx="2238192" cy="1521271"/>
          </a:xfrm>
          <a:prstGeom prst="rect">
            <a:avLst/>
          </a:prstGeom>
        </p:spPr>
      </p:pic>
    </p:spTree>
    <p:extLst>
      <p:ext uri="{BB962C8B-B14F-4D97-AF65-F5344CB8AC3E}">
        <p14:creationId xmlns:p14="http://schemas.microsoft.com/office/powerpoint/2010/main" val="3158524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7BA8E4A-B937-41E0-9A55-C7EC924D4C65}"/>
              </a:ext>
            </a:extLst>
          </p:cNvPr>
          <p:cNvSpPr/>
          <p:nvPr/>
        </p:nvSpPr>
        <p:spPr>
          <a:xfrm>
            <a:off x="1429305" y="1601285"/>
            <a:ext cx="9117369" cy="4093428"/>
          </a:xfrm>
          <a:prstGeom prst="rect">
            <a:avLst/>
          </a:prstGeom>
        </p:spPr>
        <p:txBody>
          <a:bodyPr wrap="square">
            <a:spAutoFit/>
          </a:bodyPr>
          <a:lstStyle/>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Когда вы даете обещание и выполняете обещанное, ваш ребенок видит надежность и порядочность.</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Когда у вас есть мужество поступать правильно, ваш ребенок испытывает доверие и уважение к вам.</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Когда вы выражаете сочувствие тем, кому не очень повезло, ваш ребенок видит эту заботу и учится сопереживанию.</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Когда вы быстро прощаете, ваш ребенок видит сочувствие и понимание.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Подчиняясь законам и правилам, вы формируете его гражданское сознание.</a:t>
            </a:r>
          </a:p>
          <a:p>
            <a:pPr algn="just"/>
            <a:r>
              <a:rPr lang="ru-RU" sz="2000" b="1" i="1" dirty="0">
                <a:solidFill>
                  <a:srgbClr val="002060"/>
                </a:solidFill>
                <a:latin typeface="Times New Roman" panose="02020603050405020304" pitchFamily="18" charset="0"/>
                <a:cs typeface="Times New Roman" panose="02020603050405020304" pitchFamily="18" charset="0"/>
              </a:rPr>
              <a:t>Как найти путь к сердцу вашею подростка.</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Уважайте потребности вашего ребенка в частной жизни и своем пространстве.</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Позвольте ему самовыражение в оформлении своей комнаты.</a:t>
            </a:r>
          </a:p>
          <a:p>
            <a:pPr marL="342900" indent="-342900" algn="just">
              <a:buFont typeface="Wingdings" panose="05000000000000000000" pitchFamily="2" charset="2"/>
              <a:buChar char="Ø"/>
            </a:pPr>
            <a:r>
              <a:rPr lang="ru-RU" sz="2000" dirty="0">
                <a:latin typeface="Times New Roman" panose="02020603050405020304" pitchFamily="18" charset="0"/>
                <a:cs typeface="Times New Roman" panose="02020603050405020304" pitchFamily="18" charset="0"/>
              </a:rPr>
              <a:t>Расскажите ребенку истории из своей подростковой жизни.</a:t>
            </a:r>
          </a:p>
          <a:p>
            <a:pPr algn="just"/>
            <a:endParaRPr lang="ru-RU" sz="20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F25C6D5A-7612-401A-9413-BC6E7122D5E7}"/>
              </a:ext>
            </a:extLst>
          </p:cNvPr>
          <p:cNvSpPr/>
          <p:nvPr/>
        </p:nvSpPr>
        <p:spPr>
          <a:xfrm>
            <a:off x="2095721" y="550416"/>
            <a:ext cx="8000557"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cs typeface="Times New Roman" panose="02020603050405020304" pitchFamily="18" charset="0"/>
              </a:rPr>
              <a:t>Пять советов, как воспитывать у подростка моральную ответственность:</a:t>
            </a:r>
          </a:p>
        </p:txBody>
      </p:sp>
    </p:spTree>
    <p:extLst>
      <p:ext uri="{BB962C8B-B14F-4D97-AF65-F5344CB8AC3E}">
        <p14:creationId xmlns:p14="http://schemas.microsoft.com/office/powerpoint/2010/main" val="22148002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E6E77D0F-F585-475E-89B1-827527A20CC6}"/>
              </a:ext>
            </a:extLst>
          </p:cNvPr>
          <p:cNvSpPr/>
          <p:nvPr/>
        </p:nvSpPr>
        <p:spPr>
          <a:xfrm>
            <a:off x="4989327" y="1083476"/>
            <a:ext cx="242374" cy="369332"/>
          </a:xfrm>
          <a:prstGeom prst="rect">
            <a:avLst/>
          </a:prstGeom>
        </p:spPr>
        <p:txBody>
          <a:bodyPr wrap="none">
            <a:spAutoFit/>
          </a:bodyPr>
          <a:lstStyle/>
          <a:p>
            <a:r>
              <a:rPr lang="ru-RU" b="1" dirty="0">
                <a:latin typeface="Times New Roman" panose="02020603050405020304" pitchFamily="18" charset="0"/>
                <a:cs typeface="Times New Roman" panose="02020603050405020304" pitchFamily="18" charset="0"/>
              </a:rPr>
              <a:t> </a:t>
            </a:r>
          </a:p>
        </p:txBody>
      </p:sp>
      <p:sp>
        <p:nvSpPr>
          <p:cNvPr id="3" name="Прямоугольник 2">
            <a:extLst>
              <a:ext uri="{FF2B5EF4-FFF2-40B4-BE49-F238E27FC236}">
                <a16:creationId xmlns:a16="http://schemas.microsoft.com/office/drawing/2014/main" id="{CF0115F2-4EF8-477B-8F78-1B6E4B66E635}"/>
              </a:ext>
            </a:extLst>
          </p:cNvPr>
          <p:cNvSpPr/>
          <p:nvPr/>
        </p:nvSpPr>
        <p:spPr>
          <a:xfrm>
            <a:off x="4303767" y="498700"/>
            <a:ext cx="3343288" cy="400110"/>
          </a:xfrm>
          <a:prstGeom prst="rect">
            <a:avLst/>
          </a:prstGeom>
        </p:spPr>
        <p:txBody>
          <a:bodyPr wrap="none">
            <a:spAutoFit/>
          </a:bodyPr>
          <a:lstStyle/>
          <a:p>
            <a:r>
              <a:rPr lang="ru-RU" sz="2000" b="1" dirty="0">
                <a:solidFill>
                  <a:srgbClr val="002060"/>
                </a:solidFill>
                <a:latin typeface="Times New Roman" panose="02020603050405020304" pitchFamily="18" charset="0"/>
                <a:cs typeface="Times New Roman" panose="02020603050405020304" pitchFamily="18" charset="0"/>
              </a:rPr>
              <a:t>Рекомендуем</a:t>
            </a:r>
            <a:r>
              <a:rPr lang="kk-KZ" sz="2000" b="1" dirty="0">
                <a:solidFill>
                  <a:srgbClr val="002060"/>
                </a:solidFill>
                <a:latin typeface="Times New Roman" panose="02020603050405020304" pitchFamily="18" charset="0"/>
                <a:cs typeface="Times New Roman" panose="02020603050405020304" pitchFamily="18" charset="0"/>
              </a:rPr>
              <a:t>ая</a:t>
            </a:r>
            <a:r>
              <a:rPr lang="ru-RU" sz="2000" b="1" dirty="0">
                <a:solidFill>
                  <a:srgbClr val="002060"/>
                </a:solidFill>
                <a:latin typeface="Times New Roman" panose="02020603050405020304" pitchFamily="18" charset="0"/>
                <a:cs typeface="Times New Roman" panose="02020603050405020304" pitchFamily="18" charset="0"/>
              </a:rPr>
              <a:t> литература</a:t>
            </a:r>
          </a:p>
        </p:txBody>
      </p:sp>
      <p:sp>
        <p:nvSpPr>
          <p:cNvPr id="6" name="Прямоугольник 5">
            <a:extLst>
              <a:ext uri="{FF2B5EF4-FFF2-40B4-BE49-F238E27FC236}">
                <a16:creationId xmlns:a16="http://schemas.microsoft.com/office/drawing/2014/main" id="{D0BBDAD6-3B25-44C7-A97F-473B4684B8ED}"/>
              </a:ext>
            </a:extLst>
          </p:cNvPr>
          <p:cNvSpPr/>
          <p:nvPr/>
        </p:nvSpPr>
        <p:spPr>
          <a:xfrm>
            <a:off x="1599460" y="1452808"/>
            <a:ext cx="8751903" cy="2462213"/>
          </a:xfrm>
          <a:prstGeom prst="rect">
            <a:avLst/>
          </a:prstGeom>
        </p:spPr>
        <p:txBody>
          <a:bodyPr wrap="square">
            <a:spAutoFit/>
          </a:bodyPr>
          <a:lstStyle/>
          <a:p>
            <a:pPr marL="342900" indent="-342900" algn="just">
              <a:buFont typeface="+mj-lt"/>
              <a:buAutoNum type="arabicPeriod"/>
              <a:defRPr/>
            </a:pPr>
            <a:r>
              <a:rPr lang="ru-RU" dirty="0" err="1">
                <a:latin typeface="Times New Roman" panose="02020603050405020304" pitchFamily="18" charset="0"/>
                <a:cs typeface="Times New Roman" panose="02020603050405020304" pitchFamily="18" charset="0"/>
              </a:rPr>
              <a:t>Ауталипова</a:t>
            </a:r>
            <a:r>
              <a:rPr lang="ru-RU" dirty="0">
                <a:latin typeface="Times New Roman" panose="02020603050405020304" pitchFamily="18" charset="0"/>
                <a:cs typeface="Times New Roman" panose="02020603050405020304" pitchFamily="18" charset="0"/>
              </a:rPr>
              <a:t> У.И Психология детско-родительских отношений в конфликте. А, 2004. </a:t>
            </a:r>
          </a:p>
          <a:p>
            <a:pPr marL="342900" indent="-342900" algn="just">
              <a:buFont typeface="+mj-lt"/>
              <a:buAutoNum type="arabicPeriod"/>
              <a:defRPr/>
            </a:pPr>
            <a:r>
              <a:rPr lang="ru-RU" dirty="0" err="1">
                <a:latin typeface="Times New Roman" panose="02020603050405020304" pitchFamily="18" charset="0"/>
                <a:cs typeface="Times New Roman" panose="02020603050405020304" pitchFamily="18" charset="0"/>
              </a:rPr>
              <a:t>Брель</a:t>
            </a:r>
            <a:r>
              <a:rPr lang="ru-RU" dirty="0">
                <a:latin typeface="Times New Roman" panose="02020603050405020304" pitchFamily="18" charset="0"/>
                <a:cs typeface="Times New Roman" panose="02020603050405020304" pitchFamily="18" charset="0"/>
              </a:rPr>
              <a:t> Е.Ю. Социально-психологические факторы формирования тревожности у младших школьников и пути ее </a:t>
            </a:r>
            <a:r>
              <a:rPr lang="ru-RU" dirty="0" err="1">
                <a:latin typeface="Times New Roman" panose="02020603050405020304" pitchFamily="18" charset="0"/>
                <a:cs typeface="Times New Roman" panose="02020603050405020304" pitchFamily="18" charset="0"/>
              </a:rPr>
              <a:t>профилактикии</a:t>
            </a:r>
            <a:r>
              <a:rPr lang="ru-RU" dirty="0">
                <a:latin typeface="Times New Roman" panose="02020603050405020304" pitchFamily="18" charset="0"/>
                <a:cs typeface="Times New Roman" panose="02020603050405020304" pitchFamily="18" charset="0"/>
              </a:rPr>
              <a:t> коррекции. </a:t>
            </a:r>
            <a:r>
              <a:rPr lang="ru-RU" dirty="0" err="1">
                <a:latin typeface="Times New Roman" panose="02020603050405020304" pitchFamily="18" charset="0"/>
                <a:cs typeface="Times New Roman" panose="02020603050405020304" pitchFamily="18" charset="0"/>
              </a:rPr>
              <a:t>Авт.канд.дис</a:t>
            </a:r>
            <a:r>
              <a:rPr lang="ru-RU" dirty="0">
                <a:latin typeface="Times New Roman" panose="02020603050405020304" pitchFamily="18" charset="0"/>
                <a:cs typeface="Times New Roman" panose="02020603050405020304" pitchFamily="18" charset="0"/>
              </a:rPr>
              <a:t>. Томск, 1996. </a:t>
            </a:r>
          </a:p>
          <a:p>
            <a:pPr marL="342900" indent="-342900" algn="just">
              <a:buFont typeface="+mj-lt"/>
              <a:buAutoNum type="arabicPeriod"/>
              <a:defRPr/>
            </a:pPr>
            <a:r>
              <a:rPr lang="ru-RU" dirty="0" err="1">
                <a:latin typeface="Times New Roman" panose="02020603050405020304" pitchFamily="18" charset="0"/>
                <a:cs typeface="Times New Roman" panose="02020603050405020304" pitchFamily="18" charset="0"/>
              </a:rPr>
              <a:t>Изард</a:t>
            </a:r>
            <a:r>
              <a:rPr lang="ru-RU" dirty="0">
                <a:latin typeface="Times New Roman" panose="02020603050405020304" pitchFamily="18" charset="0"/>
                <a:cs typeface="Times New Roman" panose="02020603050405020304" pitchFamily="18" charset="0"/>
              </a:rPr>
              <a:t> К.Э. Психология эмоций. СПб., 1999. </a:t>
            </a:r>
          </a:p>
          <a:p>
            <a:pPr marL="342900" indent="-342900" algn="just">
              <a:buFont typeface="+mj-lt"/>
              <a:buAutoNum type="arabicPeriod"/>
              <a:defRPr/>
            </a:pPr>
            <a:r>
              <a:rPr lang="ru-RU" dirty="0">
                <a:latin typeface="Times New Roman" panose="02020603050405020304" pitchFamily="18" charset="0"/>
                <a:cs typeface="Times New Roman" panose="02020603050405020304" pitchFamily="18" charset="0"/>
              </a:rPr>
              <a:t>Кэмпбелл Р. Как исправляться с гневом ребенка. СПб., 1997.</a:t>
            </a:r>
          </a:p>
          <a:p>
            <a:pPr marL="342900" indent="-342900" algn="just">
              <a:buFont typeface="+mj-lt"/>
              <a:buAutoNum type="arabicPeriod"/>
              <a:defRPr/>
            </a:pPr>
            <a:r>
              <a:rPr lang="ru-RU" dirty="0">
                <a:latin typeface="Times New Roman" panose="02020603050405020304" pitchFamily="18" charset="0"/>
                <a:cs typeface="Times New Roman" panose="02020603050405020304" pitchFamily="18" charset="0"/>
              </a:rPr>
              <a:t>www.sad-sosenka.ru</a:t>
            </a:r>
          </a:p>
          <a:p>
            <a:pPr lvl="0" eaLnBrk="0" fontAlgn="base" hangingPunct="0">
              <a:spcBef>
                <a:spcPts val="1200"/>
              </a:spcBef>
              <a:spcAft>
                <a:spcPct val="0"/>
              </a:spcAft>
              <a:buClr>
                <a:srgbClr val="40BAD2"/>
              </a:buClr>
            </a:pPr>
            <a:endParaRPr lang="en-US" altLang="ru-RU" u="sng"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3510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6208</TotalTime>
  <Words>5078</Words>
  <Application>Microsoft Office PowerPoint</Application>
  <PresentationFormat>Широкоэкранный</PresentationFormat>
  <Paragraphs>275</Paragraphs>
  <Slides>44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44</vt:i4>
      </vt:variant>
    </vt:vector>
  </HeadingPairs>
  <TitlesOfParts>
    <vt:vector size="50" baseType="lpstr">
      <vt:lpstr>Arial</vt:lpstr>
      <vt:lpstr>Calibri</vt:lpstr>
      <vt:lpstr>Calibri Light</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ARZU</dc:creator>
  <cp:lastModifiedBy>Yerbol Turgumbyev</cp:lastModifiedBy>
  <cp:revision>132</cp:revision>
  <dcterms:created xsi:type="dcterms:W3CDTF">2021-10-18T06:14:28Z</dcterms:created>
  <dcterms:modified xsi:type="dcterms:W3CDTF">2023-02-19T03:41:37Z</dcterms:modified>
</cp:coreProperties>
</file>