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62" r:id="rId3"/>
    <p:sldId id="263" r:id="rId4"/>
    <p:sldId id="267" r:id="rId5"/>
    <p:sldId id="268" r:id="rId6"/>
    <p:sldId id="269" r:id="rId7"/>
    <p:sldId id="270" r:id="rId8"/>
    <p:sldId id="299" r:id="rId9"/>
    <p:sldId id="287" r:id="rId10"/>
    <p:sldId id="278" r:id="rId11"/>
    <p:sldId id="300" r:id="rId12"/>
    <p:sldId id="301" r:id="rId13"/>
    <p:sldId id="282" r:id="rId14"/>
    <p:sldId id="283" r:id="rId15"/>
    <p:sldId id="284" r:id="rId16"/>
    <p:sldId id="285" r:id="rId17"/>
    <p:sldId id="286" r:id="rId18"/>
    <p:sldId id="302" r:id="rId19"/>
    <p:sldId id="288" r:id="rId20"/>
    <p:sldId id="290" r:id="rId21"/>
    <p:sldId id="291" r:id="rId22"/>
    <p:sldId id="293" r:id="rId23"/>
    <p:sldId id="294" r:id="rId24"/>
    <p:sldId id="303" r:id="rId25"/>
    <p:sldId id="304" r:id="rId26"/>
    <p:sldId id="296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297" r:id="rId44"/>
    <p:sldId id="321" r:id="rId45"/>
    <p:sldId id="322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fif"/><Relationship Id="rId5" Type="http://schemas.openxmlformats.org/officeDocument/2006/relationships/image" Target="../media/image14.jfif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fu.ru/export/uploads/Dokumenty-Nauka/materialy-III-konferencii-psihologicheskoe-zdorove-lichnosti-teoriya-i-praktika_2021.10.2016.pdf" TargetMode="External"/><Relationship Id="rId3" Type="http://schemas.openxmlformats.org/officeDocument/2006/relationships/hyperlink" Target="https://liter.kz/author/eval-karimov/" TargetMode="External"/><Relationship Id="rId7" Type="http://schemas.openxmlformats.org/officeDocument/2006/relationships/hyperlink" Target="http://www.belogurova.ru/glossary" TargetMode="External"/><Relationship Id="rId2" Type="http://schemas.openxmlformats.org/officeDocument/2006/relationships/hyperlink" Target="https://admmegion.ru/upload/iblock/bcb/alimova_barnau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nsultant.ru/document/cons_doc_LAW_310839/" TargetMode="External"/><Relationship Id="rId11" Type="http://schemas.openxmlformats.org/officeDocument/2006/relationships/hyperlink" Target="https://www.novochag.ru/family_and_children/psihologiya/otkuda-vzyalsya-sati-obychay-sozhzheniya-vdov-i-kak-indiycy-protiv-nego-borolis/" TargetMode="External"/><Relationship Id="rId5" Type="http://schemas.openxmlformats.org/officeDocument/2006/relationships/hyperlink" Target="https://psychological.slovaronline.com/" TargetMode="External"/><Relationship Id="rId10" Type="http://schemas.openxmlformats.org/officeDocument/2006/relationships/hyperlink" Target="https://mishajp.livejournal.com/94853.html" TargetMode="External"/><Relationship Id="rId4" Type="http://schemas.openxmlformats.org/officeDocument/2006/relationships/hyperlink" Target="https://liter.kz/kazahstan-godami-ne-mozhet-reshit-problemu-suiczidov/" TargetMode="External"/><Relationship Id="rId9" Type="http://schemas.openxmlformats.org/officeDocument/2006/relationships/hyperlink" Target="http://www.vashpsixolog.ru/preventive-work-of-a-psychologist-in-the-school/130-prevention-of-suicide-suicide/2786-istoriya-razvitiya-suiczidologii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psyjournal.ru/psyjournal/articles/detail.php?ID=2042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ychiatry.ru/stat/17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ИНСТИТУТ ГАРМОНИЧНОГО РАЗВИТИЯ ЧЕЛОВЕКА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137645" y="2710935"/>
            <a:ext cx="842665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ПОНЯТИЕ О СУИЦИДЕ. ФАКТОРЫ, СПОСОБСТВУЮЩИЕ  ФОРМИРОВАНИЮ СУИЦИДАЛЬНОГО ПОВЕДЕНИЯ.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ВИДЫ ДЕТСКОГО СУИЦИДА.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452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ИНСТИТУТ ГАРМОНИЧНОГО РАЗВИТИЯ ЧЕЛОВЕКА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слушателей с вопросами сущностных характеристик суицида, факторами, способствующих формированию суицидального поведения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 с вопросами сущностных характеристик суицида;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факторы, способствующие формированию суицидального поведения.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виды детского суицида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навыки выявления психолого-педагогических особенностей подросткового возраста в аспекте рисков суицидального поведения</a:t>
            </a: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957" y="697240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5" y="798025"/>
            <a:ext cx="2132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ЗАНЯТИЯ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2062010" y="1485661"/>
            <a:ext cx="79869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проблемы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«суицид» в философии, истории, религии и культуре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особенности подросткового возраста в аспекте рисков суицидального поведения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Факторы суицидального поведения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Виды детского суицида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3986074" y="560256"/>
            <a:ext cx="4215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проблемы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3986074" y="1606696"/>
            <a:ext cx="78744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занимает третье место в классификации причин смертности у населения (после онкологических болезней и заболеваний сердца). В соответствии с прогнозом ВОЗ в 2020 году приблизительно 1,5 миллиона людей во всем мире погибнут по причине самоубийства и в 10-20 раз большее их число совершит суицидальные попытки.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ВОЗ около 20% самоубийств в мире приходится на подростковый и юношеский возраст. Число же суицидальных действий и намерений гораздо больше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F0D608-3E79-45BF-944A-9A1B3A684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90" y="2171548"/>
            <a:ext cx="3636790" cy="28514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5214152" y="1376939"/>
            <a:ext cx="531476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проблему суицида в Казахстане серьезно обратили внимание только в 2012 году, тогда наша страна заняла 4-е место в мире по количеству детского суицида. </a:t>
            </a:r>
            <a:b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2019 году стало известно, что Казахстан находится на третьей строчке по суицидам (не только детским) - это данные ВОЗ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[2]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0D7028-6F5E-4CBC-82F4-1824836C09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7" t="6172" r="7038" b="12751"/>
          <a:stretch/>
        </p:blipFill>
        <p:spPr>
          <a:xfrm>
            <a:off x="798990" y="2334827"/>
            <a:ext cx="3986074" cy="2024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8040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608337" y="342344"/>
            <a:ext cx="89753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О СУИЦИДЕ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3811479" y="920621"/>
            <a:ext cx="758744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(от лат.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сам себя +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caedes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убийство) — преднамеренное лишение себя жизни, самоубийство.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относящийся к самоубийству. Суицид во многих обществах считается девиантным поведением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[3].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Суицидальное поведение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аутоагрессивное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поведение, проявляющееся в виде фантазий, мыслей, представлений или действий, направленных на самоповреждение или самоуничтожение и по крайней мере в минимальной степени мотивируемых явными или скрытыми интенциями к смерти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[4].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человек, обнаруживающий любые формы суицидальных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аутоагрессивных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проявлений, в том числе совершивший суицидальную попытку или самоубийство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[5]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психологическом словаре самоубийство объясняется как болезнь, душевные страдания и психологический кризис, сильный внутренний конфликт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[6].</a:t>
            </a:r>
          </a:p>
        </p:txBody>
      </p:sp>
      <p:pic>
        <p:nvPicPr>
          <p:cNvPr id="6" name="Picture 18" descr="https://mykmu.net/wp-content/uploads/2021/06/cubaan-bunuh-diri-moratorium.jpg">
            <a:extLst>
              <a:ext uri="{FF2B5EF4-FFF2-40B4-BE49-F238E27FC236}">
                <a16:creationId xmlns:a16="http://schemas.microsoft.com/office/drawing/2014/main" id="{E9273C0C-2305-43B9-A5FF-9AC20DFD9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74" y="2060176"/>
            <a:ext cx="2795732" cy="23697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2435" y="0"/>
            <a:ext cx="1218087" cy="107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52" y="3262033"/>
            <a:ext cx="3256236" cy="308550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636428" y="3380125"/>
            <a:ext cx="30346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Суицидальное поведение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включает в себя суицидальные мысли, суицидальные приготовления, суицидальные попытки, суицидальные намерения и собственно акт суицида.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021" y="3265961"/>
            <a:ext cx="3255546" cy="308484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094" y="3262033"/>
            <a:ext cx="3255546" cy="308484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4360416" y="3313032"/>
            <a:ext cx="32555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Несуицидальное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самоповреждающее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наносимые себе повреждения, не поддерживаемые желанием уйти из жизни, с целью привлечения внимания, снятия напряжения или улучшения самочувствия.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8266591" y="3429000"/>
            <a:ext cx="29562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риска суицида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внешние и внутренние параметры, с высокой вероятностью оказывающие влияние на формирование и реализацию суицидальных намерений.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9615D5-00AF-455F-B312-139651022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211" y="778479"/>
            <a:ext cx="3481118" cy="2341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F081DB-F3C5-4E31-B3F7-6290175EA8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5874" y="721544"/>
            <a:ext cx="3775787" cy="2454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1B2AB7C-39E8-4D73-AACF-B521A969C7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3206" y="778479"/>
            <a:ext cx="3685582" cy="2225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85" y="3380125"/>
            <a:ext cx="3160855" cy="261725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636428" y="3380125"/>
            <a:ext cx="30346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Истинная попытка суицида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акт, потенциально направленный против себя и совершенный с присутствием желания уйти из жизни.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415" y="3429000"/>
            <a:ext cx="3255546" cy="25683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236" y="3429000"/>
            <a:ext cx="3255546" cy="25683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4468227" y="3873141"/>
            <a:ext cx="32555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Прерванная попытка суицида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состоявшаяся в силу внешних обстоятельств истинная попытка суицида.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8822524" y="3760320"/>
            <a:ext cx="29562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Остановленная попытка суицида –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прерванная попытка суицида.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26AA50-8B70-4543-9418-C79737273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1305" y="1313372"/>
            <a:ext cx="3499407" cy="2042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223C9FA-FC51-4597-838C-B3A3E51C4F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500" y="1367853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C91C7DB-4F05-40E3-A65E-5BDDAD0FD1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12" y="1313372"/>
            <a:ext cx="2590800" cy="1762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977197" y="1382286"/>
            <a:ext cx="63652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«Суицид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был употреблен в книге Томаса Брауна «Религия медика», написанной в 1635 году и опубликованной в 1642 году.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Оксфордском словаре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«Суицид»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появился в 1651 году, однако употреблялся он редко. Чаще использовалось понятие «самоубийства», определявшее ситуацию, при которой смерть человека наступала в результате «убийства самого себя», что заведомо вызывало осуждение, а порой и наказание, со стороны церкви и общества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[7]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D8A745C-6C30-4BFB-A504-A6959DB1672B}"/>
              </a:ext>
            </a:extLst>
          </p:cNvPr>
          <p:cNvGrpSpPr/>
          <p:nvPr/>
        </p:nvGrpSpPr>
        <p:grpSpPr>
          <a:xfrm>
            <a:off x="843854" y="1382286"/>
            <a:ext cx="2400041" cy="3862005"/>
            <a:chOff x="852732" y="1382286"/>
            <a:chExt cx="2400041" cy="3862005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5172F4AF-58D3-42FE-B1D4-D9D4E8E48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2732" y="1382286"/>
              <a:ext cx="1993565" cy="318238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9407388B-359E-4CC8-A522-D8C039187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6888" y="3275112"/>
              <a:ext cx="1255885" cy="19691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1685" y="901086"/>
            <a:ext cx="89753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В ФИЛОСОФИИ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1065321" y="1687095"/>
            <a:ext cx="80342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Аристотель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считал, что смерть приходит в положенный час, и ее следует приветствовать, самоубийство – проявление трусости и малодушия, даже если оно спасает от бедности, безответной любви, телесного или душевного недуга. Кроме того, Аристотель указывал 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антисоциальность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деяния: самоубийство является преступлением против государства, ибо загрязняет город и ослабляет общество, лишая его полезного гражданина.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821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9390" y="514349"/>
            <a:ext cx="122630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В ФИЛОСОФИИ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925" y="1410467"/>
            <a:ext cx="10050118" cy="194097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1964925" y="1509338"/>
            <a:ext cx="109432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Аристотель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считал, что смерть приходит в положенный час, и ее следует приветствовать, самоубийство – проявление трусости и малодушия, даже если оно спасает от бедности, безответной любви, телесного или душевного недуга. Кроме того, Аристотель указывал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антисоциальность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деяния: самоубийство является преступлением против государства, ибо загрязняет город и ослабляет общество, лишая его полезного гражданина.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77" y="4088011"/>
            <a:ext cx="9763073" cy="71939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164151" y="4110538"/>
            <a:ext cx="95849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устанавливает ассоциативную связь между бессмертием души и добровольной смертью.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AE1C3F-DD51-4A75-BFB1-15CE95118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97" y="1229911"/>
            <a:ext cx="2006480" cy="2318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238C57-1897-4457-9556-68FA591B8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7" y="3428999"/>
            <a:ext cx="2036422" cy="2251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6922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9390" y="514349"/>
            <a:ext cx="122630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В ФИЛОСОФИИ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553" y="1295751"/>
            <a:ext cx="10050118" cy="245062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119612" y="1485573"/>
            <a:ext cx="96739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Эпикур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его ученики, полагая целью жизни удовольствие, считали суицид возможным и даже желательным («...самое ужасное из зол, смерть, не имеет к нам никакого отношения; когда мы есть, то смерти еще нет, а когда смерть наступает, то нас уже нет»). Стоики были далеки от того, чтобы признавать ценностью преходящий человеческий успех, они ценили неограниченное проявление свободы, которое предусматривало и право выбора одного из многих вариантов ухода из жизни [8].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76" y="4110538"/>
            <a:ext cx="9763073" cy="71939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164151" y="4110538"/>
            <a:ext cx="95849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Платон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уверен, что злые поступки тела оскверняют душу, делая ее несчастной, и не дают возможности полностью отделиться и вернуться в мир идей.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AE1C3F-DD51-4A75-BFB1-15CE95118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145" y="3558544"/>
            <a:ext cx="2006480" cy="2318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F5B5BB-8622-4DCD-AA29-1D06150E5C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421" y="1485573"/>
            <a:ext cx="1552649" cy="2035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022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344966" y="635928"/>
            <a:ext cx="9206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В ИСТОРИИ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344966" y="1343814"/>
            <a:ext cx="965890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Если человек желал покончить с собой, то он обращался к государству за разрешением на суицид, доказывал бессмысленность своей жизни и целесообразность самоубийства, после чего получал официальное разрешение – самоубийство рассматривалось как вполне законный и допустимый акт.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Один из законов, касающихся самоубийства, гласит так: «Пусть тот, кто не хочет больше жить, изложит свои основания Сенату и, получивши разрешение, покидает жизнь. Если обижен судьбой – пей цикуту. Если ты сломлен горем – оставляй жизнь. Пусть несчастный расскажет про свои горести, пусть власти дадут ему лекарство, и его беде наступит конец».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Человек вместе с официальным разрешением получал «государственный яд», специально закупленный на деньги городской казны. В качестве «государственного яда», применяемого для наказания преступников и суицида, использовалась цикута – вех ядовитый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Cicuta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verosa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содержащий алкалоид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цикутотоксин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[8].</a:t>
            </a:r>
          </a:p>
        </p:txBody>
      </p:sp>
    </p:spTree>
    <p:extLst>
      <p:ext uri="{BB962C8B-B14F-4D97-AF65-F5344CB8AC3E}">
        <p14:creationId xmlns:p14="http://schemas.microsoft.com/office/powerpoint/2010/main" val="2737367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492928" y="345968"/>
            <a:ext cx="920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ЧЕРЕЗ ПРИЗМУ РЕЛИГИОЗНЫХ ПРЕДСТАВЛЕНИЙ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793071" y="746078"/>
            <a:ext cx="1048157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Язычество.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большинстве древних языческих культур (Египет, Греция, Рим, Скандинавия) запрета на самоубийство нет.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Восточные религии.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индуизме (Индия) и буддизме (Индия, Япония, Китай и др.) считается, что только для престарелого архата возможно кармически нейтральное лишение себя жизни. В синтоизме (Япония) самоубийство не только не запрещено, но и прямо поощряется в варианте харакири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сеппуку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Эта форма самоубийства совершалась либо по приговору, как наказание, либо добровольно, в тех случаях, когда была затронута честь самурая, или в знак верности самурая своему сюзерену.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Христианство.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Православное христианство считает самоубийство одним из тяжелейших грехов по той причине, что человек совершает двойной грех – убийства и отчаяния, в которых уже нельзя покаяться. Совершившие самоубийство лишаются отпевания перед погребением. Единственным исключением являются сумасшедшие, покончившие с жизнью в состоянии помутнения рассудка.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Ислам.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исламе, как и в христианстве, негативно рассматривается обычное, «бытовое» самоубийство, а в Коране содержится прямой запрет на добровольное лишение себя жизни (4:29). Однако есть толкования Корана (принятые в ряде сект и религиозно мистических течений ислама), заявляющие о том, что если человек убьет неверных и в результате умрёт сам, то он окажется в раю, и его статус будет равен статусу шахида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[8].</a:t>
            </a:r>
          </a:p>
        </p:txBody>
      </p:sp>
    </p:spTree>
    <p:extLst>
      <p:ext uri="{BB962C8B-B14F-4D97-AF65-F5344CB8AC3E}">
        <p14:creationId xmlns:p14="http://schemas.microsoft.com/office/powerpoint/2010/main" val="4049298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825625" y="1382337"/>
            <a:ext cx="63741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древности самоубийство было ритуальным (например, харакири, сати «реза живот»), поощрялось обществом и считалось зазорным избегать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[9].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обнаружили археологи, изучавшие гробницы древних шумерских и аккадских царей (III тыс. до н.э., современный Ирак). Солдаты его личной охраны, принявшие смертельный яд, отправились с правителем в последний путь. Датские воины считали позором умирать в своих постелях или заканчивать свои дни от болезни или старости. Они покончили жизнь самоубийством, чтобы избежать такого позора.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46D4C7-6906-494F-8308-5945F18E8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329" y="3566579"/>
            <a:ext cx="3127519" cy="1926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BB7E95-7EB0-4874-8228-45E841FE6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8306" y="1271851"/>
            <a:ext cx="2369455" cy="1926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5818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722051" y="1992435"/>
            <a:ext cx="58918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середины 19 века в Индии считалось зазорным спокойно ждать смерти. Те, кто сжигают себя заживо, когда они стары или больны, — мудрецы. Такая же участь ждала и вдов. В 1817 г. только в провинции Бенгалия покончили жизнь самоубийством 716 вдов, а в 1821 г. во всей Индии было 2366 таких случаев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[10].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85F090-B6EE-4BEF-B017-3266F99C7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835" y="1992435"/>
            <a:ext cx="3630965" cy="2419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3842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314330" y="1220077"/>
            <a:ext cx="57053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XIX в. начинаются исследования суицида в психологии и медицине. Основоположниками исследований по этой теме стали Э. Дюркгейм и З. Фрейд.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разработал социологическую теорию самоубийства, рассматривающую суицид как результат разрыва социальных связей личности, ее социального отчуждения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[11].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5306F2-BE3F-4B88-AAD4-722157112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81" y="1649286"/>
            <a:ext cx="2188654" cy="2920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D4422B-4B3F-422C-9C3D-646FEC75A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0509" y="1594416"/>
            <a:ext cx="1914310" cy="3029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7816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84" y="3429000"/>
            <a:ext cx="3160855" cy="261725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773045" y="3589802"/>
            <a:ext cx="27193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К.Г. Юнг объяснял суицид стремлением человека к духовному перерождению.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415" y="3422082"/>
            <a:ext cx="3255546" cy="25683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236" y="3429000"/>
            <a:ext cx="3255546" cy="25683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8263237" y="3778075"/>
            <a:ext cx="325554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Шнейдман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первым исследовал признаки приближающегося самоубийства, описал характерные черты суицида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[12].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4517058" y="3422082"/>
            <a:ext cx="29562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Франкл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определял суицид в связи с понятиями смысла жизни и свободы личности, однако не находил ему нравственного оправдания.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879A2D-2534-4D72-9947-ECC8DA79D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210" y="1056165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8C6499-46D7-4E2C-9F7C-7F7738DB6A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3416" y="965259"/>
            <a:ext cx="2514231" cy="2086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D3FB9-DBE8-4C67-96BC-93BF4ACE1F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6587" y="1067881"/>
            <a:ext cx="1320388" cy="1984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1241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148178" y="1273343"/>
            <a:ext cx="98956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XX веке на трактовку суицида влиял целый комплекс нравственных, психологических, социальных факторов. В криминологии, психиатрии, социологии, педагогике суицид рассматривался как вид девиантного поведения.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Так, Т.А. Донских и Ц.П. Короленко относят суицид к деструктивному поведению, как разновидности девиантного, отмечая его признаки – ухудшение качества жизни, уменьшение критического отношения к своему поведению, снижение самооценки и нарушения эмоциональной сферы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[13].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Знамовская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относит суицид 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саморазрушительноему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поведению, отклоняющемуся от медицинских и психологических норм, угрожающему целостности личности человека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[14].</a:t>
            </a:r>
          </a:p>
        </p:txBody>
      </p:sp>
    </p:spTree>
    <p:extLst>
      <p:ext uri="{BB962C8B-B14F-4D97-AF65-F5344CB8AC3E}">
        <p14:creationId xmlns:p14="http://schemas.microsoft.com/office/powerpoint/2010/main" val="1618231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1694155" y="1331962"/>
            <a:ext cx="880369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теории, в полной мере характеризующей феномен суицида во всей его сложности и многообразии, не существует. Не решен вопрос, что является первичным в формировании суицидального поведения: биологическая «программа самоуничтожения», психическое расстройство, личностные деформации или усвоение поведенческой стратегии членов семьи.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современному пониманию суицида, намеренное лишение себя жизни – это реакция индивида на проблему, которая кажется непреодолимой: на жестокость окружающих и отчуждение, на смерть близких, на трудное детство, серьезное заболевание, безработицу, финансовые трудности и др., выражающаяся в суицидальном поведении.</a:t>
            </a:r>
          </a:p>
        </p:txBody>
      </p:sp>
    </p:spTree>
    <p:extLst>
      <p:ext uri="{BB962C8B-B14F-4D97-AF65-F5344CB8AC3E}">
        <p14:creationId xmlns:p14="http://schemas.microsoft.com/office/powerpoint/2010/main" val="977360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-71021" y="566678"/>
            <a:ext cx="122630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AF9448C2-01D8-4BC2-B7E5-F3437D8D3CE5}"/>
              </a:ext>
            </a:extLst>
          </p:cNvPr>
          <p:cNvSpPr/>
          <p:nvPr/>
        </p:nvSpPr>
        <p:spPr>
          <a:xfrm>
            <a:off x="2013600" y="1855432"/>
            <a:ext cx="2219417" cy="20684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AF52ACA-9791-4C04-8424-8F30FE63BFA4}"/>
              </a:ext>
            </a:extLst>
          </p:cNvPr>
          <p:cNvSpPr/>
          <p:nvPr/>
        </p:nvSpPr>
        <p:spPr>
          <a:xfrm>
            <a:off x="2336107" y="2613263"/>
            <a:ext cx="1574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0F46BB2E-EF7F-48AE-A135-028C8004EB41}"/>
              </a:ext>
            </a:extLst>
          </p:cNvPr>
          <p:cNvSpPr/>
          <p:nvPr/>
        </p:nvSpPr>
        <p:spPr>
          <a:xfrm>
            <a:off x="7634796" y="1855432"/>
            <a:ext cx="2059620" cy="20684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5775B1F-1D6D-41F8-A28E-1B7359ECBFC7}"/>
              </a:ext>
            </a:extLst>
          </p:cNvPr>
          <p:cNvSpPr/>
          <p:nvPr/>
        </p:nvSpPr>
        <p:spPr>
          <a:xfrm>
            <a:off x="3391371" y="3524435"/>
            <a:ext cx="2507840" cy="20684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внутреннем конфликте обе его стороны располагаются внутри личности (совесть и страсть, привязанность и обида).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BC8BFBC-D66A-47A6-A1F4-4F00B5D6EE90}"/>
              </a:ext>
            </a:extLst>
          </p:cNvPr>
          <p:cNvSpPr/>
          <p:nvPr/>
        </p:nvSpPr>
        <p:spPr>
          <a:xfrm>
            <a:off x="9028590" y="3266983"/>
            <a:ext cx="2663301" cy="23259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внешнем конфликте одна из составляющих его сторон располагается вне личности и препятствует удовлетворению потребности (запрет, приказ, требование).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8FC87D7-D725-4CA6-BD4D-E694F0A4F0A9}"/>
              </a:ext>
            </a:extLst>
          </p:cNvPr>
          <p:cNvSpPr/>
          <p:nvPr/>
        </p:nvSpPr>
        <p:spPr>
          <a:xfrm>
            <a:off x="636771" y="5734662"/>
            <a:ext cx="61013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ряде случаев конфликт носит смешанный характер. </a:t>
            </a:r>
          </a:p>
        </p:txBody>
      </p:sp>
    </p:spTree>
    <p:extLst>
      <p:ext uri="{BB962C8B-B14F-4D97-AF65-F5344CB8AC3E}">
        <p14:creationId xmlns:p14="http://schemas.microsoft.com/office/powerpoint/2010/main" val="3916366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9390" y="514349"/>
            <a:ext cx="122630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676" y="699509"/>
            <a:ext cx="4835502" cy="574884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1487268" y="1435278"/>
            <a:ext cx="444257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ступень пассивных суицидальных мыслей, характеризующаяся представлениями, фантазиями о собственной смерти </a:t>
            </a: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8C4A5B-D3D8-4C32-B6EC-7D30CB377A73}"/>
              </a:ext>
            </a:extLst>
          </p:cNvPr>
          <p:cNvSpPr/>
          <p:nvPr/>
        </p:nvSpPr>
        <p:spPr>
          <a:xfrm>
            <a:off x="1984859" y="794802"/>
            <a:ext cx="34473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формы суицидального поведения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82D16DA-287B-45D1-843F-BF6D49960CE6}"/>
              </a:ext>
            </a:extLst>
          </p:cNvPr>
          <p:cNvSpPr/>
          <p:nvPr/>
        </p:nvSpPr>
        <p:spPr>
          <a:xfrm>
            <a:off x="1487268" y="2600712"/>
            <a:ext cx="4341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ступень суицидальных замыслов – активная форма суицидального поведения, тенденция к суициду, нарастающая в процессе разработки плана его реализации – способов, времени и места самоубийства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97D01D-BFD6-4F8B-936B-3563B87A65AC}"/>
              </a:ext>
            </a:extLst>
          </p:cNvPr>
          <p:cNvSpPr/>
          <p:nvPr/>
        </p:nvSpPr>
        <p:spPr>
          <a:xfrm>
            <a:off x="1487268" y="4267305"/>
            <a:ext cx="37611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ступень суицидальных намерений, заключающаяся в присоединении к замыслу решения и волевого компонента, который побуждает к внешним действиям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7A7F66-0A7C-4765-AD97-CF85F3670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411" y="739153"/>
            <a:ext cx="4834547" cy="574902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2B04522-F0AE-4E6F-BAF7-BA985D43F6F9}"/>
              </a:ext>
            </a:extLst>
          </p:cNvPr>
          <p:cNvSpPr/>
          <p:nvPr/>
        </p:nvSpPr>
        <p:spPr>
          <a:xfrm>
            <a:off x="7255808" y="1005591"/>
            <a:ext cx="36730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формы суицидального поведения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04F6643-12B3-4B62-B522-FF68D18AF28D}"/>
              </a:ext>
            </a:extLst>
          </p:cNvPr>
          <p:cNvSpPr/>
          <p:nvPr/>
        </p:nvSpPr>
        <p:spPr>
          <a:xfrm>
            <a:off x="7625422" y="2790364"/>
            <a:ext cx="28332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суицидальные попытки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8F19444-18D2-4B62-8391-A4C933ED1C8C}"/>
              </a:ext>
            </a:extLst>
          </p:cNvPr>
          <p:cNvSpPr/>
          <p:nvPr/>
        </p:nvSpPr>
        <p:spPr>
          <a:xfrm>
            <a:off x="7625422" y="4088011"/>
            <a:ext cx="30042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завершенные суициды </a:t>
            </a:r>
            <a:r>
              <a:rPr lang="ru-RU" sz="1200" dirty="0"/>
              <a:t>[15] </a:t>
            </a:r>
          </a:p>
        </p:txBody>
      </p:sp>
    </p:spTree>
    <p:extLst>
      <p:ext uri="{BB962C8B-B14F-4D97-AF65-F5344CB8AC3E}">
        <p14:creationId xmlns:p14="http://schemas.microsoft.com/office/powerpoint/2010/main" val="22959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D63FD1-4B6E-4AFB-932B-967EE89E1DAE}"/>
              </a:ext>
            </a:extLst>
          </p:cNvPr>
          <p:cNvSpPr/>
          <p:nvPr/>
        </p:nvSpPr>
        <p:spPr>
          <a:xfrm>
            <a:off x="1615737" y="1841242"/>
            <a:ext cx="524670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как действие в целях покончить с собой, включен в обширную систему предметной, соответственно мотивированной деятельности. Суицидальное поведение является более широким понятием и помимо суицида включает в себя суицидальные покушения, попытки и проявления.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BEAC5E-EEE0-4423-9E63-8908E1926C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91" t="-731" r="-464" b="731"/>
          <a:stretch/>
        </p:blipFill>
        <p:spPr>
          <a:xfrm>
            <a:off x="7767961" y="1822615"/>
            <a:ext cx="3524436" cy="2549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6720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49" y="2479586"/>
            <a:ext cx="3160855" cy="349466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1648358" y="3397063"/>
            <a:ext cx="27193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самоубийства или истинные суициды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8096" y="2479586"/>
            <a:ext cx="3255546" cy="344357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7718398" y="3489902"/>
            <a:ext cx="2956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намеренное самоубийство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D9F2D7-8FD5-481A-A401-D22338ED03BD}"/>
              </a:ext>
            </a:extLst>
          </p:cNvPr>
          <p:cNvSpPr/>
          <p:nvPr/>
        </p:nvSpPr>
        <p:spPr>
          <a:xfrm>
            <a:off x="1648358" y="4444008"/>
            <a:ext cx="26942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незавершенные суициды, как попытки самоубийства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[16]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F505EC-59E1-41D7-9995-7587CDDC8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607" y="422645"/>
            <a:ext cx="1790785" cy="2439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DAC52FB-0584-4D16-B558-8295AD67C0E5}"/>
              </a:ext>
            </a:extLst>
          </p:cNvPr>
          <p:cNvSpPr/>
          <p:nvPr/>
        </p:nvSpPr>
        <p:spPr>
          <a:xfrm>
            <a:off x="7718398" y="4197788"/>
            <a:ext cx="269422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парасуицид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как акт намеренного самоповреждения, не приводящий к смерти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kk-KZ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2EACA9E-3BEC-44A4-954B-7C174D538CFD}"/>
              </a:ext>
            </a:extLst>
          </p:cNvPr>
          <p:cNvSpPr/>
          <p:nvPr/>
        </p:nvSpPr>
        <p:spPr>
          <a:xfrm>
            <a:off x="1871607" y="2721114"/>
            <a:ext cx="22979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Амбрумова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 Григорьевна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BF62026-BA5A-445E-B9ED-21F766827D6B}"/>
              </a:ext>
            </a:extLst>
          </p:cNvPr>
          <p:cNvSpPr/>
          <p:nvPr/>
        </p:nvSpPr>
        <p:spPr>
          <a:xfrm>
            <a:off x="8003613" y="2862338"/>
            <a:ext cx="1702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Бруксбэнк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6599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241" y="1081725"/>
            <a:ext cx="3160855" cy="17764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736" y="1081726"/>
            <a:ext cx="3255546" cy="195483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D9F2D7-8FD5-481A-A401-D22338ED03BD}"/>
              </a:ext>
            </a:extLst>
          </p:cNvPr>
          <p:cNvSpPr/>
          <p:nvPr/>
        </p:nvSpPr>
        <p:spPr>
          <a:xfrm>
            <a:off x="1099694" y="1092794"/>
            <a:ext cx="30968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фаталистический суицид-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при личных трагедиях – смерти близких, увечьях, несчастной любви;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DAC52FB-0584-4D16-B558-8295AD67C0E5}"/>
              </a:ext>
            </a:extLst>
          </p:cNvPr>
          <p:cNvSpPr/>
          <p:nvPr/>
        </p:nvSpPr>
        <p:spPr>
          <a:xfrm>
            <a:off x="7718397" y="1215905"/>
            <a:ext cx="26942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эгоистический суицид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уход от сложных ситуаций, конфликтов, неприемлемых требований.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053150-A511-454C-B84D-BEE6E672B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672" y="839069"/>
            <a:ext cx="2254294" cy="3628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2652C7-64FE-4F70-9FE0-0889558FD953}"/>
              </a:ext>
            </a:extLst>
          </p:cNvPr>
          <p:cNvSpPr/>
          <p:nvPr/>
        </p:nvSpPr>
        <p:spPr>
          <a:xfrm>
            <a:off x="4636693" y="4303773"/>
            <a:ext cx="24362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Давид Эмиль Дюркгейм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5849AB-82AE-4631-B299-012DA9B6A1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241" y="3767623"/>
            <a:ext cx="3158002" cy="178018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E86DF5F-0CAF-44C6-81D3-3413ABFE90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7736" y="3767623"/>
            <a:ext cx="3255546" cy="1780186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26F1978-D608-43E1-845D-EBBD2769025B}"/>
              </a:ext>
            </a:extLst>
          </p:cNvPr>
          <p:cNvSpPr/>
          <p:nvPr/>
        </p:nvSpPr>
        <p:spPr>
          <a:xfrm>
            <a:off x="1099694" y="3940336"/>
            <a:ext cx="27313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альтруистический- суицид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совершен ради других, во имя высокой цели;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1A7307A-E218-4737-A5B1-8697EABB7332}"/>
              </a:ext>
            </a:extLst>
          </p:cNvPr>
          <p:cNvSpPr/>
          <p:nvPr/>
        </p:nvSpPr>
        <p:spPr>
          <a:xfrm>
            <a:off x="7540084" y="3863391"/>
            <a:ext cx="315319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аномический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итоге разногласий между личностью и окружающей ее средой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[18] </a:t>
            </a:r>
          </a:p>
        </p:txBody>
      </p:sp>
    </p:spTree>
    <p:extLst>
      <p:ext uri="{BB962C8B-B14F-4D97-AF65-F5344CB8AC3E}">
        <p14:creationId xmlns:p14="http://schemas.microsoft.com/office/powerpoint/2010/main" val="190506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1060704" y="877923"/>
            <a:ext cx="9707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случай самоубийства уникален, тем не менее, суициды имеют ряд общих характеристик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[19]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702815" y="1609960"/>
            <a:ext cx="10786369" cy="465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стрессогенный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жизненной ситуации, фрустрация ведущих потребностей, невыносимость страданий;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переживание безнадежности ситуации и своей беспомощности;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направленная на себя агрессия;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амбивалентное отношение к суициду;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искажение воспринимаемой реальности, зацикленность на проблеме, так называемое «туннельное зрение»;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выхода из ситуации через лишения себя жизни.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суицидального поведения общему стилю жизни и личностным установкам.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816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1694156" y="1331962"/>
            <a:ext cx="42982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соцокультурной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теории суицида К.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суицидальное поведение является результатом взаимодействия социокультурных факторов и личностных характеристик. 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утверждал, что современное развитие духовно-нравственной сферы общества порождает у людей высокий уровень тревожности, провоцирует суицидальный риск или различные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аддикции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[20].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C9164A-6040-4236-9E5B-5F2AEF3A8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819" y="1807384"/>
            <a:ext cx="4034901" cy="2420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1698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1580047" y="543579"/>
            <a:ext cx="95569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особенности подросткового возраста в аспекте рисков суицидального поведения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767023" y="1205299"/>
            <a:ext cx="10480983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Подростковый возраст (от 11- 12 до 16- 17 лет) является периодом окончания детства и перехода к взрослости. Анализируя суицидальные проявления подростков, исследователи приходят к выводу, что суицидальное поведение в этом возрасте имеет много общего с аналогичным поведением у взрослых, и в то же время имеет возрастное своеобразие, обусловленное спецификой физиологических и психологических процессов растущего организма, формирующейся личности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[21].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Сравнивая себя с взрослыми и младшими школьниками, подросток приходит к выводу, что он уже не ребенок, что он скорее взрослый. Подросток добивается, чтобы окружающие его люди признавали его взрослость и самостоятельность; стремится к независимости, признанию своих прав, общению со сверстниками, «группированию».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Осознание себя взрослым – психологический симптом перехода к подростковому возрасту. В биологическом аспекте такими симптомами является половое созревание, так называемая «гормональная буря».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81AEDD-9E96-4E60-A3E5-DFB5BED7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4459" y="4758815"/>
            <a:ext cx="2514317" cy="188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32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73224" y="708150"/>
            <a:ext cx="1048098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аспекте проблемы формирования суицидального поведения важно учитывать психологические особенности подросткового возраста: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интенсивное половое созревание, физиологическая перестройка организма, приводящая к переживаниям по поводу собственной внешности повышенная утомляемость;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неустойчивость эмоциональной сферы, проблемы с эмоциональной саморегуляцией, частая смена настроения, чувство подавленности, депрессивные симптомы;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к самоутверждению своей самостоятельности и индивидуальности, трудности или конфликтный характер взаимоотношений с взрослыми, негативизм, склонность к упрямству, бунту против запретов, авторитета возраста, безразличие к оцениванию успехов;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 со сверстниками, как приоритетная деятельность, важность успешного освоения новых норм поведения и отношений с людьми, завоевания признания со стороны сверстников, необходимость друга, «своей» компании;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характера, самооценки, возможности формирования заниженной или завышенной самооценки;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возможное возникновение акцентуаций характера и социальной дезадаптации;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81AEDD-9E96-4E60-A3E5-DFB5BED7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01608" y="4616772"/>
            <a:ext cx="2514317" cy="188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433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81AEDD-9E96-4E60-A3E5-DFB5BED7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3764" y="3392897"/>
            <a:ext cx="1657623" cy="124321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210FC3-CC5D-4BE7-BB81-AEBBE712A3A8}"/>
              </a:ext>
            </a:extLst>
          </p:cNvPr>
          <p:cNvSpPr/>
          <p:nvPr/>
        </p:nvSpPr>
        <p:spPr>
          <a:xfrm>
            <a:off x="1047565" y="772603"/>
            <a:ext cx="1032473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реальной самостоятельности, повышенная внушаемость и конформизм по отношению к сверстникам;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логического, абстрактного мышления, критичность мышления, способность к теоретическим размышлениям, к самоанализу;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мировоззрения, формирование круга значимых и отвергаемых ценностей, стремление к установке собственных правил, поиск своего места среди других - затруднения в области самоконтроля и планирования деятельности;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склонность к риску, проявлениям агрессии, как приемам самоутверждения;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«чувство взрослости», стремление быть самим собой и в то же время быть вместе с друзьями, быть, как они;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к самопознанию, саморазвитию;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возникновение социального сознания, самоопределение;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к лидерству в группе сверстников, чувство принадлежности к особой «подростковой» общности, следование за модой и идеалами подростковой группы;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к признанию собственных заслуг в своей значимой подростковой среде, острая потребность в признании и самоутверждении, деление мира на «своих» и «чужих»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[22].</a:t>
            </a:r>
          </a:p>
        </p:txBody>
      </p:sp>
    </p:spTree>
    <p:extLst>
      <p:ext uri="{BB962C8B-B14F-4D97-AF65-F5344CB8AC3E}">
        <p14:creationId xmlns:p14="http://schemas.microsoft.com/office/powerpoint/2010/main" val="2839014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349774" y="1569284"/>
            <a:ext cx="8237436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Л.С.Выготский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выделял, как особенность подросткового возраста, несовпадение полового,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общеорганического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социально-культурного созревания, приводящее к интроспекции, повышенному интересу к своим переживаниям, к неудовлетворенности окружающим миром, уходу в себя, рождению чувства своей исключительности, стремлению к самоутверждению, противопоставлению себя окружающим, конфликтам с ними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[23].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Отличительной особенностью подросткового возраста является повышенный интерес к теме смерти, раздумья о смысле жизни, увлеченность философскими проблемами в этом направлении.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81AEDD-9E96-4E60-A3E5-DFB5BED7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22214" y="2237557"/>
            <a:ext cx="2514317" cy="188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1763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96001" y="663761"/>
            <a:ext cx="10480983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Суицидальные действия у подростков чаще имеют демонстративный характер и нередко могут носить черты «суицидального» шантажа. Б.Н. Алмазовым были исследованы мотивы суицидального поведения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самопорезы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только 4% подростков имели мысли суицидального содержания, у 30% суицидальное поведение было вызвано ссорой со сверстниками, у 20% проводился обряд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породнения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кровью», у 20%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самопорез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демонстрацией, бравадой перед сверстниками и сверстницами. 15% подростков признаны психически здоровыми, у остальных диагностированы психический инфантилизм, пограничная умственная отсталость, у 50% подростков – акцентуация характера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[24].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отметить, что частота законченных суицидов среди подростков невелика, она превышает 1% от всего комплекса суицидальных действий.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подростков понятие смерти часто воспринимается достаточно абстрактно, как нечто временное, похожее на сон. Они объясняют мотивы суицидальных намерений часто мимолетными, незначительными мотивами и в значительной степени находятся под влиянием среды. Часто суицидальное поведение возникает на фоне побегов из дома, прогулов школы, конфликтов отношениями с родителями и т.д.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[25].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81AEDD-9E96-4E60-A3E5-DFB5BED7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4459" y="4758815"/>
            <a:ext cx="2514317" cy="188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3714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73224" y="708150"/>
            <a:ext cx="1048098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Э. Шнейдером были выделены общие черты суицидального поведения подростков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[26]: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обусловленность целью поиска решения, выхода из затруднения, кризисной или невыносимой ситуации;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выхода из сложившейся ситуации через прекращение существования;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избежать душевной боли путем прекращения сознания;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фрустрация психологических потребностей как главный стрессор и стремление избавиться от ее состояния через суицид;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беспомощность и безнадежность как основные суицидальные эмоции, бесполезность увещеваний, разъяснительных бесед, поощрения или оказания давления;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амбивалентность как общее внутреннее отношение к суициду, одновременное желание умереть и спастись через вмешательство других;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«туннельное сознание», сужение когнитивной сферы, как общее состояние психики, ограничение вариантов выбора поведения;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бегство из зоны бедствия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эгрессия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вариантами которой являются уход из дома и суицид, как окончательное бегство;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о намерении, как коммуникативный акт, сигнал бедствия: жалобы на беспомощность, просьбы о поддержке, поиск возможности спасения;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самоубийства общему стилю поведения в жизни.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81AEDD-9E96-4E60-A3E5-DFB5BED7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82105" y="5495277"/>
            <a:ext cx="1544204" cy="11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28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3382215" y="410414"/>
            <a:ext cx="5770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суицидального поведения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1293696" y="1373273"/>
            <a:ext cx="9604607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Опасность суицидального поведения у детей велика в атмосфере ненависти, агрессии, грубости, несправедливости, ранящей глубокие детские чувства, – всего того, что делает ребенка потерянным и одиноким. Самоубийства детей часто бывают связаны не столько со стремлением умереть, сколько со стремлением избежать тяжелых семейных ситуаций и страхом перед ними. Более 92 % случаев суицида в среде детей подростков спровоцированы школой и семьей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[27]. 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Считается, что суицидом личность пытается изменить обстоятельства своей жизни: избавиться от невыносимых переживаний, уйти из травмирующих условий, вызвать жалость и сострадание, добиться помощи и участия, привлечь внимание к своим проблемам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[28].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4060DE-A8DA-4703-AD40-96C9BD205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2754" y="4674494"/>
            <a:ext cx="2494325" cy="1384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13204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73224" y="708150"/>
            <a:ext cx="1048098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суицидального поведения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Объективно тяжелая жизненная ситуация (потеря близкого человека, серьёзное заболевание).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Ссора или острый конфликт со значимыми взрослыми ( конфликты в сферах близких отношений в семье, с учителями).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Несчастная любовь или разрыв романтических отношений (ранняя половая жизнь, приводящая к ранним разочарованиям).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Отвержение сверстников,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в том числе в социальных сетях).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Личная неудача подростка на фоне высокой значимости и ценности социального успеха (особенно в семье, «не оправдание ожиданий», безысходность).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стабильная семейная ситуация (развод родителей, конфликты, неблагополучные семьи).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Резкое изменение социального окружения (смена места жительства, переход в другую школу).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или сексуальное насилие.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достаток любви и внимания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[29].</a:t>
            </a:r>
          </a:p>
        </p:txBody>
      </p:sp>
    </p:spTree>
    <p:extLst>
      <p:ext uri="{BB962C8B-B14F-4D97-AF65-F5344CB8AC3E}">
        <p14:creationId xmlns:p14="http://schemas.microsoft.com/office/powerpoint/2010/main" val="5281785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522304" y="353043"/>
            <a:ext cx="10480983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распространения самоубийств: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рядом находятся дети из бедных семей. Родители закрывают глаза на ссоры, склонны к алкоголизму и наркомании. Ребенок не чувствует тепла ни от кого из членов семьи. Не имея возможности раскрыть тайну и найти кому довериться, его эмоциональное состояние ухудшается;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когда объект любви потерян, подростки становятся чувствительными. Например, бывает так, что ребенок теряет родителей в юном возрасте. Он остается в сознании ребенка. Теперь, когда умирает близкий человек (супруг, родственник, любовник и т. д.), человек испытывает стресс, затем впадает в депрессию и в результате совершает самоубийство;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самых частых причин является депрессия. В это время у человека портится настроение, он становится подавленным и задумчивым. Исчезнет главная цель и интерес к жизни.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также может быть сделано под воздействием наркотиков и алкоголя. Он может это делать не думая, а только под влиянием раздражителей, появляющихся у него под ногами.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Тем, кто не может контролировать свои эмоции. По их мнению, те, кто думает, что достичь мира и счастья можно, только уйдя из этой жизни.</a:t>
            </a:r>
          </a:p>
          <a:p>
            <a:pPr marL="457200" indent="-457200" algn="just">
              <a:buFont typeface="+mj-lt"/>
              <a:buAutoNum type="arabicPeriod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4455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495672" y="1083476"/>
            <a:ext cx="1048098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распространения самоубийств: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Имитация.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Подражание друг другу очень заметно среди подростков.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после того, как старшеклассник задушил себя в городе Пиано, штат Техас, в США, 8 подростков из того же класса покончили жизнь самоубийством, подражая ему.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Встречается и как болезнь. Они страдают галлюцинациями, когда им кажется, что чей-то голос говорит им что-то делать.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Наследственность. Исследователи выяснили, что людей, умерших таким образом, можно увидеть в предках тех, кто идет на суицид.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подростковом возрасте дети все принимают близко к сердцу. Чувство влюбленности, чувство влюбленности характерно для того времени.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он также используется с целью наказания людей, которые их разочаровали.</a:t>
            </a:r>
          </a:p>
        </p:txBody>
      </p:sp>
    </p:spTree>
    <p:extLst>
      <p:ext uri="{BB962C8B-B14F-4D97-AF65-F5344CB8AC3E}">
        <p14:creationId xmlns:p14="http://schemas.microsoft.com/office/powerpoint/2010/main" val="31471706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796565" y="1452808"/>
            <a:ext cx="88702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психический стресс, депрессия;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старости;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одиночество, чувство нужды;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конфликты между родителями.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1723824" y="630114"/>
            <a:ext cx="83434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мнению респондентов, наиболее распространенными причинами самозанятости среди казахстанской молодежи являются 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[30]: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CD000D-8911-4154-B24F-E9CBBA05BF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604" r="8196" b="9446"/>
          <a:stretch/>
        </p:blipFill>
        <p:spPr>
          <a:xfrm>
            <a:off x="6329779" y="1452808"/>
            <a:ext cx="1802168" cy="17697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944174-C5BD-42B2-9B70-636398D0C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324" y="2774121"/>
            <a:ext cx="1926114" cy="13097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2B5371-FC21-40D7-9E2A-6A50405C0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2229" y="3893047"/>
            <a:ext cx="2035947" cy="137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52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796565" y="1452808"/>
            <a:ext cx="887027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девушки;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горожане, которые не работают;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 без высшего образования;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считает, что неверующие спешат.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1714946" y="917527"/>
            <a:ext cx="83434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специалисты часто рано прощаются с жизнью: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258D9A-617A-4121-8216-9879BBB561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625"/>
          <a:stretch/>
        </p:blipFill>
        <p:spPr>
          <a:xfrm>
            <a:off x="6406466" y="1673895"/>
            <a:ext cx="1546856" cy="1378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7BFACD-5241-454D-86BB-F9860510C1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b="11585"/>
          <a:stretch/>
        </p:blipFill>
        <p:spPr>
          <a:xfrm>
            <a:off x="8059537" y="2751338"/>
            <a:ext cx="1768043" cy="15632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742B3A-1016-481D-BF5C-82DEDE5A467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CECEA"/>
              </a:clrFrom>
              <a:clrTo>
                <a:srgbClr val="ECEC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6466" y="4105502"/>
            <a:ext cx="1347409" cy="1034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97695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4050475" y="830916"/>
            <a:ext cx="40910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детского суицида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BB088D-DA18-4B11-9A65-89217894E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245" y="1740586"/>
            <a:ext cx="4652005" cy="395184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FC8843-8556-434F-91D9-7EDA062C8EC3}"/>
              </a:ext>
            </a:extLst>
          </p:cNvPr>
          <p:cNvSpPr/>
          <p:nvPr/>
        </p:nvSpPr>
        <p:spPr>
          <a:xfrm>
            <a:off x="2122569" y="3040148"/>
            <a:ext cx="32572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мнению ученых, существует три типа суицида.</a:t>
            </a:r>
          </a:p>
        </p:txBody>
      </p:sp>
    </p:spTree>
    <p:extLst>
      <p:ext uri="{BB962C8B-B14F-4D97-AF65-F5344CB8AC3E}">
        <p14:creationId xmlns:p14="http://schemas.microsoft.com/office/powerpoint/2010/main" val="43418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477916" y="337752"/>
            <a:ext cx="10480983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детского суицида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1.Демонстративный.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Демонстративное суицидальное поведение – это изображение попыток самоубийства без реального намерения покончить с жизнью, с расчетом на спасение. Все действия направлены на привлечение внимания, возобновление интереса к собственной персоне, жалость, сочувствие, возмездие за обиду, несправедливость. Место совершения попытки самоубийства указывает на ее адрес: дома – родным, в компании сверстников – кому-то из них, в общественном месте.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Аффективный.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Аффективное суицидальное поведение – тип поведения, характеризующийся, прежде всего действиями, совершаемыми на высоте аффекта. Суицид во время аффекта может носить черты спектакля, но может быть и серьезным намерением, хотя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мимолетным.Наследственность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Исследователи выяснили, что людей, умерших таким образом, можно увидеть в предках тех, кто идет на суицид.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Истинный.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Истинное суицидальное поведение – намеренное, обдуманное поведение, направленное на реализацию самоубийства, иногда долго вынашиваемое. Подросток заботится об эффективности действия и отсутствии помех при их совершении. В оставленных записках звучит мотив собственной вины, забота о близких, которые не должны чувствовать причастность к совершенному действию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[31].</a:t>
            </a:r>
          </a:p>
        </p:txBody>
      </p:sp>
    </p:spTree>
    <p:extLst>
      <p:ext uri="{BB962C8B-B14F-4D97-AF65-F5344CB8AC3E}">
        <p14:creationId xmlns:p14="http://schemas.microsoft.com/office/powerpoint/2010/main" val="36748348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2976277" y="832645"/>
            <a:ext cx="65317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и обсуждение видеороликов.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7005A0-4F8C-4FC4-B05A-3FD2CF423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151" y="2648527"/>
            <a:ext cx="3517697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743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050753" y="0"/>
            <a:ext cx="3343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262108" y="258901"/>
            <a:ext cx="1078636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Алимова М.А. Суицидальное поведение подростков: диагностика, коррекция. Барнаул, 2014.–100 с.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https://admmegion.ru/upload/iblock/bcb/alimova_barnaul.pdf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Елбол Каримов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Дети в Казахстане почти каждый день совершают самоубийства. Можно ли решить эту проблему. Попытаемся найти корень проблемы и ее решение. 04.06.2021, 14:44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https://liter.kz/kazahstan-godami-ne-mozhet-reshit-problemu-suiczidov/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3.Б.Г. Мещеряков и В.П. Зинченко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психологический словарь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Прайм-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Еврознак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2007 г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https://psychological.slovaronline.com/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kk-KZ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http://www.consultant.ru/document/cons_doc_LAW_310839/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5.Словарь психологических терминов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http://www.belogurova.ru/glossary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https://www.ncfu.ru/export/uploads/Dokumenty-Nauka/materialy-III-konferencii-psihologicheskoe-zdorove-lichnosti-teoriya-i-praktika_2021.10.2016.pdf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7.Профилактика суицидального поведения : учебно-методическое пособие / [К. В.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 В. Нечипоренко, Т. Ф. Мурзина и др.] ; Санкт-Петербургский ин-т усовершенствования врачей-экспертов.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Казань : Бук, 2018.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104 с. 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http://www.vashpsixolog.ru/preventive-work-of-a-psychologist-in-the-school/130-prevention-of-suicide-suicide/2786-istoriya-razvitiya-suiczidologii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8.Шелехов И. Л, Каштанова Т. В., Корнетов А. Н.,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Толстолес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 С. С 894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учебное пособие / И. Л Шелехов, Т. В. Каштанова, А. Н. Корнетов, Е. С.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Толстолес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Томск: Сибирский государственный медицинский университет, 2011. – 203 с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https://mishajp.livejournal.com/94853.html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Лилит Мазикина.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Откуда взялся сати – обычай сожжения вдов – и как индийцы против него боролись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https://www.novochag.ru/family_and_children/psihologiya/otkuda-vzyalsya-sati-obychay-sozhzheniya-vdov-i-kak-indiycy-protiv-nego-borolis/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3510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050753" y="0"/>
            <a:ext cx="3343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262108" y="258901"/>
            <a:ext cx="1078636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11.Литмен, Р. Зигмунд Фрейд о самоубийстве [Текст] – Р.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Литмен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//Журнал практической психологии и самоанализа, 2013. – №1. – 102 [Электронный ресурс]. – Режим доступа: 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http://psyjournal.ru/psyjournal/articles/detail.php?ID=2042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12Львова, И.Н. Диагностика, профилактика и коррекция суицида [Текст] / И.Н. Львова // Научное обозрение, 2015. – №2. – С.129–131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13.Шелехов, И. Л.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учебное пособие [Текст] /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И.Л.Шелехов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Т.В.Каштанова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А.Н.Корнетов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Е.С.Толстолес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Томск: Сибирский государственный медицинский университет, 2011. – 203 с.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14.Блейхер,В.М. Клиническая патопсихология [Текст] / В.М.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Блейхер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И.В. Крук, С.Н. Боков. – М.: Издательство Московского социального института. –2012. – 512 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15.Егоров, А. Ю., Игумнов, С. А. Расстройства поведения у подростков: клинико-психологические аспекты [Текст]/ А.Ю. Егоров, С.А. Игумнов. – СПб.: Речь, 2015.– 436 с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16.Амбрумова, А.Г., Диагностика суицидального поведения [Текст]/ А.Г.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Абрумова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В.А. Тихоненко. – М., 2012.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17.Энциклопедия глубинной психологии. Под ред. А.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М.Боковикова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[Текст]/. – М., 2011. – 290с.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18.Суицидология: прошлое и настоящее: Сб. статей / Сост. А.Н. Моховиков. – М., 2011. –239с.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Ефимова, О.И. Особенности социальных установок и ценностных ориентаций подростков и молодежи со склонностью к суицидальному поведению [Текст] // Современные тенденции развития гуманитарных наук. Материалы Международной научно-практической конференции. – 2013. – Ярославль: издательство «Канцлер», 2013. – С.109-120.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20.Хорни, К. Невротическая личность нашего времени [Текст] /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К.Хорни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пер. с англ. В.В. Старовойтова. – М.: Канон-РООИ, 2012. – 288 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23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050753" y="0"/>
            <a:ext cx="3343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262108" y="258901"/>
            <a:ext cx="1078636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21.Павленок, П.Д. Социальная работа с лицами и группами девиантного поведения: учеб. пособие [Текст] / П.Д. Павленок, М.Я. Руднева. – М.: Инфра-М, 2012. – 185 с.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22.Профилактика суицидальных проявлений среди несовершеннолетних: Методические рекомендации / Сост. Бадьина Н.П. - ГАОУ ДПО ИРОСТ. – Курган, 2011. - 107 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23.Андронникова, О. О. Основные характеристики подростков с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самоповреждающим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виктимным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поведением [Текст] / О.О. Андронникова // Вестник томского государственного педагогического университета.– 2014. - №9. – С.120-126.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24.Куркина, О.В. Интегративный подход к пониманию феноменологии суицидального поведения подростков. Опыт социально-психологического исследования проблемы суицида [Текст] / О. В. Куркина // .Актуальные проблемы гуманитарных и естественных наук. – 2012. – №8. – С.168-172. 22.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Лапицкий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М.А., Ваулин, С.В. Суицидальное поведение. – Смоленск, СГМА МЗ РФ, – 2012. – 156 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25.Типовая модель психолого-педагогического сопровождения образовательного процесса, направленного на профилактику суицидального поведения учащихся [Текст] –[Электронный ресурс]. – Режим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доступа:http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://ou55.omsk.obr55.ru/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files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/2016/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26.Шнейдер, Л.Б. Девиантное поведение детей и подростков [Текст]/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Л.Б.Шнейдер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М., 2015. – 336 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27.https://www.ektu.kz/files/DistanceEducation/Resource/441021/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</a:t>
            </a:r>
            <a:r>
              <a:rPr lang="kk-KZ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http://www.psychiatry.ru/stat/170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https://skola15azov.siteedu.ru/media/sub/338/documents/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https://informburo.kz/kaz/zhalyzdy-zhne-depressiya-azastanda-zhastardy-z-zne-ol-zhmsauyna-ne-trtk.html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31.Соколова, Е.Т. Проблема суицида: Клинико-психологический ракурс [Текст] / Е.Т. Соколова, Ю.А. Сотникова // Вопросы психологии. – 2006, №2, С.66</a:t>
            </a:r>
            <a:b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4950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2368</TotalTime>
  <Words>5017</Words>
  <Application>Microsoft Office PowerPoint</Application>
  <PresentationFormat>Широкоэкранный</PresentationFormat>
  <Paragraphs>215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130</cp:revision>
  <dcterms:created xsi:type="dcterms:W3CDTF">2021-10-18T06:14:28Z</dcterms:created>
  <dcterms:modified xsi:type="dcterms:W3CDTF">2023-02-15T12:37:47Z</dcterms:modified>
</cp:coreProperties>
</file>