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256" r:id="rId2"/>
    <p:sldId id="262" r:id="rId3"/>
    <p:sldId id="263" r:id="rId4"/>
    <p:sldId id="267" r:id="rId5"/>
    <p:sldId id="269" r:id="rId6"/>
    <p:sldId id="292" r:id="rId7"/>
    <p:sldId id="270" r:id="rId8"/>
    <p:sldId id="323" r:id="rId9"/>
    <p:sldId id="299" r:id="rId10"/>
    <p:sldId id="324" r:id="rId11"/>
    <p:sldId id="278" r:id="rId12"/>
    <p:sldId id="325" r:id="rId13"/>
    <p:sldId id="287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02" r:id="rId31"/>
    <p:sldId id="286" r:id="rId32"/>
    <p:sldId id="290" r:id="rId33"/>
    <p:sldId id="294" r:id="rId34"/>
    <p:sldId id="291" r:id="rId35"/>
    <p:sldId id="342" r:id="rId36"/>
    <p:sldId id="343" r:id="rId37"/>
    <p:sldId id="296" r:id="rId38"/>
    <p:sldId id="344" r:id="rId39"/>
    <p:sldId id="345" r:id="rId40"/>
    <p:sldId id="346" r:id="rId41"/>
    <p:sldId id="347" r:id="rId42"/>
    <p:sldId id="306" r:id="rId43"/>
    <p:sldId id="348" r:id="rId44"/>
    <p:sldId id="349" r:id="rId45"/>
    <p:sldId id="350" r:id="rId46"/>
    <p:sldId id="351" r:id="rId47"/>
    <p:sldId id="312" r:id="rId48"/>
    <p:sldId id="297" r:id="rId49"/>
    <p:sldId id="321" r:id="rId50"/>
    <p:sldId id="322" r:id="rId51"/>
    <p:sldId id="352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2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8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B46F94-F85D-4078-A3C6-3107DF20C496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A560B62-729D-46F3-AFA8-2B9C04A32755}">
      <dgm:prSet phldrT="[Текст]"/>
      <dgm:spPr/>
      <dgm:t>
        <a:bodyPr/>
        <a:lstStyle/>
        <a:p>
          <a:r>
            <a:rPr lang="kk-KZ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4414DBD-064F-42A0-BA36-2D8A48AE19FE}" type="parTrans" cxnId="{BBBD085F-E7A1-4432-94EF-141187FBA9FE}">
      <dgm:prSet/>
      <dgm:spPr/>
      <dgm:t>
        <a:bodyPr/>
        <a:lstStyle/>
        <a:p>
          <a:endParaRPr lang="ru-RU"/>
        </a:p>
      </dgm:t>
    </dgm:pt>
    <dgm:pt modelId="{22A0485E-17A0-43BA-87E2-53BCC13E0B5F}" type="sibTrans" cxnId="{BBBD085F-E7A1-4432-94EF-141187FBA9FE}">
      <dgm:prSet/>
      <dgm:spPr/>
      <dgm:t>
        <a:bodyPr/>
        <a:lstStyle/>
        <a:p>
          <a:endParaRPr lang="ru-RU"/>
        </a:p>
      </dgm:t>
    </dgm:pt>
    <dgm:pt modelId="{43421E92-C51E-4A05-881D-959101A9A412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Просвещение педагогов</a:t>
          </a:r>
        </a:p>
      </dgm:t>
    </dgm:pt>
    <dgm:pt modelId="{D4E40309-53F3-4B32-8F77-C8C46ADAA992}" type="parTrans" cxnId="{12A5101D-924B-4597-9408-81EFBE266064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75B900FC-3405-4136-9D0C-3C8D2C4BC97E}" type="sibTrans" cxnId="{12A5101D-924B-4597-9408-81EFBE266064}">
      <dgm:prSet/>
      <dgm:spPr/>
      <dgm:t>
        <a:bodyPr/>
        <a:lstStyle/>
        <a:p>
          <a:endParaRPr lang="ru-RU"/>
        </a:p>
      </dgm:t>
    </dgm:pt>
    <dgm:pt modelId="{5FEFCDFD-E8BC-453A-B5BE-9268D0FE681C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 с учащимися</a:t>
          </a:r>
        </a:p>
      </dgm:t>
    </dgm:pt>
    <dgm:pt modelId="{DEB41D9A-9401-4009-9D3F-B93FC7FB70AE}" type="parTrans" cxnId="{424318A4-A63D-4A8D-A139-4D7435757F9C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C9B0E9C-7277-4530-B1E9-50C01240BA4E}" type="sibTrans" cxnId="{424318A4-A63D-4A8D-A139-4D7435757F9C}">
      <dgm:prSet/>
      <dgm:spPr/>
      <dgm:t>
        <a:bodyPr/>
        <a:lstStyle/>
        <a:p>
          <a:endParaRPr lang="ru-RU"/>
        </a:p>
      </dgm:t>
    </dgm:pt>
    <dgm:pt modelId="{EA05776F-73E6-450B-A576-4D49BA7FBCF8}">
      <dgm:prSet phldrT="[Текст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Просвещение родителей</a:t>
          </a:r>
        </a:p>
      </dgm:t>
    </dgm:pt>
    <dgm:pt modelId="{B7926FEF-B5C5-4B45-AACA-A59C5255C701}" type="parTrans" cxnId="{EC35F6C0-F972-4DBB-8A0B-B9E7CFA9E271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F526E715-5C2A-4743-B891-79E9E9159A6F}" type="sibTrans" cxnId="{EC35F6C0-F972-4DBB-8A0B-B9E7CFA9E271}">
      <dgm:prSet/>
      <dgm:spPr/>
      <dgm:t>
        <a:bodyPr/>
        <a:lstStyle/>
        <a:p>
          <a:endParaRPr lang="ru-RU"/>
        </a:p>
      </dgm:t>
    </dgm:pt>
    <dgm:pt modelId="{D3CC2397-8DE1-4C68-978B-89FE2AC94BD7}" type="pres">
      <dgm:prSet presAssocID="{74B46F94-F85D-4078-A3C6-3107DF20C4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5A18CB0-6A14-4DFE-8A11-512E17A5AB7D}" type="pres">
      <dgm:prSet presAssocID="{6A560B62-729D-46F3-AFA8-2B9C04A32755}" presName="centerShape" presStyleLbl="node0" presStyleIdx="0" presStyleCnt="1"/>
      <dgm:spPr/>
    </dgm:pt>
    <dgm:pt modelId="{9FBEB294-C578-4677-9EDC-2D9F13988A66}" type="pres">
      <dgm:prSet presAssocID="{D4E40309-53F3-4B32-8F77-C8C46ADAA992}" presName="parTrans" presStyleLbl="bgSibTrans2D1" presStyleIdx="0" presStyleCnt="3"/>
      <dgm:spPr/>
    </dgm:pt>
    <dgm:pt modelId="{4DCC7154-2C8A-4786-BFE8-F6D4CA16A590}" type="pres">
      <dgm:prSet presAssocID="{43421E92-C51E-4A05-881D-959101A9A412}" presName="node" presStyleLbl="node1" presStyleIdx="0" presStyleCnt="3">
        <dgm:presLayoutVars>
          <dgm:bulletEnabled val="1"/>
        </dgm:presLayoutVars>
      </dgm:prSet>
      <dgm:spPr/>
    </dgm:pt>
    <dgm:pt modelId="{257EC487-8A45-4FFA-B073-72A7D1209515}" type="pres">
      <dgm:prSet presAssocID="{DEB41D9A-9401-4009-9D3F-B93FC7FB70AE}" presName="parTrans" presStyleLbl="bgSibTrans2D1" presStyleIdx="1" presStyleCnt="3"/>
      <dgm:spPr/>
    </dgm:pt>
    <dgm:pt modelId="{9442CDC0-0DA0-4C1A-AF7F-616F78FDF1C9}" type="pres">
      <dgm:prSet presAssocID="{5FEFCDFD-E8BC-453A-B5BE-9268D0FE681C}" presName="node" presStyleLbl="node1" presStyleIdx="1" presStyleCnt="3">
        <dgm:presLayoutVars>
          <dgm:bulletEnabled val="1"/>
        </dgm:presLayoutVars>
      </dgm:prSet>
      <dgm:spPr/>
    </dgm:pt>
    <dgm:pt modelId="{FD25B48B-1F06-4078-8B39-F2F70A1BD0DD}" type="pres">
      <dgm:prSet presAssocID="{B7926FEF-B5C5-4B45-AACA-A59C5255C701}" presName="parTrans" presStyleLbl="bgSibTrans2D1" presStyleIdx="2" presStyleCnt="3"/>
      <dgm:spPr/>
    </dgm:pt>
    <dgm:pt modelId="{9ACBFC8E-F209-4FD8-8CC3-DBD02DA96559}" type="pres">
      <dgm:prSet presAssocID="{EA05776F-73E6-450B-A576-4D49BA7FBCF8}" presName="node" presStyleLbl="node1" presStyleIdx="2" presStyleCnt="3">
        <dgm:presLayoutVars>
          <dgm:bulletEnabled val="1"/>
        </dgm:presLayoutVars>
      </dgm:prSet>
      <dgm:spPr/>
    </dgm:pt>
  </dgm:ptLst>
  <dgm:cxnLst>
    <dgm:cxn modelId="{425FF203-254D-47F5-BFAA-3AF19274194C}" type="presOf" srcId="{43421E92-C51E-4A05-881D-959101A9A412}" destId="{4DCC7154-2C8A-4786-BFE8-F6D4CA16A590}" srcOrd="0" destOrd="0" presId="urn:microsoft.com/office/officeart/2005/8/layout/radial4"/>
    <dgm:cxn modelId="{27EB080E-7091-49BE-BF97-54A63B698A36}" type="presOf" srcId="{6A560B62-729D-46F3-AFA8-2B9C04A32755}" destId="{45A18CB0-6A14-4DFE-8A11-512E17A5AB7D}" srcOrd="0" destOrd="0" presId="urn:microsoft.com/office/officeart/2005/8/layout/radial4"/>
    <dgm:cxn modelId="{93DB1111-E20E-426F-B06F-CDC3F84B9C1F}" type="presOf" srcId="{EA05776F-73E6-450B-A576-4D49BA7FBCF8}" destId="{9ACBFC8E-F209-4FD8-8CC3-DBD02DA96559}" srcOrd="0" destOrd="0" presId="urn:microsoft.com/office/officeart/2005/8/layout/radial4"/>
    <dgm:cxn modelId="{12A5101D-924B-4597-9408-81EFBE266064}" srcId="{6A560B62-729D-46F3-AFA8-2B9C04A32755}" destId="{43421E92-C51E-4A05-881D-959101A9A412}" srcOrd="0" destOrd="0" parTransId="{D4E40309-53F3-4B32-8F77-C8C46ADAA992}" sibTransId="{75B900FC-3405-4136-9D0C-3C8D2C4BC97E}"/>
    <dgm:cxn modelId="{BBBD085F-E7A1-4432-94EF-141187FBA9FE}" srcId="{74B46F94-F85D-4078-A3C6-3107DF20C496}" destId="{6A560B62-729D-46F3-AFA8-2B9C04A32755}" srcOrd="0" destOrd="0" parTransId="{64414DBD-064F-42A0-BA36-2D8A48AE19FE}" sibTransId="{22A0485E-17A0-43BA-87E2-53BCC13E0B5F}"/>
    <dgm:cxn modelId="{8A31B54E-8926-4A82-B177-87B4E2759CF8}" type="presOf" srcId="{B7926FEF-B5C5-4B45-AACA-A59C5255C701}" destId="{FD25B48B-1F06-4078-8B39-F2F70A1BD0DD}" srcOrd="0" destOrd="0" presId="urn:microsoft.com/office/officeart/2005/8/layout/radial4"/>
    <dgm:cxn modelId="{12973779-7898-4BCB-9155-1077003756B4}" type="presOf" srcId="{D4E40309-53F3-4B32-8F77-C8C46ADAA992}" destId="{9FBEB294-C578-4677-9EDC-2D9F13988A66}" srcOrd="0" destOrd="0" presId="urn:microsoft.com/office/officeart/2005/8/layout/radial4"/>
    <dgm:cxn modelId="{424318A4-A63D-4A8D-A139-4D7435757F9C}" srcId="{6A560B62-729D-46F3-AFA8-2B9C04A32755}" destId="{5FEFCDFD-E8BC-453A-B5BE-9268D0FE681C}" srcOrd="1" destOrd="0" parTransId="{DEB41D9A-9401-4009-9D3F-B93FC7FB70AE}" sibTransId="{AC9B0E9C-7277-4530-B1E9-50C01240BA4E}"/>
    <dgm:cxn modelId="{D19CD7A5-46F0-40FE-B2DE-3A97FEDB309C}" type="presOf" srcId="{74B46F94-F85D-4078-A3C6-3107DF20C496}" destId="{D3CC2397-8DE1-4C68-978B-89FE2AC94BD7}" srcOrd="0" destOrd="0" presId="urn:microsoft.com/office/officeart/2005/8/layout/radial4"/>
    <dgm:cxn modelId="{35A586C0-0B2F-43B5-A623-2CEFC0BE5120}" type="presOf" srcId="{5FEFCDFD-E8BC-453A-B5BE-9268D0FE681C}" destId="{9442CDC0-0DA0-4C1A-AF7F-616F78FDF1C9}" srcOrd="0" destOrd="0" presId="urn:microsoft.com/office/officeart/2005/8/layout/radial4"/>
    <dgm:cxn modelId="{EC35F6C0-F972-4DBB-8A0B-B9E7CFA9E271}" srcId="{6A560B62-729D-46F3-AFA8-2B9C04A32755}" destId="{EA05776F-73E6-450B-A576-4D49BA7FBCF8}" srcOrd="2" destOrd="0" parTransId="{B7926FEF-B5C5-4B45-AACA-A59C5255C701}" sibTransId="{F526E715-5C2A-4743-B891-79E9E9159A6F}"/>
    <dgm:cxn modelId="{FA9C03CE-9574-4F6D-810A-6D74CD37AD07}" type="presOf" srcId="{DEB41D9A-9401-4009-9D3F-B93FC7FB70AE}" destId="{257EC487-8A45-4FFA-B073-72A7D1209515}" srcOrd="0" destOrd="0" presId="urn:microsoft.com/office/officeart/2005/8/layout/radial4"/>
    <dgm:cxn modelId="{7EB24AE2-2EF9-4C03-BD0C-BBF0FE30E1DE}" type="presParOf" srcId="{D3CC2397-8DE1-4C68-978B-89FE2AC94BD7}" destId="{45A18CB0-6A14-4DFE-8A11-512E17A5AB7D}" srcOrd="0" destOrd="0" presId="urn:microsoft.com/office/officeart/2005/8/layout/radial4"/>
    <dgm:cxn modelId="{8B4547FA-C704-4220-820A-1B4F16730C45}" type="presParOf" srcId="{D3CC2397-8DE1-4C68-978B-89FE2AC94BD7}" destId="{9FBEB294-C578-4677-9EDC-2D9F13988A66}" srcOrd="1" destOrd="0" presId="urn:microsoft.com/office/officeart/2005/8/layout/radial4"/>
    <dgm:cxn modelId="{361B8873-4DFA-4956-BF6B-B2484039A481}" type="presParOf" srcId="{D3CC2397-8DE1-4C68-978B-89FE2AC94BD7}" destId="{4DCC7154-2C8A-4786-BFE8-F6D4CA16A590}" srcOrd="2" destOrd="0" presId="urn:microsoft.com/office/officeart/2005/8/layout/radial4"/>
    <dgm:cxn modelId="{2289E0CF-295D-4DB8-83BF-EA099256628E}" type="presParOf" srcId="{D3CC2397-8DE1-4C68-978B-89FE2AC94BD7}" destId="{257EC487-8A45-4FFA-B073-72A7D1209515}" srcOrd="3" destOrd="0" presId="urn:microsoft.com/office/officeart/2005/8/layout/radial4"/>
    <dgm:cxn modelId="{0DC3FE65-0065-4347-A7C6-AA89DF418EB0}" type="presParOf" srcId="{D3CC2397-8DE1-4C68-978B-89FE2AC94BD7}" destId="{9442CDC0-0DA0-4C1A-AF7F-616F78FDF1C9}" srcOrd="4" destOrd="0" presId="urn:microsoft.com/office/officeart/2005/8/layout/radial4"/>
    <dgm:cxn modelId="{DE88A14C-FF09-42A0-8841-7D531C28D459}" type="presParOf" srcId="{D3CC2397-8DE1-4C68-978B-89FE2AC94BD7}" destId="{FD25B48B-1F06-4078-8B39-F2F70A1BD0DD}" srcOrd="5" destOrd="0" presId="urn:microsoft.com/office/officeart/2005/8/layout/radial4"/>
    <dgm:cxn modelId="{01EF2EFC-7863-434D-9FB8-D7CDE24BB89D}" type="presParOf" srcId="{D3CC2397-8DE1-4C68-978B-89FE2AC94BD7}" destId="{9ACBFC8E-F209-4FD8-8CC3-DBD02DA96559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18CB0-6A14-4DFE-8A11-512E17A5AB7D}">
      <dsp:nvSpPr>
        <dsp:cNvPr id="0" name=""/>
        <dsp:cNvSpPr/>
      </dsp:nvSpPr>
      <dsp:spPr>
        <a:xfrm>
          <a:off x="2680408" y="2822449"/>
          <a:ext cx="2219657" cy="221965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2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Психолог</a:t>
          </a:r>
          <a:endParaRPr lang="ru-RU" sz="2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5469" y="3147510"/>
        <a:ext cx="1569535" cy="1569535"/>
      </dsp:txXfrm>
    </dsp:sp>
    <dsp:sp modelId="{9FBEB294-C578-4677-9EDC-2D9F13988A66}">
      <dsp:nvSpPr>
        <dsp:cNvPr id="0" name=""/>
        <dsp:cNvSpPr/>
      </dsp:nvSpPr>
      <dsp:spPr>
        <a:xfrm rot="12900000">
          <a:off x="1091626" y="2380875"/>
          <a:ext cx="1869406" cy="63260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CC7154-2C8A-4786-BFE8-F6D4CA16A590}">
      <dsp:nvSpPr>
        <dsp:cNvPr id="0" name=""/>
        <dsp:cNvSpPr/>
      </dsp:nvSpPr>
      <dsp:spPr>
        <a:xfrm>
          <a:off x="206328" y="1317582"/>
          <a:ext cx="2108674" cy="168693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Просвещение педагогов</a:t>
          </a:r>
        </a:p>
      </dsp:txBody>
      <dsp:txXfrm>
        <a:off x="255737" y="1366991"/>
        <a:ext cx="2009856" cy="1588121"/>
      </dsp:txXfrm>
    </dsp:sp>
    <dsp:sp modelId="{257EC487-8A45-4FFA-B073-72A7D1209515}">
      <dsp:nvSpPr>
        <dsp:cNvPr id="0" name=""/>
        <dsp:cNvSpPr/>
      </dsp:nvSpPr>
      <dsp:spPr>
        <a:xfrm rot="16200000">
          <a:off x="2855534" y="1462643"/>
          <a:ext cx="1869406" cy="63260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42CDC0-0DA0-4C1A-AF7F-616F78FDF1C9}">
      <dsp:nvSpPr>
        <dsp:cNvPr id="0" name=""/>
        <dsp:cNvSpPr/>
      </dsp:nvSpPr>
      <dsp:spPr>
        <a:xfrm>
          <a:off x="2735900" y="771"/>
          <a:ext cx="2108674" cy="168693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Работа с учащимися</a:t>
          </a:r>
        </a:p>
      </dsp:txBody>
      <dsp:txXfrm>
        <a:off x="2785309" y="50180"/>
        <a:ext cx="2009856" cy="1588121"/>
      </dsp:txXfrm>
    </dsp:sp>
    <dsp:sp modelId="{FD25B48B-1F06-4078-8B39-F2F70A1BD0DD}">
      <dsp:nvSpPr>
        <dsp:cNvPr id="0" name=""/>
        <dsp:cNvSpPr/>
      </dsp:nvSpPr>
      <dsp:spPr>
        <a:xfrm rot="19500000">
          <a:off x="4619441" y="2380875"/>
          <a:ext cx="1869406" cy="632602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BFC8E-F209-4FD8-8CC3-DBD02DA96559}">
      <dsp:nvSpPr>
        <dsp:cNvPr id="0" name=""/>
        <dsp:cNvSpPr/>
      </dsp:nvSpPr>
      <dsp:spPr>
        <a:xfrm>
          <a:off x="5265471" y="1317582"/>
          <a:ext cx="2108674" cy="1686939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Просвещение родителей</a:t>
          </a:r>
        </a:p>
      </dsp:txBody>
      <dsp:txXfrm>
        <a:off x="5314880" y="1366991"/>
        <a:ext cx="2009856" cy="15881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idacts.ru/slovari/socialnaja-pedagogika-kratkii-slovar-ponjatii-i-terminov-rgsu-moskva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elibrary.ru/item.asp?id=26695043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161992" y="2687832"/>
            <a:ext cx="8426657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ОРГАНИЗАЦИЯ ДЕЯТЕЛЬНОСТИ ПЕДАГОГИЧЕСКОГО КОЛЛЕКТИВА ПО ПРОФИЛАКТИКЕ СУИЦИДА СРЕДИ УЧАЩИХСЯ: ПСИХОЛОГИ, СОЦИАЛЬНЫЕ ПЕДАГОГИ, КЛАССНЫЕ РУКОВОДИТЕЛИ, УЧИТЕЛЯ ПРЕДМЕТНИКИ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слушателей с особенностями деятельности руководителя организации образования по профилактике суицида среди учащихся.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слушателей с организацией деятельности педагогического коллектива по профилактике суицида среди учащихся;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совершенствованию организационных умений по руководству деятельностью педагогического коллектива в области профилактики суицида среди обучающихся. 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159" y="512574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71569" y="613359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1491449" y="1299229"/>
            <a:ext cx="9206143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деятельности педагогического коллектива по профилактике суицида среди учащихся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членов образовательного процесса в профилактической работе.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организации образования по профилактике и предупреждению суицидального поведения детей и подростков.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по профилактике и предупреждению суицидального поведения детей и подростков.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работа: разработка плана школы по профилактике суицида.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098306" y="374947"/>
            <a:ext cx="61874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КОЛЛЕКТИВ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99497" y="1268142"/>
            <a:ext cx="787449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лат.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collectivio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собирательный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– </a:t>
            </a:r>
          </a:p>
          <a:p>
            <a:pPr algn="just"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людей, организованная и сплоченная на основе образовательной деятельности и выполняющая учебно-воспитательную и социально-гуманитарную функции. Первая функция выражает потребности, вторая – личные интересы самих работников.</a:t>
            </a:r>
            <a:endParaRPr lang="kk-KZ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defRPr/>
            </a:pP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Социальная педагогика краткий словарь понятий и терминов. РГСУ. Москва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EFE426-A340-48AF-ABA4-EA258AC0D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430" y="2356781"/>
            <a:ext cx="2644807" cy="2144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9AC70E5-3C5B-4F24-8EB3-1DC439DE157C}"/>
              </a:ext>
            </a:extLst>
          </p:cNvPr>
          <p:cNvSpPr/>
          <p:nvPr/>
        </p:nvSpPr>
        <p:spPr>
          <a:xfrm>
            <a:off x="467558" y="3897790"/>
            <a:ext cx="77383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коллектив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единый воспитательный коллектив образовательного учреждения, участниками которого наравне с педагогами выступают воспитуемые. 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Антон Семёнович Макаренко — советский педагог и писатель.</a:t>
            </a:r>
          </a:p>
        </p:txBody>
      </p:sp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724084"/>
            <a:ext cx="8975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(ПРЕВЕНЦИЯ) СУИЦИДА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5391705" y="1813906"/>
            <a:ext cx="534139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Превенция, или профилактика (от лат.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рraevenire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«предшествовать, предвосхищать»)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мероприятий от правильного воспитания и формирования отрицательного отношения к самоубийству до своевременного выявления психических заболеваний и поддержки психически здоровых людей, оказавшихся в трудной жизненной ситуации.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201B60-6201-40A4-8559-92C8ACF579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99" r="4509" b="13054"/>
          <a:stretch/>
        </p:blipFill>
        <p:spPr>
          <a:xfrm>
            <a:off x="621712" y="2089808"/>
            <a:ext cx="4543314" cy="2678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36" y="1828217"/>
            <a:ext cx="8955800" cy="10156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436" y="714519"/>
            <a:ext cx="8954610" cy="94560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007466" y="799665"/>
            <a:ext cx="84994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ценности личности, заключающийся в самоценности каждого человека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809" y="4383451"/>
            <a:ext cx="8955800" cy="6395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864809" y="1875957"/>
            <a:ext cx="8975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уникальности личности, состоящий в признаний индивидуальности участников образовательного процесса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809" y="3075804"/>
            <a:ext cx="8955800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13417" y="3243631"/>
            <a:ext cx="87613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приоритета личностного развития, когда обучение выступает не как самоцель, а как средство развития личности ребенка.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932943" y="4427488"/>
            <a:ext cx="88585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ориентации на зону ближнего развития каждого ученика.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E4888C6-3AA9-41BA-B5BB-A06912C310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4335" y="5336458"/>
            <a:ext cx="8955800" cy="944962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95FB23-D79A-48F8-BE21-5EDB1297FA05}"/>
              </a:ext>
            </a:extLst>
          </p:cNvPr>
          <p:cNvSpPr/>
          <p:nvPr/>
        </p:nvSpPr>
        <p:spPr>
          <a:xfrm>
            <a:off x="2938039" y="5336458"/>
            <a:ext cx="8458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эмоционально-ценностных ориентаций учебно-воспитательного процесса.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00C9C79-A898-40A8-8C5E-052F4C953BC7}"/>
              </a:ext>
            </a:extLst>
          </p:cNvPr>
          <p:cNvSpPr/>
          <p:nvPr/>
        </p:nvSpPr>
        <p:spPr>
          <a:xfrm>
            <a:off x="183192" y="2478238"/>
            <a:ext cx="261294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профилактики суицида</a:t>
            </a:r>
          </a:p>
        </p:txBody>
      </p:sp>
    </p:spTree>
    <p:extLst>
      <p:ext uri="{BB962C8B-B14F-4D97-AF65-F5344CB8AC3E}">
        <p14:creationId xmlns:p14="http://schemas.microsoft.com/office/powerpoint/2010/main" val="285500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90" y="1038688"/>
            <a:ext cx="11200020" cy="501588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495990" y="1174012"/>
            <a:ext cx="109639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соблюдать педагогическую этику, культуру и такт;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знать возрастную психологию, соответствующие приемы индивидуально-педагогического подхода;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выявлять контингент группы риска на основе знания его характеристики для своевременной психолого-педагогической коррекционной работы;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 контроль семей, в которых проживают учащиеся группы риска с оказанием консультативной помощи родителям и психолого-педагогической помощи обучающимся;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разглашать факты суицидальных случаев в ученических коллективах;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рассматривать угрозы самоубийства в качестве признаков повышенного суицидального риска;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627685-F316-4907-B3AD-BBF3BEC465B8}"/>
              </a:ext>
            </a:extLst>
          </p:cNvPr>
          <p:cNvSpPr/>
          <p:nvPr/>
        </p:nvSpPr>
        <p:spPr>
          <a:xfrm>
            <a:off x="2981027" y="341764"/>
            <a:ext cx="67272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организации профилактики суицида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CF3098-19F9-49CC-A820-37B473B0F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9268" y="141328"/>
            <a:ext cx="1400934" cy="862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990" y="1038688"/>
            <a:ext cx="11200020" cy="501588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495990" y="1174012"/>
            <a:ext cx="1096392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 внимание родителей к жизни и здоровью ребенка;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при необходимости консультации обучающихся с психологом, психотерапевтом, психиатром;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у обучающихся такие понятия, как «ценность человеческой жизни», «смысл жизни», а также индивидуальные приемы психологической защиты в сложных жизненных ситуациях;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стрессоустойчивость обучающихся к сложным и противоречивым реалиям современной жизни, формирования готовности к преодолению ожидаемых трудностей;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системы профилактики суицидов среди обучающихся необходим комплекс организационно-педагогических мер, который обеспечивает реализацию принципов гуманизации в воспитании и образовании.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703746-73E8-40FD-A841-259EAA7D6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841" y="172981"/>
            <a:ext cx="1402202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1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3" y="2647669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42861" y="2696545"/>
            <a:ext cx="30346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условий для эффективной работы специалистов школы осуществление контроля и текущей организационной работы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918" y="2346112"/>
            <a:ext cx="3255546" cy="42473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5420" y="2647669"/>
            <a:ext cx="2289702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303716" y="2388230"/>
            <a:ext cx="325554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Классные руководители, учителя предметники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условий для успешного продвижения ребенка в рамках образовательного процесса, всестороннее развитие личности согласно возрастным особенностям. Формирование позитивного образа «Я», уникальность и неповторимость не только собственной личности, но и других людей.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955751" y="2710375"/>
            <a:ext cx="20690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дополнительного образования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качественного и разностороннего досуга учащихся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2426563" y="222453"/>
            <a:ext cx="8990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должностных обязанностей между субъектами образовательного процесса в области профилактики суицида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F70E06A-5138-445D-948B-A25224237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84" y="1271966"/>
            <a:ext cx="2619375" cy="135126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9DC8B5-11C4-429B-9D88-C2E26C267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1801" y="1078725"/>
            <a:ext cx="2619374" cy="122526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DF2FAA-F837-490C-AABE-8626DE51D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8322" y="1296299"/>
            <a:ext cx="2170597" cy="76285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4847" y="2303994"/>
            <a:ext cx="2617589" cy="428943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38DA22-3F6E-4F24-A8B4-C15C8BB66C73}"/>
              </a:ext>
            </a:extLst>
          </p:cNvPr>
          <p:cNvSpPr/>
          <p:nvPr/>
        </p:nvSpPr>
        <p:spPr>
          <a:xfrm>
            <a:off x="9696394" y="2452101"/>
            <a:ext cx="19144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C1BE5F-6A40-4615-9945-5E235C24E3B0}"/>
              </a:ext>
            </a:extLst>
          </p:cNvPr>
          <p:cNvSpPr/>
          <p:nvPr/>
        </p:nvSpPr>
        <p:spPr>
          <a:xfrm>
            <a:off x="9455178" y="3059656"/>
            <a:ext cx="250725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сопровождение участников программы по профилактике поведения суицидального риска, консультации по вопросам социальной поддержки и психолого-социальной помощи.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F5B96D2-60FC-4FB7-80BB-59167E0A9C5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2401" y="1078446"/>
            <a:ext cx="2266040" cy="10416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84" y="2381194"/>
            <a:ext cx="3160855" cy="447680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58701" y="2381194"/>
            <a:ext cx="303468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Библиотекарь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доступа к информации, участие в процессе воспитания культурного и гражданского самосознания, содействие формированию информационной компетентности учащихся путем обучения поиску, анализу, оценке и обработке информации по формированию позитивного представления о жизни и жизненных ценностях.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100" y="2647669"/>
            <a:ext cx="3255546" cy="34892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306" y="2366087"/>
            <a:ext cx="2466375" cy="411942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348657" y="2617450"/>
            <a:ext cx="3255545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Своевременное выявление детей «группы особого внимания» и «детей группы риска»; социализация личности ребенка; оказание своевременной психологической помощи и поддержки как детям, так и их родителям, педагогам.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823306" y="2392081"/>
            <a:ext cx="241978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 -технологический персонал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функционирования информационной структуры (включая ремонт техники, системное администрирование, поддержание сайта школы и пр.)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4AF785C-4D92-4976-A208-D28295BC3234}"/>
              </a:ext>
            </a:extLst>
          </p:cNvPr>
          <p:cNvSpPr/>
          <p:nvPr/>
        </p:nvSpPr>
        <p:spPr>
          <a:xfrm>
            <a:off x="2426563" y="222453"/>
            <a:ext cx="89901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должностных обязанностей между субъектами образовательного процесса в области профилактики суицида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FB7BB3-416D-465D-8875-F4208C028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4847" y="2303994"/>
            <a:ext cx="2617589" cy="4289435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638DA22-3F6E-4F24-A8B4-C15C8BB66C73}"/>
              </a:ext>
            </a:extLst>
          </p:cNvPr>
          <p:cNvSpPr/>
          <p:nvPr/>
        </p:nvSpPr>
        <p:spPr>
          <a:xfrm>
            <a:off x="9696394" y="2452101"/>
            <a:ext cx="19144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персонал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EC1BE5F-6A40-4615-9945-5E235C24E3B0}"/>
              </a:ext>
            </a:extLst>
          </p:cNvPr>
          <p:cNvSpPr/>
          <p:nvPr/>
        </p:nvSpPr>
        <p:spPr>
          <a:xfrm>
            <a:off x="9443341" y="3496212"/>
            <a:ext cx="25072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наблюдения и содействие педагогическому коллективу школы в профилактической деятельности.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D7B819-E0AE-45C7-A268-AB172C80E0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542" y="1162869"/>
            <a:ext cx="2588940" cy="121832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B988535-122A-4D1D-A87D-49E1B9C0EB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3964" y="1120349"/>
            <a:ext cx="3032809" cy="142415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2B20E57-136E-4D10-9F0E-3E737720C2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9980" y="1162869"/>
            <a:ext cx="2800481" cy="109731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2AF4C8E-79E3-4D18-9E5E-B077244814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6214" y="1206874"/>
            <a:ext cx="1973342" cy="11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75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279649"/>
            <a:ext cx="8975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РАБОЧУЮ ГРУППУ ВХОДЯТ: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8336132" y="2274838"/>
            <a:ext cx="29118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мероприятий членами группы составляется план по профилактике суицида, который утверждается директором.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DB7DACC-5471-4CCE-AA2D-C0CB95C5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36" y="1091129"/>
            <a:ext cx="7235302" cy="483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8AF3C0-473D-4DDA-9AE5-A55F834661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3806" y="4704951"/>
            <a:ext cx="7818076" cy="183505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466080"/>
            <a:ext cx="89753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Күнтізбелік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765B210-2403-4C80-89D8-5C68547CC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3806" y="1235521"/>
            <a:ext cx="7818076" cy="414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89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87730" y="-61978"/>
            <a:ext cx="80165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(профилактика)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2D770C-7764-4416-B4FC-E1DC4B0AB1B4}"/>
              </a:ext>
            </a:extLst>
          </p:cNvPr>
          <p:cNvSpPr/>
          <p:nvPr/>
        </p:nvSpPr>
        <p:spPr>
          <a:xfrm>
            <a:off x="523783" y="517098"/>
            <a:ext cx="113279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23784" y="1393493"/>
            <a:ext cx="114433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ресімдеу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49893" y="665781"/>
            <a:ext cx="92098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1602419" y="1686456"/>
            <a:ext cx="910479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еріктілерді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жұмылдыру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консилиумдарының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сүйемелдеудің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ведомствоаралық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басқармаларында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696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45958" y="843334"/>
            <a:ext cx="100177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членов целостного педагогического процесса в профилактической работе: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5099485" y="1721967"/>
            <a:ext cx="67078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 условия для продуктивного сотрудничества рабочей группы;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благоприятную среду в учебном заведении;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поддерживает стиль общения, предполагающий в коллективе спокойный, доброжелательный тон;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позитивную корпоративную культуру;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следит за соблюдением правил педагогической этики в учебно-воспитательном процессе, принимает меры по устранению причин нарушения педагогической этики.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6F34C-2F7F-4877-920C-69F592016386}"/>
              </a:ext>
            </a:extLst>
          </p:cNvPr>
          <p:cNvSpPr/>
          <p:nvPr/>
        </p:nvSpPr>
        <p:spPr>
          <a:xfrm>
            <a:off x="1690460" y="1243444"/>
            <a:ext cx="49396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организации образования: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C4EC3E-9001-4178-ABC0-8AD8905CD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0069" y="2427236"/>
            <a:ext cx="3182388" cy="4968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589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воспитательной работе: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350058" y="1225689"/>
            <a:ext cx="73418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деятельность на основе типовых квалификационных характеристик должностей педагогических работников и приравненных к ним лиц, утвержденных Приказом Министра образования и науки Республики Казахстан от 13 июля 2009 года №338 с изменениями и дополнениями по состоянию на 20.07.2016 г. №459;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планирование и контроль деятельности кураторов (классных руководителей), воспитателей и педагогов, в том числе в области профилактики суицида;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координирует работу по созданию необходимой методической документации по воспитательной работе, по подготовке и проведению культурно-воспитательных мероприятий жизнеутверждающей направленности;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61585-7609-43A9-A7E3-77F8BDBF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975" y="2163156"/>
            <a:ext cx="2804403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0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350058" y="959359"/>
            <a:ext cx="734183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систематический контроль за качеством содержания и проведения воспитательного процесса, проводимого педагогическими работниками (классными руководителями, кураторами), в том числе по профилактике суицида;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контроль за индивидуальной воспитательной работой с обучающимися девиантного поведения;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координирует деятельность рабочей группы, взаимодействие представителей администрации, служб и подразделений учебного заведения, обеспечивающих взаимодействие с представителями общественности и правоохранительных органов, родителями учреждения образования.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9961585-7609-43A9-A7E3-77F8BDBFF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975" y="2163156"/>
            <a:ext cx="2804403" cy="409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Кураторы (классные руководители), учителя-предметники: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38835" y="1574521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деятельность на основе типовых квалификационных характеристик должностей педагогических работников и приравненных к ним лиц, утвержденных Приказом Министра образования и науки Республики Казахстан от 13 июля 2009 года № 338;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реализацию воспитательных задач жизнеутверждающей направленности с учетом особенностей коллектива обучающихся;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формированию общей культуры личности обучающегося и их социализации через проведение классных часов и мероприятий жизнеутверждающей направленности;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CF03C4-1D0C-4661-B6F8-5C12F39C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28" y="2241339"/>
            <a:ext cx="2493480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40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70160" y="1325946"/>
            <a:ext cx="734183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индивидуальную работу с родителями или лицами, их заменяющими в случае попыток суицида (завершенного суицида) совместно с представителями социально- психологической службы;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расширяет знания о ситуации, в которой находится обучающийся;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постоянный контроль за посещаемостью и успеваемостью обучающегося;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посещает по месту жительства семьи студентов (учащихся);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обучающихся, находящихся в трудной жизненной ситуации, и направляет запрос в рабочую группу.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6CF03C4-1D0C-4661-B6F8-5C12F39CF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28" y="2241339"/>
            <a:ext cx="2493480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820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36" y="2424460"/>
            <a:ext cx="8955800" cy="12704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436" y="714519"/>
            <a:ext cx="8954610" cy="162479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007466" y="799665"/>
            <a:ext cx="84994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ситуацию ребёнка поможет заполнение классным руководителем (куратором) «Кейс-карты классного руководителя по решению проблемы ребёнка» и соотнесение результатов кейс-карты с маркерами суицидального риска.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809" y="5191968"/>
            <a:ext cx="8955800" cy="1191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2910846" y="2592553"/>
            <a:ext cx="89753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классного руководителя (куратор)— проявление заботы и поддержки ребёнку, выяснение, что происходит с ребенком.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0436" y="3948152"/>
            <a:ext cx="8955800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962026" y="3923066"/>
            <a:ext cx="87613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 оценивает внешние ресурсы поддержки ребёнка. Кто является теми людьми, которые важны для ребёнка, способны удержать его в живых, значимы для него.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2864809" y="5220151"/>
            <a:ext cx="88585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Классный руководитель (куратор) оценивает, беспокойство, тревогу ребёнка в жизни на данный момент, состояние угнетённости, резкие изменения в поведении.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4A35AC-882F-4A9E-B453-8296823394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628" y="971633"/>
            <a:ext cx="2041039" cy="1110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DDC595-82A7-4475-8B64-7431C6C986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402" y="2438024"/>
            <a:ext cx="2098265" cy="1782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D512F7-2104-4A37-85CC-EBDE7CE9D7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391" y="4614050"/>
            <a:ext cx="2098265" cy="15724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6952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73045" y="3589802"/>
            <a:ext cx="27193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значимые для ребёнка люди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4" y="3428999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5" y="3429000"/>
            <a:ext cx="3255546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629442" y="3928356"/>
            <a:ext cx="25231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 аспекты «я»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402399" y="3524128"/>
            <a:ext cx="29562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интересное личностно- значимое дело(работа, учёба)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947FA8-04EA-4EBF-8657-E2CCA4B81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8" y="1211331"/>
            <a:ext cx="3255546" cy="1545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55F65F-F1A3-4AB7-9D7A-A2497E884B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44" y="1342886"/>
            <a:ext cx="3192682" cy="1414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2AD647-0AD6-415E-96B7-D9370EEC7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687" y="946146"/>
            <a:ext cx="2893688" cy="19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98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466080"/>
            <a:ext cx="98349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кейс-карты классного руководителя по решению проблемы ребёнка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FC0F51B-F575-43BB-AA89-9CE4976A28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570496"/>
              </p:ext>
            </p:extLst>
          </p:nvPr>
        </p:nvGraphicFramePr>
        <p:xfrm>
          <a:off x="429827" y="981600"/>
          <a:ext cx="10036946" cy="5283108"/>
        </p:xfrm>
        <a:graphic>
          <a:graphicData uri="http://schemas.openxmlformats.org/drawingml/2006/table">
            <a:tbl>
              <a:tblPr/>
              <a:tblGrid>
                <a:gridCol w="447978">
                  <a:extLst>
                    <a:ext uri="{9D8B030D-6E8A-4147-A177-3AD203B41FA5}">
                      <a16:colId xmlns:a16="http://schemas.microsoft.com/office/drawing/2014/main" val="2707106760"/>
                    </a:ext>
                  </a:extLst>
                </a:gridCol>
                <a:gridCol w="6114641">
                  <a:extLst>
                    <a:ext uri="{9D8B030D-6E8A-4147-A177-3AD203B41FA5}">
                      <a16:colId xmlns:a16="http://schemas.microsoft.com/office/drawing/2014/main" val="2991286855"/>
                    </a:ext>
                  </a:extLst>
                </a:gridCol>
                <a:gridCol w="3474327">
                  <a:extLst>
                    <a:ext uri="{9D8B030D-6E8A-4147-A177-3AD203B41FA5}">
                      <a16:colId xmlns:a16="http://schemas.microsoft.com/office/drawing/2014/main" val="3260918088"/>
                    </a:ext>
                  </a:extLst>
                </a:gridCol>
              </a:tblGrid>
              <a:tr h="572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4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98425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Вопросы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717550" marR="0" lvl="0" indent="-35560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17550" marR="0" lvl="0" indent="-355600" algn="ctr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Опишите по пунктам ситуацию, которая Вас беспокоит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405944"/>
                  </a:ext>
                </a:extLst>
              </a:tr>
              <a:tr h="3241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чём, по-вашему, заключается проблема?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8251001"/>
                  </a:ext>
                </a:extLst>
              </a:tr>
              <a:tr h="5974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чувствует ребёнок в связи с обозначенной проблемой  (ситуацией)?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9715143"/>
                  </a:ext>
                </a:extLst>
              </a:tr>
              <a:tr h="3241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Опишите проблему (ситуацию) глазами ребёнка?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647415"/>
                  </a:ext>
                </a:extLst>
              </a:tr>
              <a:tr h="385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было успешным из предпринятых Вами действий, хотя бы частично?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334343"/>
                  </a:ext>
                </a:extLst>
              </a:tr>
              <a:tr h="2987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Что Вы можете ещё предпринять?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831380"/>
                  </a:ext>
                </a:extLst>
              </a:tr>
              <a:tr h="5974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у Вас есть варианты дальнейшего поведения для решения проблемы?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97412"/>
                  </a:ext>
                </a:extLst>
              </a:tr>
              <a:tr h="385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75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будут последствия у каждого предпринятого варианта?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684649"/>
                  </a:ext>
                </a:extLst>
              </a:tr>
              <a:tr h="3241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Какой вариант Вам кажется самым наилучшим?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642145"/>
                  </a:ext>
                </a:extLst>
              </a:tr>
              <a:tr h="385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175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Распишите по шагам, как этот вариант Вы предполагаете осуществить?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991362"/>
                  </a:ext>
                </a:extLst>
              </a:tr>
              <a:tr h="3850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ресурсы Вам необходимы для осуществления задуманного варианта?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77894"/>
                  </a:ext>
                </a:extLst>
              </a:tr>
              <a:tr h="5031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57150" marR="0" lvl="0" indent="0" algn="ctr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just" defTabSz="914400" rtl="0" eaLnBrk="1" fontAlgn="base" latinLnBrk="0" hangingPunct="1">
                        <a:lnSpc>
                          <a:spcPts val="145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Кто может быть помощником/партнёром в решении обозначенной проблемы?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666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06570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51D6426-5079-4B70-B900-0B29A7FF748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5215" y="5273336"/>
            <a:ext cx="1196314" cy="6717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559870C-865F-4662-9717-CF3B5263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597" y="4083728"/>
            <a:ext cx="994576" cy="5419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316283-CB24-4FE4-970D-CF5EBB9BF8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9369" y="1195190"/>
            <a:ext cx="1348005" cy="7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11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03915" y="604073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38835" y="1574521"/>
            <a:ext cx="734183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деятельность на основе типовых квалификационных характеристик должностей педагогических работников и приравненных к ним лиц, утвержденных Приказом Министра образования и науки Республики Казахстан от 13 июля 2009 года № 338;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 комплекс психолого-педагогических мер по развитию личности обучающихся через решение развивающих и воспитательных задач, затрагивающих мотивационную, эмоциональную и нравственную сферу личности, а также сферу межличностных отношений и общения;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 и проводит родительские собрания и конференции по проблемным вопросам семейного воспитания;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2059CE-B387-483E-8D0A-B869154007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143" y="1745352"/>
            <a:ext cx="282878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10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474345" y="1530133"/>
            <a:ext cx="734183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кураторами (классными руководителями) посещает семьи обучающихся по месту жительства, составляет акты жилищно-бытовых условий;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среди обучающихся группы повышенного риска;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и координирует совместную работу с организациями и учреждениями по поддержке семьи и детства;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 запросы по консультированию, возникающие в ходе учебно-воспитательного процесса, оказанию помощи обучающимся, оказавшимся в трудной жизненной ситуации.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2059CE-B387-483E-8D0A-B8691540076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143" y="1745352"/>
            <a:ext cx="2828789" cy="404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041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99460" y="27493"/>
            <a:ext cx="98349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дел социального педагога в организациях образования </a:t>
            </a: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F5C4AF2-37C0-44CF-A865-966E61358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45748"/>
              </p:ext>
            </p:extLst>
          </p:nvPr>
        </p:nvGraphicFramePr>
        <p:xfrm>
          <a:off x="239698" y="427603"/>
          <a:ext cx="11798422" cy="6206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1307">
                  <a:extLst>
                    <a:ext uri="{9D8B030D-6E8A-4147-A177-3AD203B41FA5}">
                      <a16:colId xmlns:a16="http://schemas.microsoft.com/office/drawing/2014/main" val="1920970853"/>
                    </a:ext>
                  </a:extLst>
                </a:gridCol>
                <a:gridCol w="6970782">
                  <a:extLst>
                    <a:ext uri="{9D8B030D-6E8A-4147-A177-3AD203B41FA5}">
                      <a16:colId xmlns:a16="http://schemas.microsoft.com/office/drawing/2014/main" val="3510980415"/>
                    </a:ext>
                  </a:extLst>
                </a:gridCol>
                <a:gridCol w="900336">
                  <a:extLst>
                    <a:ext uri="{9D8B030D-6E8A-4147-A177-3AD203B41FA5}">
                      <a16:colId xmlns:a16="http://schemas.microsoft.com/office/drawing/2014/main" val="1729125341"/>
                    </a:ext>
                  </a:extLst>
                </a:gridCol>
                <a:gridCol w="1729447">
                  <a:extLst>
                    <a:ext uri="{9D8B030D-6E8A-4147-A177-3AD203B41FA5}">
                      <a16:colId xmlns:a16="http://schemas.microsoft.com/office/drawing/2014/main" val="2481123493"/>
                    </a:ext>
                  </a:extLst>
                </a:gridCol>
                <a:gridCol w="1196550">
                  <a:extLst>
                    <a:ext uri="{9D8B030D-6E8A-4147-A177-3AD203B41FA5}">
                      <a16:colId xmlns:a16="http://schemas.microsoft.com/office/drawing/2014/main" val="1023105854"/>
                    </a:ext>
                  </a:extLst>
                </a:gridCol>
              </a:tblGrid>
              <a:tr h="9031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дела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2000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аголовок</a:t>
                      </a:r>
                      <a:r>
                        <a:rPr lang="ru-RU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дела (тома, части)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дел (томов частей)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хранения дела (тома, части) и номер пункта по перечню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440941"/>
                  </a:ext>
                </a:extLst>
              </a:tr>
              <a:tr h="495255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04-01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 (рекомендации, справки, письма) вышестоящих органов по организационным вопросам деятельности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лет п.26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727582"/>
                  </a:ext>
                </a:extLst>
              </a:tr>
              <a:tr h="495255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04-02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Переписка школы с вышестоящими органами и организациями по основным вопросам деятельности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лет ЭПК п.22 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751188"/>
                  </a:ext>
                </a:extLst>
              </a:tr>
              <a:tr h="903120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04-03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паспорт школы (мониторинг, социальные карты класса, протоколы диагностических исследований, карта социально</a:t>
                      </a:r>
                      <a:r>
                        <a:rPr lang="ru-RU" sz="1400" b="1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психолого-педагогического сопровождения для учащихся, требующие особого педагогического внимания) 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ДМН п.900(2) 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34793"/>
                  </a:ext>
                </a:extLst>
              </a:tr>
              <a:tr h="699188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04-04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Портфолио социального педагога (визитная карточка, план по самообразованию, грамоты, благодарственные письма социального педагога и учащихся, программы, аттестация и другие)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ДЗН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801908"/>
                  </a:ext>
                </a:extLst>
              </a:tr>
              <a:tr h="495255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04-05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 (планы, отчеты, списки учащихся и другие) о работе социального педагога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лет п.209(2)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598544"/>
                  </a:ext>
                </a:extLst>
              </a:tr>
              <a:tr h="495255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04-06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 (информации, отчеты, переписка и другие) школы о работе с социальными партнерами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лет ЭПК п.931 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91987"/>
                  </a:ext>
                </a:extLst>
              </a:tr>
              <a:tr h="495255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04-07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 (база данных учащихся с особыми потребностями в развитии, по опеке и попечительству, отчеты, информации) школы о защите прав детей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лет ЭПК п.907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744694"/>
                  </a:ext>
                </a:extLst>
              </a:tr>
              <a:tr h="495255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04-08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Документы (план, списки и другие) школы по профилактике правонарушений, беспризорности и безнадзорности (асоциального, </a:t>
                      </a: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аутодеструктивного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поведения) 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года п.415 04-09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298139"/>
                  </a:ext>
                </a:extLst>
              </a:tr>
              <a:tr h="495255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04-09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Журнал учета работы социального педагога </a:t>
                      </a: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лет п.37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9" marR="91439" marT="45715" marB="4571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372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599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2087732" y="317043"/>
            <a:ext cx="80165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ОБРАЗЦЫ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1" y="798689"/>
            <a:ext cx="1144331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план работы социального педагога на 20__- 20__учебный год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Обязательная отчетная документация социального педагога.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о состоянии преступности и правонарушений среди несовершеннолетних за _____ (месяц) 20___ года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аналитический отчет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внеклассного мероприятия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учетно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отчетной документации социального педагога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Журнал учета индивидуальной работы с учащимися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учета индивидуальной и групповой работы с педагогами и родителями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паспорт организации на начало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отчѐтного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периода _____ (школы, организации для детей – сирот и детей ОБПР)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№1. Алгоритм работы социального педагога с неблагополучными семьями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социального педагога с трудными подростками (девиантного поведения)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№3. Алгоритм действий социального педагога в отношении учащихся, пропускающих занятия по неуважительной причине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4. Алгоритм работы социального педагога с учащимися, употребляющими психотропные активные вещества (ПАВ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5. Алгоритм работы социального педагога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дисфункциональными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семьями</a:t>
            </a:r>
          </a:p>
        </p:txBody>
      </p:sp>
    </p:spTree>
    <p:extLst>
      <p:ext uri="{BB962C8B-B14F-4D97-AF65-F5344CB8AC3E}">
        <p14:creationId xmlns:p14="http://schemas.microsoft.com/office/powerpoint/2010/main" val="3090433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374341" y="798689"/>
            <a:ext cx="114433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обследования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бытовых условий семьи несовершеннолетнего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Дневник социально-психологического сопровождения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педагогическая характеристика 20___ 20___ учебный год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план работы социального педагога с ______________ учащимся ________класса, состоящим на учете в инспекции ГЮП МПС на 20__- 20___ учебный год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Рейдовая карточка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Ведомость учета посещаемости учебных занятий 20___- 20___ учебный год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паспорт учащегося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по работе с классным руководителем и классом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по работе с родителями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№6. Алгоритм работы социального педагога с детьми из опекаемых семей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7. Алгоритм работы социального педагога с семьями детей – инвалидов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Социально-педагогическое исследование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Примерная циклограмма проведения диагностики с учащимися и их родителями на 20__ - 20___ учебный год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Социально-педагогическое консультирование</a:t>
            </a:r>
          </a:p>
        </p:txBody>
      </p:sp>
    </p:spTree>
    <p:extLst>
      <p:ext uri="{BB962C8B-B14F-4D97-AF65-F5344CB8AC3E}">
        <p14:creationId xmlns:p14="http://schemas.microsoft.com/office/powerpoint/2010/main" val="465215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75172" y="551276"/>
            <a:ext cx="98349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Социально-педагогическая профилактика, коррекция и реабилитация (контроль посещаемости уроков, проведение индивидуальных бесед, организация работы с учащимися «Группы риска», сотрудничество с инспекторами ювенальной полиции) Цель: оказание помощи учащимся, их родителям и педагогам в решении актуальных задач развития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1354C4-29CF-4BB3-AB66-A6D78D01AF19}"/>
              </a:ext>
            </a:extLst>
          </p:cNvPr>
          <p:cNvSpPr/>
          <p:nvPr/>
        </p:nvSpPr>
        <p:spPr>
          <a:xfrm>
            <a:off x="1278384" y="2182492"/>
            <a:ext cx="103069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работы социального педагога с трудными подростками (девиантного поведения)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E56C06-865B-4833-98CA-5008BD2EF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67" y="2675060"/>
            <a:ext cx="11473666" cy="320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97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75172" y="551276"/>
            <a:ext cx="98349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 по работе с родителями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1354C4-29CF-4BB3-AB66-A6D78D01AF19}"/>
              </a:ext>
            </a:extLst>
          </p:cNvPr>
          <p:cNvSpPr/>
          <p:nvPr/>
        </p:nvSpPr>
        <p:spPr>
          <a:xfrm>
            <a:off x="942512" y="1099416"/>
            <a:ext cx="103069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Методические рекомендации для родителей.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База данных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дисфункциональных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семей всех категорий.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Журнал учета индивидуальной работы с семьями (бесед и консультаций, рейды)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EA725A1-7EE0-4D13-8B6A-E8D0EDC48534}"/>
              </a:ext>
            </a:extLst>
          </p:cNvPr>
          <p:cNvSpPr/>
          <p:nvPr/>
        </p:nvSpPr>
        <p:spPr>
          <a:xfrm>
            <a:off x="9854451" y="2201554"/>
            <a:ext cx="10679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7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D20D33-8381-459E-983C-8F6B32477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01" y="2554148"/>
            <a:ext cx="11595597" cy="174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99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562" y="3429000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2233323" y="3575270"/>
            <a:ext cx="27193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работник</a:t>
            </a: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 учащихся, требующих внимания педагогов, родителей по состоянию здоровья.</a:t>
            </a:r>
          </a:p>
          <a:p>
            <a:pPr algn="just"/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613" y="3429000"/>
            <a:ext cx="3255546" cy="2568376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6629254" y="3756981"/>
            <a:ext cx="29562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 ювенальной полиции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нормативно- правовые акты.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9ECA49-A6B9-4B54-9783-E6CBBD9A86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2398" y="518589"/>
            <a:ext cx="2664707" cy="2670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FB7DD1-1F40-4235-8651-957B5FC11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7483" y="724954"/>
            <a:ext cx="2489075" cy="4927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550632" y="936010"/>
            <a:ext cx="45453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профилактику депрессивных состояний у ребенка;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наблюдают за развитием ребенка;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 условия для комфортного проживания;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атмосферу доверительного общения с ребенком, использование конструктивных способов общения в конфликтных и трудных жизненных ситуациях;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организуют и контролируют соблюдение ребенком режима дня.</a:t>
            </a:r>
          </a:p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E025BAF-E2FE-4DFF-8C1F-C45FE5F34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8416" y="1827482"/>
            <a:ext cx="3328704" cy="3078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694155" y="1331962"/>
            <a:ext cx="406745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</a:t>
            </a:r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обращаются за помощью к родителям, педагогам, куратору (классному руководителю), членам рабочей группы учебного заведения в неблагоприятных жизненных ситуациях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3BFCB6-41EC-49B7-9DC1-E2D2BA021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756" y="1648817"/>
            <a:ext cx="3166256" cy="296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605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D63FD1-4B6E-4AFB-932B-967EE89E1DAE}"/>
              </a:ext>
            </a:extLst>
          </p:cNvPr>
          <p:cNvSpPr/>
          <p:nvPr/>
        </p:nvSpPr>
        <p:spPr>
          <a:xfrm>
            <a:off x="446842" y="2102852"/>
            <a:ext cx="304208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ВЗАИМОСВЯЗАННЫХ НАПРАВЛЕНИЯ В ПРОФИЛАКТИКЕ СУИЦИДА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FB64731A-46E6-443D-BD06-CA7B703BC6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2486868"/>
              </p:ext>
            </p:extLst>
          </p:nvPr>
        </p:nvGraphicFramePr>
        <p:xfrm>
          <a:off x="3790764" y="763479"/>
          <a:ext cx="7580475" cy="5042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6720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-71021" y="566678"/>
            <a:ext cx="122630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ДОКУМЕНТАЦИЯ: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958D15-2BA6-45D2-8467-9B588488F3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46" r="28004"/>
          <a:stretch/>
        </p:blipFill>
        <p:spPr>
          <a:xfrm>
            <a:off x="4996582" y="1229000"/>
            <a:ext cx="2198835" cy="517713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1B5091D-CBCC-471A-BC23-61F2FAE06C20}"/>
              </a:ext>
            </a:extLst>
          </p:cNvPr>
          <p:cNvSpPr/>
          <p:nvPr/>
        </p:nvSpPr>
        <p:spPr>
          <a:xfrm>
            <a:off x="677662" y="1507855"/>
            <a:ext cx="4318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работы по профилактике суицидального поведения на год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3609E4-3F9A-4664-B2F2-8C864E2B5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07" y="1691095"/>
            <a:ext cx="347502" cy="34140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AE5F1DD-D767-436E-8770-7B0BD2197BD3}"/>
              </a:ext>
            </a:extLst>
          </p:cNvPr>
          <p:cNvSpPr/>
          <p:nvPr/>
        </p:nvSpPr>
        <p:spPr>
          <a:xfrm>
            <a:off x="677662" y="2568139"/>
            <a:ext cx="39742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 данных о учащихся группы суицидального риска (средняя и высокая степень риска)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352B55-CE17-4F1C-8D71-6D772A432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907" y="2905267"/>
            <a:ext cx="347502" cy="34140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7D650AD-6317-4623-80E6-C6E55E883C6C}"/>
              </a:ext>
            </a:extLst>
          </p:cNvPr>
          <p:cNvSpPr/>
          <p:nvPr/>
        </p:nvSpPr>
        <p:spPr>
          <a:xfrm>
            <a:off x="677662" y="4041533"/>
            <a:ext cx="38321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родителям, педагогам, классным руководителям по взаимодействию с учащимися группы суицидального риска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4FFF3D-ADE4-4E1B-B2F8-0BE5CC0377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955" y="4686438"/>
            <a:ext cx="341406" cy="341406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4B55842-59F2-4A0A-970C-0420623BD7E5}"/>
              </a:ext>
            </a:extLst>
          </p:cNvPr>
          <p:cNvSpPr/>
          <p:nvPr/>
        </p:nvSpPr>
        <p:spPr>
          <a:xfrm>
            <a:off x="8572728" y="1651737"/>
            <a:ext cx="24870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 отчет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4EFE0F-0D52-4C6A-8212-16B483E44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4315" y="1710441"/>
            <a:ext cx="347502" cy="34140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FBA49B8-1FD7-4087-9827-411A3BB2293F}"/>
              </a:ext>
            </a:extLst>
          </p:cNvPr>
          <p:cNvSpPr/>
          <p:nvPr/>
        </p:nvSpPr>
        <p:spPr>
          <a:xfrm>
            <a:off x="8572728" y="2614306"/>
            <a:ext cx="29799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просветительский материал для учащихся, родителей, учителей-предметников, классных руководителей по профилактике суицида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24631B1-19D2-40DC-BC4E-39BE41BA55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0321" y="3389795"/>
            <a:ext cx="347502" cy="341406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C86F600-FD4C-4D9F-87A5-2E1C736B8C6B}"/>
              </a:ext>
            </a:extLst>
          </p:cNvPr>
          <p:cNvSpPr/>
          <p:nvPr/>
        </p:nvSpPr>
        <p:spPr>
          <a:xfrm>
            <a:off x="8572728" y="4686438"/>
            <a:ext cx="31813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сценарные планы и разработки воспитательно-профилактических мероприятий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9B208FA-38FA-40A6-9CBE-B6C015D8CF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10321" y="5330868"/>
            <a:ext cx="347502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66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021670" y="115801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психолог: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234649" y="639021"/>
            <a:ext cx="7341833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деятельность на основе типовых квалификационных характеристик должностей педагогических работников и приравненных к ним лиц, утвержденных Приказом Министра образования и науки Республики Казахстан от 13 июля 2009 года № 338;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учащемуся: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диагностические процедуры по выявлению «группы риска» с помощью специализированных методик;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работу по снятию негативных эмоций;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разобраться в чувствах и отношениях обучающегося с окружающими, стимулирует при необходимости потребности в замене «значимых других» (референтных лиц и групп);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обучает навыкам и умениям самоконтроля, преодоления стресса, поиска поддержки, ее восприятия и оказания;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включает студента (учащегося) в группу социально- психологического тренинга;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психокоррекционные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занятия по повышению самооценки, развитию адекватного отношения к собственной личности, эмпатии, по смене пассивной стратегии избегания на активные жизненные стратегии.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8A117D-ED7F-427A-94CB-E66EC563D3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127" y="2295925"/>
            <a:ext cx="3499407" cy="3828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49111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875127" y="301419"/>
            <a:ext cx="10017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 психолог: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4CEB1EE-0478-482F-8D7F-9C084FD2E02C}"/>
              </a:ext>
            </a:extLst>
          </p:cNvPr>
          <p:cNvSpPr/>
          <p:nvPr/>
        </p:nvSpPr>
        <p:spPr>
          <a:xfrm>
            <a:off x="4374534" y="920621"/>
            <a:ext cx="734183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педагогам и родителям: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информирует их о сущности суицида, особенностях суицидального поведения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предсуицидального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синдрома, их проявлениях;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овладеть мерами по профилактике и коррекции суицидального поведения;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стимулирует у педагогов развитие умений и навыков преодолевающего поведения, продуктивного межличностного взаимодействия;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развитию эмпатии, повышению самооценки изменению педагогических установок;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 запросы по психологическому консультированию, возникающие в ходе учебно-воспитательного процесса.</a:t>
            </a:r>
          </a:p>
          <a:p>
            <a:endPara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8A117D-ED7F-427A-94CB-E66EC563D37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127" y="2295925"/>
            <a:ext cx="3499407" cy="3828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93329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051827" y="560256"/>
            <a:ext cx="9707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деятельности школьного психолога по профилактике и предупреждению суицидального поведения детей и подростков.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051827" y="2160694"/>
            <a:ext cx="1078636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Психодиагностическое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 рамках данного направления осуществляется выявление учащихся входящих в “группу риска” по проблеме суицида, т.е. учащихся с суицидальным поведением (суицидальные мысли, попытки самоубийства). А также углубленная диагностика детей, входящих в группу суицидального риска.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в процессе реализации данного направления школьный психолог проводит собеседование с классными руководителями и обсуждение с ними результатов скрининг-диагностики каждого ребенка; индивидуальное консультирование учащихся, входящих в группу суицидального риска и их родителей (законных представителей) учащихся, обсуждение с ними результатов диагностик.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1E2AA8-CA14-49B9-8895-1A46387749B1}"/>
              </a:ext>
            </a:extLst>
          </p:cNvPr>
          <p:cNvSpPr/>
          <p:nvPr/>
        </p:nvSpPr>
        <p:spPr>
          <a:xfrm>
            <a:off x="1051827" y="1268142"/>
            <a:ext cx="100883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работы школьного психолога по профилактике и предупреждению суицидального поведения детей и подростков включает в себя следующие направления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918662" y="1592523"/>
            <a:ext cx="1078636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Просветительское 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данного направления организуются беседы, лекции с учащимися, семинары для учителей, родительские собрания, проводимые психологом с целью предоставить участникам наиболее важную и значимую информацию по проблеме детского суицида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Коррекционно-развивающее –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данного направления школьный психолог проводит с учащимися групповые, а также индивидуальные коррекционно-развивающие занятия с целью развития личности, укрепления и совершенствования психологического здоровья детей и подростков, нормализацию межличностных отношений, развития чувства собственного достоинства и преодоления неуверенности в себе.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1E2AA8-CA14-49B9-8895-1A46387749B1}"/>
              </a:ext>
            </a:extLst>
          </p:cNvPr>
          <p:cNvSpPr/>
          <p:nvPr/>
        </p:nvSpPr>
        <p:spPr>
          <a:xfrm>
            <a:off x="918661" y="504662"/>
            <a:ext cx="10498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работы школьного психолога по профилактике и предупреждению суицидального поведения детей и подростков включает в себя следующие направления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27629379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99460" y="27493"/>
            <a:ext cx="9834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Пошаговый алгоритм действий по профилактике и предупреждению суицидального поведения детей и подростков.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FB4D74-3689-4E8E-BEE6-A8ECC4E4B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00" y="735379"/>
            <a:ext cx="10711600" cy="568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796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676" y="1879930"/>
            <a:ext cx="10021717" cy="7945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390" y="878889"/>
            <a:ext cx="10061656" cy="9854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845448" y="888843"/>
            <a:ext cx="978319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Выслушивание.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 часто пугают собственные намерения, поэтому он жаждет высказаться. Ему следует дать возможность говорить свободно, не перебивать, не спорить, больше задавать вопросов, чем говорить.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937" y="3867507"/>
            <a:ext cx="9807703" cy="1191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1734322" y="1889397"/>
            <a:ext cx="100407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Напоминание об обязанностях и связях с близкими.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искать в окружении подростка близкого человека, которого он не хотел бы огорчить своим поступком.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884" y="2733120"/>
            <a:ext cx="9894319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1789884" y="2739604"/>
            <a:ext cx="97089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Взвешивание плохого и хорошего.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Подростку следует помочь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дотачиваться на негативных сторонах актуальной ситуации, а оживить воспоминания о том хорошем, что есть у него в жизни.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1820937" y="3881904"/>
            <a:ext cx="97831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имеющегося опыта решения проблем.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Подростку следует напомнить об имеющихся у него навыках решения проблем и привлечь его прошлый опыт для разрешения настоящей ситуации.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3077485" y="155801"/>
            <a:ext cx="7319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ИНДИВИДУАЛЬНОГО КОНСУЛЬТИРОВАНИЯ: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ACFED4-DBDC-42D2-A4DB-3B268EEE8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5448" y="5117248"/>
            <a:ext cx="9758682" cy="1188823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FCEBDD-D3A8-4E64-8E3A-6BA6472D4FB7}"/>
              </a:ext>
            </a:extLst>
          </p:cNvPr>
          <p:cNvSpPr/>
          <p:nvPr/>
        </p:nvSpPr>
        <p:spPr>
          <a:xfrm>
            <a:off x="1845448" y="5203827"/>
            <a:ext cx="967259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Пробуждение потенциала (силы).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 помочь подростку найти в себе энергетическое начало, на которое он будет опираться: сила воли, физическая сила, терпение. Составление карты внешних и внутренних ресурсов.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FF6223-81AE-4273-8FB0-0716532317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44" y="2847709"/>
            <a:ext cx="1541418" cy="27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779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5B185-7588-43BD-B9A3-5DA99DF19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185" y="2147882"/>
            <a:ext cx="10021717" cy="79452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246" y="995994"/>
            <a:ext cx="10061656" cy="98542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765373" y="995994"/>
            <a:ext cx="978319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Позитивное будущее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Следует помочь построить позитивные планы на будущее, выявить желания и мечты, ради реализации которых подросток будет стремиться вперед.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3E7EA-D43B-463B-A73E-3A9B27D0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155" y="4342440"/>
            <a:ext cx="9859996" cy="1191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E0B5DF-1A70-42F9-943C-098411277A93}"/>
              </a:ext>
            </a:extLst>
          </p:cNvPr>
          <p:cNvSpPr/>
          <p:nvPr/>
        </p:nvSpPr>
        <p:spPr>
          <a:xfrm>
            <a:off x="1765374" y="2176070"/>
            <a:ext cx="97831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Структурирование действий.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подростком продумать план действий на ближайшее время, при этом рекомендовать ребенку придерживаться этого плана.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5374" y="3154438"/>
            <a:ext cx="9982528" cy="1075723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1786612" y="3184469"/>
            <a:ext cx="9814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Переключение на заботу о других.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люди способны забыть о своих проблемах, занимаясь кем-то более слабым и незащищенным. Для подростка такими объектами могут стать домашние животные, младшие братья и сестры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1A00E-2068-482B-9E99-D889B863FFA9}"/>
              </a:ext>
            </a:extLst>
          </p:cNvPr>
          <p:cNvSpPr/>
          <p:nvPr/>
        </p:nvSpPr>
        <p:spPr>
          <a:xfrm>
            <a:off x="1845448" y="4342440"/>
            <a:ext cx="98077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круга интересов.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Подростку следует помочь подыскать такие занятия, которые помогли бы ему отвлечься, обрести радость. Можно обсудить занятия спортом, в кружках, участие в коллективных мероприятиях.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16AAA3C-531A-4A8F-A6A2-217882481A5B}"/>
              </a:ext>
            </a:extLst>
          </p:cNvPr>
          <p:cNvSpPr/>
          <p:nvPr/>
        </p:nvSpPr>
        <p:spPr>
          <a:xfrm>
            <a:off x="3077485" y="155801"/>
            <a:ext cx="73191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ИНДИВИДУАЛЬНОГО КОНСУЛЬТИРОВАНИЯ: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FFF6223-81AE-4273-8FB0-071653231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44" y="2847709"/>
            <a:ext cx="1541418" cy="274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545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580047" y="543579"/>
            <a:ext cx="95569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маршрут сопровождения может включать в себя следующие пункты.</a:t>
            </a:r>
          </a:p>
          <a:p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67023" y="1205299"/>
            <a:ext cx="104809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Ф.И.О. ребенка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Возраст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Класс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Классный руководитель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Результаты диагностики и краткая характеристика выявленных проблем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Цель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Задачи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Направления, формы и методы работы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План сопровождения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Планируемые результаты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Критерии достижения планируемых результатов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Итоговая диагностика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маршрут сопровождения учащегося «группы риска» разрабатывается на основе результатов углубленной диагностики и выявленных проблем. На решение данных проблем и должно быть направленно сопровождение учащегося.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538877-5B47-44E1-B8A9-F76AA274837A}"/>
              </a:ext>
            </a:extLst>
          </p:cNvPr>
          <p:cNvSpPr/>
          <p:nvPr/>
        </p:nvSpPr>
        <p:spPr>
          <a:xfrm>
            <a:off x="9636304" y="835966"/>
            <a:ext cx="16977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</a:t>
            </a:r>
            <a:r>
              <a:rPr lang="ru-RU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0732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599460" y="27493"/>
            <a:ext cx="98349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Циклограмма деятельности педагога-психолога в рамках программы профилактики суицидального поведения подростков.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65CC6F-D5F9-4F4D-AED6-16641E76A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81" y="353301"/>
            <a:ext cx="11876037" cy="61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0484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9DE89F-E81E-4B05-A65B-F9B37958C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36" y="1304360"/>
            <a:ext cx="11717528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608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3EDD0E2-A505-421F-991C-0612F8275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36" y="252708"/>
            <a:ext cx="11717528" cy="63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0330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7FFC2E-2CAE-4AE5-BBB3-6BA9AFBFE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19" y="1636620"/>
            <a:ext cx="11833362" cy="358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555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864311" y="483312"/>
            <a:ext cx="87410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ПРЕДОТВРАЩЕНИЕ СУИЦИДАЛЬНЫХ ПОПЫТОК</a:t>
            </a:r>
          </a:p>
          <a:p>
            <a:pPr algn="ctr"/>
            <a:b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41DFE2-4633-4072-8279-6C018B52EA4C}"/>
              </a:ext>
            </a:extLst>
          </p:cNvPr>
          <p:cNvSpPr/>
          <p:nvPr/>
        </p:nvSpPr>
        <p:spPr>
          <a:xfrm>
            <a:off x="1282900" y="1624796"/>
            <a:ext cx="741285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Снятие психологического напряжения в психотравмирующей ситуации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психологической зависимости от причины, повлекшей суицидальное поведение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компенсаторных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механизмов поведения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адекватного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отношения к жизни и смерти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BEDDEF-F9C2-41BA-AD2B-A7509A600D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16104" y="1345832"/>
            <a:ext cx="1609632" cy="416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3204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424356" y="371816"/>
            <a:ext cx="3973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049044" y="1146668"/>
            <a:ext cx="10786369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Зиновьева, Н. О., Михайлова, Н. Ф. Психология и психотерапия насилия. Ребёнок в кризисной ситуации [Текст] // Н. О. Зиновьева, Н. Ф Михайлова. — СПб. : Речь, 2003.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1.Зотов, М. В. Суицидальное поведение: механизмы развития, диагностика, коррекция [Текст] // М. В. Зотов. — СПб. : Речь, 2006.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2.Клейберг, Ю. А. Психология девиантного поведения [Текст] : учеб. пособие для вузов. // Ю. А.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Клейберг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М. : ТЦ Сфера при участии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Юрайт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М», 2001.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3.Малкина-Пых, И. Г. Психологическая помощь в кризисных ситуациях [Текст] // И. Г. Малкина-Пых. — М. 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2008.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4.Детский суицид: что надо знать родителям и специалистам. Памятка для родителей (законных представителей) и специалистов, работающих 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шеннолетними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обучающимися, по выявлению у несовершеннолетних признаков суицидального поведения [Текст] 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пособие / И. Г. Назарова, М. Ф.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Лукани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на, К. В. Терехова, О. В.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Чиркун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Ярославль : ГАУ ДПО ЯО ИРО. — 2017.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68509" y="549383"/>
            <a:ext cx="39735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865572" y="1083476"/>
            <a:ext cx="1078636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5.Назарова, И. Г.,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Чиркун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О. В. Медиация как инструмент перехода школ в эффективный режим работы [Текст] : метод. рекомендации / И. Г. Назарова, О. В.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Чиркун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Ярославль : ГАУ ДПО ЯО ИРО, 2017. — 95 с. — (Эффективная школа).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6.Программа родительского всеобуча по профилактике детского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да «За жизнь в ответе!» [Текст] 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пособие / И. Г. Назарова, Г. О. Рощина, Е. С. Боярова. — Ярославль : ГОАУ ЯО ИРО. — 2013.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7.Родионов, В. А.,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М. А.,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 Р. Прививка от стресса [Текст] // В. А. Родионов, М. А.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К. Р.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Ступницкая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Ярославль : Академия развития, 2006.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8.Ромек, В. Г. Психологическая помощь в кризисных ситуациях [Текст] / В. Г.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Ромек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А. Конторович, Е. И.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Крукович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СПб. : Речь, 2007.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9.Спасти от пропасти. Родительский всеобуч: программы профилактики суицидального риска [Текст] : метод. пособие / сост. и науч. ред. Е. Г. Артамонова, О. И. Ефремова. — М. : АНО «ЦНПРО», 2014.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10.Шнейдман, Э. Душа самоубийцы [Текст] // Э.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Шнейдман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— М. : Смысл, 2001.</a:t>
            </a:r>
          </a:p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23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700682" y="648023"/>
            <a:ext cx="3311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ресурсы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942513" y="1688206"/>
            <a:ext cx="1025223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</a:rPr>
              <a:t>Ефимова, О. И., Сероштанова, Н. В., Березина, В. А. Инновационный опыт работы по профилактике суицидального поведения детей и подростков в образовательных организациях. Методические рекомендации для руководителей и педагогических работников образовательных организаций [Электронный ресурс] / О. И. Ефимова, Н. В. Сероштанова, В. А. Березина // Актуальные проблемы профилактики девиантного поведения, формирование здорового и безопасного образа жизни обучающихся. — М. : ФГБНУ «Центр защиты прав и интересов	детей»,	2018.  </a:t>
            </a:r>
            <a:r>
              <a:rPr lang="ru-RU" altLang="ru-RU" dirty="0">
                <a:latin typeface="Arial" panose="020B0604020202020204" pitchFamily="34" charset="0"/>
                <a:hlinkClick r:id="rId2"/>
              </a:rPr>
              <a:t>https://elibrary.ru/item.asp?id=26695043</a:t>
            </a:r>
            <a:endParaRPr lang="en-US" altLang="ru-RU" dirty="0">
              <a:latin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dirty="0">
                <a:latin typeface="Arial" panose="020B0604020202020204" pitchFamily="34" charset="0"/>
              </a:rPr>
              <a:t>Сайт «Фонд поддержки детей, находящихся в трудной жизненной ситуации» [Электронный ресурс]. — Режим доступа: http://fond-detyam.ru/ </a:t>
            </a:r>
          </a:p>
        </p:txBody>
      </p:sp>
    </p:spTree>
    <p:extLst>
      <p:ext uri="{BB962C8B-B14F-4D97-AF65-F5344CB8AC3E}">
        <p14:creationId xmlns:p14="http://schemas.microsoft.com/office/powerpoint/2010/main" val="41154950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2605552" y="1997428"/>
            <a:ext cx="781284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</a:t>
            </a:r>
          </a:p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плана школы по профилактике суицида</a:t>
            </a:r>
          </a:p>
        </p:txBody>
      </p:sp>
    </p:spTree>
    <p:extLst>
      <p:ext uri="{BB962C8B-B14F-4D97-AF65-F5344CB8AC3E}">
        <p14:creationId xmlns:p14="http://schemas.microsoft.com/office/powerpoint/2010/main" val="34302038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2797</TotalTime>
  <Words>4075</Words>
  <Application>Microsoft Office PowerPoint</Application>
  <PresentationFormat>Широкоэкранный</PresentationFormat>
  <Paragraphs>369</Paragraphs>
  <Slides>51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131</cp:revision>
  <dcterms:created xsi:type="dcterms:W3CDTF">2021-10-18T06:14:28Z</dcterms:created>
  <dcterms:modified xsi:type="dcterms:W3CDTF">2023-02-15T20:50:40Z</dcterms:modified>
</cp:coreProperties>
</file>