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62" r:id="rId3"/>
    <p:sldId id="263" r:id="rId4"/>
    <p:sldId id="266" r:id="rId5"/>
    <p:sldId id="267" r:id="rId6"/>
    <p:sldId id="268" r:id="rId7"/>
    <p:sldId id="269" r:id="rId8"/>
    <p:sldId id="270" r:id="rId9"/>
    <p:sldId id="271" r:id="rId10"/>
    <p:sldId id="272" r:id="rId11"/>
    <p:sldId id="273" r:id="rId12"/>
    <p:sldId id="274" r:id="rId13"/>
    <p:sldId id="275" r:id="rId14"/>
    <p:sldId id="278" r:id="rId15"/>
    <p:sldId id="277" r:id="rId16"/>
    <p:sldId id="276" r:id="rId17"/>
    <p:sldId id="279" r:id="rId18"/>
    <p:sldId id="280" r:id="rId19"/>
    <p:sldId id="281" r:id="rId20"/>
    <p:sldId id="282" r:id="rId21"/>
    <p:sldId id="283" r:id="rId22"/>
    <p:sldId id="284" r:id="rId23"/>
    <p:sldId id="285" r:id="rId24"/>
    <p:sldId id="287" r:id="rId25"/>
    <p:sldId id="286" r:id="rId26"/>
    <p:sldId id="288" r:id="rId27"/>
    <p:sldId id="289" r:id="rId28"/>
    <p:sldId id="290" r:id="rId29"/>
    <p:sldId id="291" r:id="rId30"/>
    <p:sldId id="292" r:id="rId31"/>
    <p:sldId id="293" r:id="rId32"/>
    <p:sldId id="294" r:id="rId33"/>
    <p:sldId id="295" r:id="rId34"/>
    <p:sldId id="296" r:id="rId35"/>
    <p:sldId id="297"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B"/>
    <a:srgbClr val="2A928D"/>
    <a:srgbClr val="C3570F"/>
    <a:srgbClr val="FB9705"/>
    <a:srgbClr val="549DC6"/>
    <a:srgbClr val="00AE4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00F44-4613-4DC5-9E82-5634087CBDE9}" type="datetimeFigureOut">
              <a:rPr lang="ru-RU" smtClean="0"/>
              <a:pPr/>
              <a:t>14.02.2023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180C8-1B88-47EC-A99C-05A938C9072E}" type="slidenum">
              <a:rPr lang="ru-RU" smtClean="0"/>
              <a:pPr/>
              <a:t>‹#›</a:t>
            </a:fld>
            <a:endParaRPr lang="ru-RU"/>
          </a:p>
        </p:txBody>
      </p:sp>
    </p:spTree>
    <p:extLst>
      <p:ext uri="{BB962C8B-B14F-4D97-AF65-F5344CB8AC3E}">
        <p14:creationId xmlns:p14="http://schemas.microsoft.com/office/powerpoint/2010/main" val="415486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7CE061-58EE-42C5-A805-EEF875DB909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15E319B-5F05-4ABE-8B1B-95AE7AF85C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882396C-323D-49FB-AE5E-8FEC594FE1B0}"/>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70B4708F-DF5F-4900-B2ED-B6E7E98BFD4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B018592-E49A-43D0-8AA5-A132DF5D2B44}"/>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65648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8D68F1-5AFA-4B43-9AA7-A7FC112E7D4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E695F15-4F49-485F-898D-184E7FCD887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9AE070-43E8-4F37-A0EF-3CD0B8DF8AB4}"/>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9105613F-B9F7-4E0E-B810-1CB705EC47F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E43A559-FA2B-494F-9F1B-EE6DB8A4F608}"/>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2088696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AE483B-E6E1-4B82-9A19-5E1F9618F4C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041DFA1-7846-4C0E-AB20-41068FB35F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5CB8607-1138-4780-ADAC-0212B7E27C1F}"/>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D34B7C91-D256-4090-B8F2-4221304A3DE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907D00E-BF2C-41D9-8943-FC8E8C0C8D38}"/>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06462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E01BBE-F7F6-44A1-9A84-17A0381FE81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FBD6E08-5AE3-4183-8858-036CC0EFFCF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FCD34CC-E0B3-403B-89D7-A816A4C96BF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BD1B776-AE60-4B4E-A43E-89C03BFBC729}"/>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6" name="Нижний колонтитул 5">
            <a:extLst>
              <a:ext uri="{FF2B5EF4-FFF2-40B4-BE49-F238E27FC236}">
                <a16:creationId xmlns:a16="http://schemas.microsoft.com/office/drawing/2014/main" id="{40862689-C0B0-41C4-8B9B-252503A8B45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4200C66-86D5-43A0-B646-CE089D69ECB0}"/>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92053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BB0ABC-FC7F-4D0F-87C4-A6E817F0F2C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7FA31AD-B81B-4A42-BFA8-390B6EFF08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BE7CE3-9DAB-4762-854A-3D44CE3C6AA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EA19886-BF7E-4807-9476-4D4134AE71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BBD2972-3935-4185-A1F0-F73A8AA6F5B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3925025-8B57-4CEA-BF87-DD18A817C378}"/>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8" name="Нижний колонтитул 7">
            <a:extLst>
              <a:ext uri="{FF2B5EF4-FFF2-40B4-BE49-F238E27FC236}">
                <a16:creationId xmlns:a16="http://schemas.microsoft.com/office/drawing/2014/main" id="{8E592F93-F132-4C60-A2D1-DB24876C1E3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7A717CD-5A6C-4E33-A4EE-EBC3FD594C1B}"/>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2417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2DD179-1B31-4D89-855F-B5F0D4264D6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9FAA077-664B-4606-A275-C958EB2AC05C}"/>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4" name="Нижний колонтитул 3">
            <a:extLst>
              <a:ext uri="{FF2B5EF4-FFF2-40B4-BE49-F238E27FC236}">
                <a16:creationId xmlns:a16="http://schemas.microsoft.com/office/drawing/2014/main" id="{6AC4F648-C6E9-4CD2-8F9B-C491D2E965C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543C614-B76C-4EA8-AC7D-5DBD9021F0C4}"/>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44958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A29A44A-B0B7-4E47-81D7-E87C1DF003FA}"/>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3" name="Нижний колонтитул 2">
            <a:extLst>
              <a:ext uri="{FF2B5EF4-FFF2-40B4-BE49-F238E27FC236}">
                <a16:creationId xmlns:a16="http://schemas.microsoft.com/office/drawing/2014/main" id="{ACDD3143-FB68-4BA8-A32F-B1B6926DB98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902B070-4811-4972-A0C5-23A25719046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325550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8EAAA4-9BA9-41BE-B762-2D88D9F8AC9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BE708DF-D09E-40B6-82AC-492982AE74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97842BC-9A4C-401A-B049-C85C2686C5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477A2DD-1F1C-4FBB-BE11-D33377DA95A1}"/>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6" name="Нижний колонтитул 5">
            <a:extLst>
              <a:ext uri="{FF2B5EF4-FFF2-40B4-BE49-F238E27FC236}">
                <a16:creationId xmlns:a16="http://schemas.microsoft.com/office/drawing/2014/main" id="{E8B8D815-4687-4BA1-B147-EFE2B4CF03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0251BBB-570E-4351-A978-0A0D0147008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00494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E4567-3828-4947-B135-A7FC5B40F78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8032162-76FD-4466-A450-5EBF3A51A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B8877D2-3F50-434F-8D96-39A1DA39FB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F2489F5-8CCD-4998-B9FA-92E21A55CCCD}"/>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6" name="Нижний колонтитул 5">
            <a:extLst>
              <a:ext uri="{FF2B5EF4-FFF2-40B4-BE49-F238E27FC236}">
                <a16:creationId xmlns:a16="http://schemas.microsoft.com/office/drawing/2014/main" id="{94F19758-CC9E-4E2A-AA4C-94C1F1E0BA4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CB5E961-32B5-498C-9C63-7D6C13CC598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2153698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BEF350-BFED-4875-B837-9B4F186E5B7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993DA80-41BD-4BAB-9333-67B5409EF7D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0F5AE32-94A8-4625-B5E0-C362C5191F22}"/>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481D307F-FF7A-4F9D-B465-AF10435BDF5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A967D95-6403-4818-8E8E-B5C9287A058C}"/>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02233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E0A5AC1-A68F-417E-B5DA-A58F8805A82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7CEF54D-62EC-4684-BF29-367DB784150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FC2495F-693B-40D5-B285-453E36F5641C}"/>
              </a:ext>
            </a:extLst>
          </p:cNvPr>
          <p:cNvSpPr>
            <a:spLocks noGrp="1"/>
          </p:cNvSpPr>
          <p:nvPr>
            <p:ph type="dt" sz="half" idx="10"/>
          </p:nvPr>
        </p:nvSpPr>
        <p:spPr/>
        <p:txBody>
          <a:body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18E6CBDF-F5F7-414D-8CB9-D5BDEA49FA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B26D07A-4B59-4ACD-895A-CBCC67B0AE57}"/>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3139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D92BB3-8099-4924-9F21-B861F5C69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1088C36-03D8-4EEF-AB27-0F21686EB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11616A-73CA-43A6-A575-DE3C74A02D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4310B-6A44-44C7-9A11-DDE1CD3CAE20}" type="datetimeFigureOut">
              <a:rPr lang="ru-RU" smtClean="0"/>
              <a:pPr/>
              <a:t>14.02.2023</a:t>
            </a:fld>
            <a:endParaRPr lang="ru-RU"/>
          </a:p>
        </p:txBody>
      </p:sp>
      <p:sp>
        <p:nvSpPr>
          <p:cNvPr id="5" name="Нижний колонтитул 4">
            <a:extLst>
              <a:ext uri="{FF2B5EF4-FFF2-40B4-BE49-F238E27FC236}">
                <a16:creationId xmlns:a16="http://schemas.microsoft.com/office/drawing/2014/main" id="{250E950A-AB98-416B-B631-F8BFBE1061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A7ECD10-A8EB-4699-BD15-1B8998C3F2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13641E-2A70-4EDC-8E47-AD615C52349A}" type="slidenum">
              <a:rPr lang="ru-RU" smtClean="0"/>
              <a:pPr/>
              <a:t>‹#›</a:t>
            </a:fld>
            <a:endParaRPr lang="ru-RU"/>
          </a:p>
        </p:txBody>
      </p:sp>
    </p:spTree>
    <p:extLst>
      <p:ext uri="{BB962C8B-B14F-4D97-AF65-F5344CB8AC3E}">
        <p14:creationId xmlns:p14="http://schemas.microsoft.com/office/powerpoint/2010/main" val="95660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stanatv.kz/kz/news/50393/"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adilet.zan.kz/rus/docs/T090000214" TargetMode="External"/><Relationship Id="rId3" Type="http://schemas.openxmlformats.org/officeDocument/2006/relationships/hyperlink" Target="https://adilet.zan.kz/rus/docs/K950001000" TargetMode="External"/><Relationship Id="rId7" Type="http://schemas.openxmlformats.org/officeDocument/2006/relationships/hyperlink" Target="https://adilet.zan.kz/rus/docs/K1400000226" TargetMode="External"/><Relationship Id="rId2" Type="http://schemas.openxmlformats.org/officeDocument/2006/relationships/hyperlink" Target="https://astanatv.kz/kz/news/50393/" TargetMode="External"/><Relationship Id="rId1" Type="http://schemas.openxmlformats.org/officeDocument/2006/relationships/slideLayout" Target="../slideLayouts/slideLayout2.xml"/><Relationship Id="rId6" Type="http://schemas.openxmlformats.org/officeDocument/2006/relationships/hyperlink" Target="https://adilet.zan.kz/rus/docs/Z070000319_" TargetMode="External"/><Relationship Id="rId11" Type="http://schemas.openxmlformats.org/officeDocument/2006/relationships/hyperlink" Target="https://hls.kz/" TargetMode="External"/><Relationship Id="rId5" Type="http://schemas.openxmlformats.org/officeDocument/2006/relationships/hyperlink" Target="https://adilet.zan.kz/rus/docs/Z020000345" TargetMode="External"/><Relationship Id="rId10" Type="http://schemas.openxmlformats.org/officeDocument/2006/relationships/hyperlink" Target="https://online.zakon.kz/Document/?doc_id=34004614" TargetMode="External"/><Relationship Id="rId4" Type="http://schemas.openxmlformats.org/officeDocument/2006/relationships/hyperlink" Target="https://www.unicef.org/kazakhstan/documents" TargetMode="External"/><Relationship Id="rId9" Type="http://schemas.openxmlformats.org/officeDocument/2006/relationships/hyperlink" Target="https://adilet.zan.kz/rus/docs/P200000015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E4743CB0-E178-43E6-835E-25C6F775572D}"/>
              </a:ext>
            </a:extLst>
          </p:cNvPr>
          <p:cNvSpPr/>
          <p:nvPr/>
        </p:nvSpPr>
        <p:spPr>
          <a:xfrm>
            <a:off x="2558642" y="-1"/>
            <a:ext cx="9633358" cy="6677637"/>
          </a:xfrm>
          <a:prstGeom prst="rect">
            <a:avLst/>
          </a:prstGeom>
          <a:solidFill>
            <a:srgbClr val="549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2F52547E-B601-490F-8356-310E4D3BD9EC}"/>
              </a:ext>
            </a:extLst>
          </p:cNvPr>
          <p:cNvSpPr txBox="1"/>
          <p:nvPr/>
        </p:nvSpPr>
        <p:spPr>
          <a:xfrm>
            <a:off x="3774719" y="1679760"/>
            <a:ext cx="6890880" cy="307777"/>
          </a:xfrm>
          <a:prstGeom prst="rect">
            <a:avLst/>
          </a:prstGeom>
          <a:noFill/>
        </p:spPr>
        <p:txBody>
          <a:bodyPr wrap="square" rtlCol="0">
            <a:spAutoFit/>
          </a:bodyPr>
          <a:lstStyle/>
          <a:p>
            <a:pPr algn="ctr"/>
            <a:r>
              <a:rPr lang="ru-RU" sz="1400" dirty="0">
                <a:solidFill>
                  <a:schemeClr val="bg1"/>
                </a:solidFill>
                <a:latin typeface="Arial" panose="020B0604020202020204" pitchFamily="34" charset="0"/>
                <a:cs typeface="Arial" panose="020B0604020202020204" pitchFamily="34" charset="0"/>
              </a:rPr>
              <a:t>НАЦИОНАЛЬНЫЙ ИНСТИТУТ ГАРМОНИЧНОГО РАЗВИТИЯ ЧЕЛОВЕКА</a:t>
            </a:r>
          </a:p>
        </p:txBody>
      </p:sp>
      <p:pic>
        <p:nvPicPr>
          <p:cNvPr id="6" name="Picture 2" descr="C:\Users\user\Desktop\ДЕПО\Слайды\3D_LOGO22.png">
            <a:extLst>
              <a:ext uri="{FF2B5EF4-FFF2-40B4-BE49-F238E27FC236}">
                <a16:creationId xmlns:a16="http://schemas.microsoft.com/office/drawing/2014/main" id="{39FA9E3B-7A33-493B-BCEE-532CC27035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4850" y="327536"/>
            <a:ext cx="1089623" cy="108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9" name="Rectangle 1"/>
          <p:cNvSpPr>
            <a:spLocks noChangeArrowheads="1"/>
          </p:cNvSpPr>
          <p:nvPr/>
        </p:nvSpPr>
        <p:spPr bwMode="auto">
          <a:xfrm>
            <a:off x="3137645" y="2526269"/>
            <a:ext cx="8426657"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ru-RU" sz="2400" b="1" dirty="0">
                <a:solidFill>
                  <a:schemeClr val="bg1"/>
                </a:solidFill>
                <a:latin typeface="Arial" pitchFamily="34" charset="0"/>
                <a:ea typeface="Times New Roman" pitchFamily="18" charset="0"/>
                <a:cs typeface="Arial" pitchFamily="34" charset="0"/>
              </a:rPr>
              <a:t>НОРМАТИВНО-ПРАВОВЫЕ АКТЫ, РЕГУЛИРУЮЩИЕ ДЕЯТЕЛЬНОСТЬ ПО ПРЕДУПРЕЖДЕНИЮ СУИЦИДАЛЬНОГО ПОВЕДЕНИЯ И НАСИЛИЯ СРЕДИ НЕСОВЕРШЕННОЛЕТНИХ В ОРГАНИЗАЦИЯХ ОБРАЗОВАНИЯ</a:t>
            </a:r>
          </a:p>
        </p:txBody>
      </p:sp>
    </p:spTree>
    <p:extLst>
      <p:ext uri="{BB962C8B-B14F-4D97-AF65-F5344CB8AC3E}">
        <p14:creationId xmlns:p14="http://schemas.microsoft.com/office/powerpoint/2010/main" val="92810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767016" y="1576971"/>
            <a:ext cx="8657968" cy="145298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Picture 2" descr="C:\Users\user\Desktop\ДЕПО\Слайды\3D_LOGO22.png">
            <a:extLst>
              <a:ext uri="{FF2B5EF4-FFF2-40B4-BE49-F238E27FC236}">
                <a16:creationId xmlns:a16="http://schemas.microsoft.com/office/drawing/2014/main" id="{39FA9E3B-7A33-493B-BCEE-532CC27035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226" y="255819"/>
            <a:ext cx="757928" cy="75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F52547E-B601-490F-8356-310E4D3BD9EC}"/>
              </a:ext>
            </a:extLst>
          </p:cNvPr>
          <p:cNvSpPr txBox="1"/>
          <p:nvPr/>
        </p:nvSpPr>
        <p:spPr>
          <a:xfrm>
            <a:off x="1972814" y="313915"/>
            <a:ext cx="4553494" cy="246221"/>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НАЦИОНАЛЬНЫЙ ИНСТИТУТ ГАРМОНИЧНОГО РАЗВИТИЯ ЧЕЛОВЕКА</a:t>
            </a:r>
          </a:p>
        </p:txBody>
      </p:sp>
      <p:sp>
        <p:nvSpPr>
          <p:cNvPr id="8" name="Прямоугольник 7"/>
          <p:cNvSpPr/>
          <p:nvPr/>
        </p:nvSpPr>
        <p:spPr>
          <a:xfrm>
            <a:off x="1972814" y="1658953"/>
            <a:ext cx="8147730" cy="1600438"/>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Цель:  </a:t>
            </a:r>
            <a:r>
              <a:rPr lang="ru-RU" sz="2000" dirty="0">
                <a:latin typeface="Times New Roman" panose="02020603050405020304" pitchFamily="18" charset="0"/>
                <a:cs typeface="Times New Roman" panose="02020603050405020304" pitchFamily="18" charset="0"/>
              </a:rPr>
              <a:t>Ознакомление с законодательными и нормативно-правовыми актами и документами, регулирующие предупреждение суицидального поведения и насилия среди несовершеннолетних в организациях образования.</a:t>
            </a:r>
          </a:p>
          <a:p>
            <a:pPr algn="ct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ED479480-7412-466A-A6B6-7FD1C7C34459}"/>
              </a:ext>
            </a:extLst>
          </p:cNvPr>
          <p:cNvPicPr>
            <a:picLocks noChangeAspect="1"/>
          </p:cNvPicPr>
          <p:nvPr/>
        </p:nvPicPr>
        <p:blipFill>
          <a:blip r:embed="rId3"/>
          <a:stretch>
            <a:fillRect/>
          </a:stretch>
        </p:blipFill>
        <p:spPr>
          <a:xfrm>
            <a:off x="1739154" y="3364540"/>
            <a:ext cx="8724496" cy="2166214"/>
          </a:xfrm>
          <a:prstGeom prst="rect">
            <a:avLst/>
          </a:prstGeom>
        </p:spPr>
      </p:pic>
      <p:sp>
        <p:nvSpPr>
          <p:cNvPr id="5" name="Прямоугольник 4">
            <a:extLst>
              <a:ext uri="{FF2B5EF4-FFF2-40B4-BE49-F238E27FC236}">
                <a16:creationId xmlns:a16="http://schemas.microsoft.com/office/drawing/2014/main" id="{4CB251C2-744D-4C9C-9036-3BBDB7D4D13D}"/>
              </a:ext>
            </a:extLst>
          </p:cNvPr>
          <p:cNvSpPr/>
          <p:nvPr/>
        </p:nvSpPr>
        <p:spPr>
          <a:xfrm>
            <a:off x="1932862" y="3429000"/>
            <a:ext cx="8227629" cy="2308324"/>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Задачи:</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ознакомить слушателей с законодательными и нормативно- правовыми актами и документами, регулирующих предупреждение суицидального поведения и насилия; </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изучить основные нормативные документы о правах ребенка;</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формировать представления о значимости законов по профилактике суицида.</a:t>
            </a:r>
          </a:p>
          <a:p>
            <a:br>
              <a:rPr lang="ru-RU" b="1" dirty="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955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D55E89-0EAC-4D04-9F89-49106FD32F36}"/>
              </a:ext>
            </a:extLst>
          </p:cNvPr>
          <p:cNvPicPr>
            <a:picLocks noChangeAspect="1"/>
          </p:cNvPicPr>
          <p:nvPr/>
        </p:nvPicPr>
        <p:blipFill>
          <a:blip r:embed="rId2"/>
          <a:stretch>
            <a:fillRect/>
          </a:stretch>
        </p:blipFill>
        <p:spPr>
          <a:xfrm>
            <a:off x="4097958" y="1167357"/>
            <a:ext cx="3915052" cy="570902"/>
          </a:xfrm>
          <a:prstGeom prst="rect">
            <a:avLst/>
          </a:prstGeom>
        </p:spPr>
      </p:pic>
      <p:sp>
        <p:nvSpPr>
          <p:cNvPr id="4" name="Прямоугольник 3">
            <a:extLst>
              <a:ext uri="{FF2B5EF4-FFF2-40B4-BE49-F238E27FC236}">
                <a16:creationId xmlns:a16="http://schemas.microsoft.com/office/drawing/2014/main" id="{E6E77D0F-F585-475E-89B1-827527A20CC6}"/>
              </a:ext>
            </a:extLst>
          </p:cNvPr>
          <p:cNvSpPr/>
          <p:nvPr/>
        </p:nvSpPr>
        <p:spPr>
          <a:xfrm>
            <a:off x="4989326" y="1268142"/>
            <a:ext cx="2132315"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ПЛАН ЗАНЯТИЯ </a:t>
            </a:r>
          </a:p>
        </p:txBody>
      </p:sp>
      <p:sp>
        <p:nvSpPr>
          <p:cNvPr id="5" name="Прямоугольник 4">
            <a:extLst>
              <a:ext uri="{FF2B5EF4-FFF2-40B4-BE49-F238E27FC236}">
                <a16:creationId xmlns:a16="http://schemas.microsoft.com/office/drawing/2014/main" id="{8A9B11F9-4418-4D59-8C99-0547EB003B5C}"/>
              </a:ext>
            </a:extLst>
          </p:cNvPr>
          <p:cNvSpPr/>
          <p:nvPr/>
        </p:nvSpPr>
        <p:spPr>
          <a:xfrm>
            <a:off x="2118804" y="2169241"/>
            <a:ext cx="7986944" cy="2677656"/>
          </a:xfrm>
          <a:prstGeom prst="rect">
            <a:avLst/>
          </a:prstGeom>
        </p:spPr>
        <p:txBody>
          <a:bodyPr wrap="square">
            <a:spAutoFit/>
          </a:bodyPr>
          <a:lstStyle/>
          <a:p>
            <a:pPr marL="457200" indent="-457200">
              <a:lnSpc>
                <a:spcPct val="150000"/>
              </a:lnSpc>
              <a:buFont typeface="+mj-lt"/>
              <a:buAutoNum type="arabicPeriod"/>
            </a:pPr>
            <a:r>
              <a:rPr lang="ru-RU" sz="2400" dirty="0">
                <a:latin typeface="Times New Roman" panose="02020603050405020304" pitchFamily="18" charset="0"/>
                <a:cs typeface="Times New Roman" panose="02020603050405020304" pitchFamily="18" charset="0"/>
              </a:rPr>
              <a:t>Международно-правовые документы, законодательные акты о правах ребенка.</a:t>
            </a:r>
          </a:p>
          <a:p>
            <a:pPr marL="457200" indent="-457200">
              <a:lnSpc>
                <a:spcPct val="150000"/>
              </a:lnSpc>
              <a:buFont typeface="+mj-lt"/>
              <a:buAutoNum type="arabicPeriod"/>
            </a:pPr>
            <a:r>
              <a:rPr lang="ru-RU" sz="2400" dirty="0">
                <a:latin typeface="Times New Roman" panose="02020603050405020304" pitchFamily="18" charset="0"/>
                <a:cs typeface="Times New Roman" panose="02020603050405020304" pitchFamily="18" charset="0"/>
              </a:rPr>
              <a:t>Законы Республики Казахстан, направленные на профилактику насилия.</a:t>
            </a:r>
          </a:p>
          <a:p>
            <a:pPr marL="457200" indent="-457200">
              <a:buFont typeface="+mj-lt"/>
              <a:buAutoNum type="arabicPeriod"/>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501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7983EA52-4643-4179-BF86-B00D6B69E02B}"/>
              </a:ext>
            </a:extLst>
          </p:cNvPr>
          <p:cNvSpPr/>
          <p:nvPr/>
        </p:nvSpPr>
        <p:spPr>
          <a:xfrm>
            <a:off x="1322455" y="1850294"/>
            <a:ext cx="6788458" cy="2308324"/>
          </a:xfrm>
          <a:prstGeom prst="rect">
            <a:avLst/>
          </a:prstGeom>
        </p:spPr>
        <p:txBody>
          <a:bodyPr wrap="square">
            <a:spAutoFit/>
          </a:bodyPr>
          <a:lstStyle/>
          <a:p>
            <a:r>
              <a:rPr lang="ru-RU" sz="2400" i="1" dirty="0">
                <a:solidFill>
                  <a:srgbClr val="002060"/>
                </a:solidFill>
                <a:latin typeface="Times New Roman" panose="02020603050405020304" pitchFamily="18" charset="0"/>
                <a:cs typeface="Times New Roman" panose="02020603050405020304" pitchFamily="18" charset="0"/>
              </a:rPr>
              <a:t>Суициды в детской и подростковой среде - это трагедия для всех нас. Всем нам надо серьезно задуматься, почему дети идут на такой шаг. Формирование твердых жизненных установок является, по сути, базовым критерием качества воспитательного процесса. </a:t>
            </a:r>
          </a:p>
        </p:txBody>
      </p:sp>
      <p:pic>
        <p:nvPicPr>
          <p:cNvPr id="6" name="Рисунок 5">
            <a:extLst>
              <a:ext uri="{FF2B5EF4-FFF2-40B4-BE49-F238E27FC236}">
                <a16:creationId xmlns:a16="http://schemas.microsoft.com/office/drawing/2014/main" id="{A7340718-B8CF-4C1B-9B05-5684EC2F4037}"/>
              </a:ext>
            </a:extLst>
          </p:cNvPr>
          <p:cNvPicPr>
            <a:picLocks noChangeAspect="1"/>
          </p:cNvPicPr>
          <p:nvPr/>
        </p:nvPicPr>
        <p:blipFill>
          <a:blip r:embed="rId2"/>
          <a:stretch>
            <a:fillRect/>
          </a:stretch>
        </p:blipFill>
        <p:spPr>
          <a:xfrm>
            <a:off x="8110913" y="1352484"/>
            <a:ext cx="3907875" cy="2938527"/>
          </a:xfrm>
          <a:prstGeom prst="rect">
            <a:avLst/>
          </a:prstGeom>
          <a:ln>
            <a:noFill/>
          </a:ln>
          <a:effectLst>
            <a:softEdge rad="112500"/>
          </a:effectLst>
        </p:spPr>
      </p:pic>
      <p:sp>
        <p:nvSpPr>
          <p:cNvPr id="8" name="Прямоугольник 7">
            <a:extLst>
              <a:ext uri="{FF2B5EF4-FFF2-40B4-BE49-F238E27FC236}">
                <a16:creationId xmlns:a16="http://schemas.microsoft.com/office/drawing/2014/main" id="{11ACCC9D-9E91-43EF-A108-67AA10A08D56}"/>
              </a:ext>
            </a:extLst>
          </p:cNvPr>
          <p:cNvSpPr/>
          <p:nvPr/>
        </p:nvSpPr>
        <p:spPr>
          <a:xfrm>
            <a:off x="8019658" y="4158618"/>
            <a:ext cx="3907874" cy="861774"/>
          </a:xfrm>
          <a:prstGeom prst="rect">
            <a:avLst/>
          </a:prstGeom>
        </p:spPr>
        <p:txBody>
          <a:bodyPr wrap="square">
            <a:spAutoFit/>
          </a:bodyPr>
          <a:lstStyle/>
          <a:p>
            <a:pPr algn="ctr"/>
            <a:r>
              <a:rPr lang="ru-RU" sz="1600" b="1" dirty="0">
                <a:solidFill>
                  <a:srgbClr val="002060"/>
                </a:solidFill>
                <a:latin typeface="Times New Roman" panose="02020603050405020304" pitchFamily="18" charset="0"/>
                <a:cs typeface="Times New Roman" panose="02020603050405020304" pitchFamily="18" charset="0"/>
              </a:rPr>
              <a:t>Касым-</a:t>
            </a:r>
            <a:r>
              <a:rPr lang="ru-RU" sz="1600" b="1" dirty="0" err="1">
                <a:solidFill>
                  <a:srgbClr val="002060"/>
                </a:solidFill>
                <a:latin typeface="Times New Roman" panose="02020603050405020304" pitchFamily="18" charset="0"/>
                <a:cs typeface="Times New Roman" panose="02020603050405020304" pitchFamily="18" charset="0"/>
              </a:rPr>
              <a:t>Жомарт</a:t>
            </a:r>
            <a:r>
              <a:rPr lang="ru-RU" sz="1600" b="1" dirty="0">
                <a:solidFill>
                  <a:srgbClr val="002060"/>
                </a:solidFill>
                <a:latin typeface="Times New Roman" panose="02020603050405020304" pitchFamily="18" charset="0"/>
                <a:cs typeface="Times New Roman" panose="02020603050405020304" pitchFamily="18" charset="0"/>
              </a:rPr>
              <a:t> </a:t>
            </a:r>
            <a:r>
              <a:rPr lang="ru-RU" sz="1600" b="1" dirty="0" err="1">
                <a:solidFill>
                  <a:srgbClr val="002060"/>
                </a:solidFill>
                <a:latin typeface="Times New Roman" panose="02020603050405020304" pitchFamily="18" charset="0"/>
                <a:cs typeface="Times New Roman" panose="02020603050405020304" pitchFamily="18" charset="0"/>
              </a:rPr>
              <a:t>Кемелович</a:t>
            </a:r>
            <a:r>
              <a:rPr lang="ru-RU" sz="1600" b="1" dirty="0">
                <a:solidFill>
                  <a:srgbClr val="002060"/>
                </a:solidFill>
                <a:latin typeface="Times New Roman" panose="02020603050405020304" pitchFamily="18" charset="0"/>
                <a:cs typeface="Times New Roman" panose="02020603050405020304" pitchFamily="18" charset="0"/>
              </a:rPr>
              <a:t> Токаев </a:t>
            </a:r>
            <a:r>
              <a:rPr lang="ru-RU" sz="1600" dirty="0">
                <a:solidFill>
                  <a:srgbClr val="002060"/>
                </a:solidFill>
                <a:latin typeface="Times New Roman" panose="02020603050405020304" pitchFamily="18" charset="0"/>
                <a:cs typeface="Times New Roman" panose="02020603050405020304" pitchFamily="18" charset="0"/>
              </a:rPr>
              <a:t>- </a:t>
            </a:r>
          </a:p>
          <a:p>
            <a:pPr algn="ctr"/>
            <a:r>
              <a:rPr lang="ru-RU" sz="1600" dirty="0">
                <a:solidFill>
                  <a:srgbClr val="002060"/>
                </a:solidFill>
                <a:latin typeface="Times New Roman" panose="02020603050405020304" pitchFamily="18" charset="0"/>
                <a:cs typeface="Times New Roman" panose="02020603050405020304" pitchFamily="18" charset="0"/>
              </a:rPr>
              <a:t>Президент Республики Казахстан</a:t>
            </a:r>
          </a:p>
          <a:p>
            <a:r>
              <a:rPr lang="ru-RU" dirty="0"/>
              <a:t> </a:t>
            </a:r>
          </a:p>
        </p:txBody>
      </p:sp>
      <p:sp>
        <p:nvSpPr>
          <p:cNvPr id="9" name="Прямоугольник 8">
            <a:extLst>
              <a:ext uri="{FF2B5EF4-FFF2-40B4-BE49-F238E27FC236}">
                <a16:creationId xmlns:a16="http://schemas.microsoft.com/office/drawing/2014/main" id="{C23FDE69-432F-4E00-9182-182750965EBC}"/>
              </a:ext>
            </a:extLst>
          </p:cNvPr>
          <p:cNvSpPr/>
          <p:nvPr/>
        </p:nvSpPr>
        <p:spPr>
          <a:xfrm>
            <a:off x="8589803" y="6099029"/>
            <a:ext cx="6096000" cy="261610"/>
          </a:xfrm>
          <a:prstGeom prst="rect">
            <a:avLst/>
          </a:prstGeom>
        </p:spPr>
        <p:txBody>
          <a:bodyPr>
            <a:spAutoFit/>
          </a:bodyPr>
          <a:lstStyle/>
          <a:p>
            <a:r>
              <a:rPr lang="ru-RU" sz="1100" dirty="0">
                <a:latin typeface="Times New Roman" panose="02020603050405020304" pitchFamily="18" charset="0"/>
                <a:cs typeface="Times New Roman" panose="02020603050405020304" pitchFamily="18" charset="0"/>
              </a:rPr>
              <a:t>16 август 2019 г. </a:t>
            </a:r>
          </a:p>
        </p:txBody>
      </p:sp>
      <p:sp>
        <p:nvSpPr>
          <p:cNvPr id="10" name="Прямоугольник 9">
            <a:extLst>
              <a:ext uri="{FF2B5EF4-FFF2-40B4-BE49-F238E27FC236}">
                <a16:creationId xmlns:a16="http://schemas.microsoft.com/office/drawing/2014/main" id="{7E1387D7-0AA5-43CE-9D58-BACD6A77E59D}"/>
              </a:ext>
            </a:extLst>
          </p:cNvPr>
          <p:cNvSpPr/>
          <p:nvPr/>
        </p:nvSpPr>
        <p:spPr>
          <a:xfrm>
            <a:off x="9628497" y="6099029"/>
            <a:ext cx="2130711" cy="261610"/>
          </a:xfrm>
          <a:prstGeom prst="rect">
            <a:avLst/>
          </a:prstGeom>
        </p:spPr>
        <p:txBody>
          <a:bodyPr wrap="none">
            <a:spAutoFit/>
          </a:bodyPr>
          <a:lstStyle/>
          <a:p>
            <a:r>
              <a:rPr lang="ru-RU" sz="1100" dirty="0">
                <a:latin typeface="Times New Roman" panose="02020603050405020304" pitchFamily="18" charset="0"/>
                <a:cs typeface="Times New Roman" panose="02020603050405020304" pitchFamily="18" charset="0"/>
                <a:hlinkClick r:id="rId3"/>
              </a:rPr>
              <a:t>https://astanatv.kz/kz/news/50393/</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758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D55E89-0EAC-4D04-9F89-49106FD32F36}"/>
              </a:ext>
            </a:extLst>
          </p:cNvPr>
          <p:cNvPicPr>
            <a:picLocks noChangeAspect="1"/>
          </p:cNvPicPr>
          <p:nvPr/>
        </p:nvPicPr>
        <p:blipFill>
          <a:blip r:embed="rId2"/>
          <a:stretch>
            <a:fillRect/>
          </a:stretch>
        </p:blipFill>
        <p:spPr>
          <a:xfrm>
            <a:off x="3659079" y="186593"/>
            <a:ext cx="4873841" cy="570902"/>
          </a:xfrm>
          <a:prstGeom prst="rect">
            <a:avLst/>
          </a:prstGeom>
        </p:spPr>
      </p:pic>
      <p:sp>
        <p:nvSpPr>
          <p:cNvPr id="4" name="Прямоугольник 3">
            <a:extLst>
              <a:ext uri="{FF2B5EF4-FFF2-40B4-BE49-F238E27FC236}">
                <a16:creationId xmlns:a16="http://schemas.microsoft.com/office/drawing/2014/main" id="{E6E77D0F-F585-475E-89B1-827527A20CC6}"/>
              </a:ext>
            </a:extLst>
          </p:cNvPr>
          <p:cNvSpPr/>
          <p:nvPr/>
        </p:nvSpPr>
        <p:spPr>
          <a:xfrm>
            <a:off x="4989327" y="1083476"/>
            <a:ext cx="242374"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 </a:t>
            </a:r>
          </a:p>
        </p:txBody>
      </p:sp>
      <p:sp>
        <p:nvSpPr>
          <p:cNvPr id="3" name="Прямоугольник 2">
            <a:extLst>
              <a:ext uri="{FF2B5EF4-FFF2-40B4-BE49-F238E27FC236}">
                <a16:creationId xmlns:a16="http://schemas.microsoft.com/office/drawing/2014/main" id="{CF0115F2-4EF8-477B-8F78-1B6E4B66E635}"/>
              </a:ext>
            </a:extLst>
          </p:cNvPr>
          <p:cNvSpPr/>
          <p:nvPr/>
        </p:nvSpPr>
        <p:spPr>
          <a:xfrm>
            <a:off x="3951891" y="271989"/>
            <a:ext cx="4241867" cy="400110"/>
          </a:xfrm>
          <a:prstGeom prst="rect">
            <a:avLst/>
          </a:prstGeom>
        </p:spPr>
        <p:txBody>
          <a:bodyPr wrap="none">
            <a:spAutoFit/>
          </a:bodyPr>
          <a:lstStyle/>
          <a:p>
            <a:r>
              <a:rPr lang="ru-RU" sz="2000" b="1" dirty="0">
                <a:latin typeface="Times New Roman" panose="02020603050405020304" pitchFamily="18" charset="0"/>
                <a:cs typeface="Times New Roman" panose="02020603050405020304" pitchFamily="18" charset="0"/>
              </a:rPr>
              <a:t>Нормативно-правовое обеспечение</a:t>
            </a:r>
          </a:p>
        </p:txBody>
      </p:sp>
      <p:sp>
        <p:nvSpPr>
          <p:cNvPr id="6" name="Прямоугольник 5">
            <a:extLst>
              <a:ext uri="{FF2B5EF4-FFF2-40B4-BE49-F238E27FC236}">
                <a16:creationId xmlns:a16="http://schemas.microsoft.com/office/drawing/2014/main" id="{D0BBDAD6-3B25-44C7-A97F-473B4684B8ED}"/>
              </a:ext>
            </a:extLst>
          </p:cNvPr>
          <p:cNvSpPr/>
          <p:nvPr/>
        </p:nvSpPr>
        <p:spPr>
          <a:xfrm>
            <a:off x="781235" y="920621"/>
            <a:ext cx="10786369" cy="5324535"/>
          </a:xfrm>
          <a:prstGeom prst="rect">
            <a:avLst/>
          </a:prstGeom>
        </p:spPr>
        <p:txBody>
          <a:bodyPr wrap="square">
            <a:spAutoFit/>
          </a:bodyPr>
          <a:lstStyle/>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Конституция Республики Казахстан</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Закон Республики Казахстан «Об образовании»</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Конвенция ООН о правах ребенка</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Уголовный кодекс Республики Казахстан</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Кодекс Республики Казахстан «О браке и семье»</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Послание народу Казахстана «Стратегия «Казахстан-2050»: новый политический курс состоявшегося государства»</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Постановление Правительства Республики Казахстан от 30 марта 2020 года № 156 «Об утверждении дорожной карты по решению вопросов усиления защиты прав ребенка, противодействия бытовому насилию и росту суицида среди подростков на 2020-2023 годы».</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Приказ Министра образования и науки Республики Казахстан от 30 апреля 2020 года № 169 «О внесении изменений в приказ Министра образования и науки Республики Казахстан от 13 июля 2009 года № 338 «Об утверждении Типовых квалификационных характеристик должностей </a:t>
            </a:r>
          </a:p>
          <a:p>
            <a:pPr marL="342900" indent="-342900">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Совместный приказ МЗСР РК от 27.02.2015 № 102, МОН РК от 02.03.2015 № 95, МВД РК от 11.03.2015 № 201 «О поэтапном внедрении проекта по превенции суицидов среди несовершеннолетних в РК» педагогических работников и приравненных к ним лиц»</a:t>
            </a:r>
          </a:p>
        </p:txBody>
      </p:sp>
      <p:pic>
        <p:nvPicPr>
          <p:cNvPr id="7" name="Рисунок 6">
            <a:extLst>
              <a:ext uri="{FF2B5EF4-FFF2-40B4-BE49-F238E27FC236}">
                <a16:creationId xmlns:a16="http://schemas.microsoft.com/office/drawing/2014/main" id="{E5FD2A8D-F269-477B-9DF6-85A8B391E3C4}"/>
              </a:ext>
            </a:extLst>
          </p:cNvPr>
          <p:cNvPicPr>
            <a:picLocks noChangeAspect="1"/>
          </p:cNvPicPr>
          <p:nvPr/>
        </p:nvPicPr>
        <p:blipFill>
          <a:blip r:embed="rId3"/>
          <a:stretch>
            <a:fillRect/>
          </a:stretch>
        </p:blipFill>
        <p:spPr>
          <a:xfrm>
            <a:off x="9258601" y="757495"/>
            <a:ext cx="1918385" cy="1502391"/>
          </a:xfrm>
          <a:prstGeom prst="rect">
            <a:avLst/>
          </a:prstGeom>
        </p:spPr>
      </p:pic>
    </p:spTree>
    <p:extLst>
      <p:ext uri="{BB962C8B-B14F-4D97-AF65-F5344CB8AC3E}">
        <p14:creationId xmlns:p14="http://schemas.microsoft.com/office/powerpoint/2010/main" val="3230882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775533" y="907650"/>
            <a:ext cx="9206144"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КОНСТИТУЦИЯ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Конституция принята на республиканском референдуме 30 августа 1995 года.</a:t>
            </a: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2817181" y="1956384"/>
            <a:ext cx="8910221" cy="3477875"/>
          </a:xfrm>
          <a:prstGeom prst="rect">
            <a:avLst/>
          </a:prstGeom>
        </p:spPr>
        <p:txBody>
          <a:bodyPr wrap="square">
            <a:spAutoFit/>
          </a:bodyPr>
          <a:lstStyle/>
          <a:p>
            <a:r>
              <a:rPr lang="ru-RU" sz="2000" b="1" dirty="0">
                <a:solidFill>
                  <a:schemeClr val="tx2"/>
                </a:solidFill>
                <a:latin typeface="Times New Roman" panose="02020603050405020304" pitchFamily="18" charset="0"/>
                <a:cs typeface="Times New Roman" panose="02020603050405020304" pitchFamily="18" charset="0"/>
              </a:rPr>
              <a:t>Статья 1.  </a:t>
            </a:r>
            <a:r>
              <a:rPr lang="ru-RU" sz="2000" dirty="0">
                <a:latin typeface="Times New Roman" panose="02020603050405020304" pitchFamily="18" charset="0"/>
                <a:cs typeface="Times New Roman" panose="02020603050405020304" pitchFamily="18" charset="0"/>
              </a:rPr>
              <a:t>Республика Казахстан утверждает себя демократическим, светским, правовым и социальным государством, высшими ценностями которого являются человек, его жизнь, права и свободы.</a:t>
            </a:r>
          </a:p>
          <a:p>
            <a:r>
              <a:rPr lang="ru-RU" sz="2000" b="1" dirty="0">
                <a:solidFill>
                  <a:schemeClr val="tx2"/>
                </a:solidFill>
                <a:latin typeface="Times New Roman" panose="02020603050405020304" pitchFamily="18" charset="0"/>
                <a:cs typeface="Times New Roman" panose="02020603050405020304" pitchFamily="18" charset="0"/>
              </a:rPr>
              <a:t>Статья 17.</a:t>
            </a:r>
          </a:p>
          <a:p>
            <a:pPr marL="457200" indent="-457200">
              <a:buFont typeface="+mj-lt"/>
              <a:buAutoNum type="arabicPeriod"/>
            </a:pPr>
            <a:r>
              <a:rPr lang="ru-RU" sz="2000" dirty="0">
                <a:latin typeface="Times New Roman" panose="02020603050405020304" pitchFamily="18" charset="0"/>
                <a:cs typeface="Times New Roman" panose="02020603050405020304" pitchFamily="18" charset="0"/>
              </a:rPr>
              <a:t>Достоинство человека неприкосновенно. </a:t>
            </a:r>
          </a:p>
          <a:p>
            <a:pPr marL="457200" indent="-457200">
              <a:buFont typeface="+mj-lt"/>
              <a:buAutoNum type="arabicPeriod"/>
            </a:pPr>
            <a:r>
              <a:rPr lang="ru-RU" sz="2000" dirty="0">
                <a:latin typeface="Times New Roman" panose="02020603050405020304" pitchFamily="18" charset="0"/>
                <a:cs typeface="Times New Roman" panose="02020603050405020304" pitchFamily="18" charset="0"/>
              </a:rPr>
              <a:t>Никто не должен подвергаться пыткам, насилию, другому жестокому или унижающему человеческое достоинство обращению или наказанию. </a:t>
            </a:r>
          </a:p>
          <a:p>
            <a:r>
              <a:rPr lang="ru-RU" sz="2000" b="1" dirty="0">
                <a:solidFill>
                  <a:schemeClr val="tx2"/>
                </a:solidFill>
                <a:latin typeface="Times New Roman" panose="02020603050405020304" pitchFamily="18" charset="0"/>
                <a:cs typeface="Times New Roman" panose="02020603050405020304" pitchFamily="18" charset="0"/>
              </a:rPr>
              <a:t>Статья 34.</a:t>
            </a:r>
          </a:p>
          <a:p>
            <a:r>
              <a:rPr lang="ru-RU" sz="2000" dirty="0">
                <a:latin typeface="Times New Roman" panose="02020603050405020304" pitchFamily="18" charset="0"/>
                <a:cs typeface="Times New Roman" panose="02020603050405020304" pitchFamily="18" charset="0"/>
              </a:rPr>
              <a:t>1. Каждый обязан соблюдать Конституцию и законодательство Республики Казахстан, уважать права, свободы, честь и достоинство других лиц. </a:t>
            </a:r>
          </a:p>
          <a:p>
            <a:endParaRPr lang="ru-RU" sz="20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D119AF04-D68B-424C-8807-03C257816E23}"/>
              </a:ext>
            </a:extLst>
          </p:cNvPr>
          <p:cNvPicPr>
            <a:picLocks noChangeAspect="1"/>
          </p:cNvPicPr>
          <p:nvPr/>
        </p:nvPicPr>
        <p:blipFill>
          <a:blip r:embed="rId2"/>
          <a:stretch>
            <a:fillRect/>
          </a:stretch>
        </p:blipFill>
        <p:spPr>
          <a:xfrm>
            <a:off x="321554" y="2693231"/>
            <a:ext cx="2412158" cy="2945231"/>
          </a:xfrm>
          <a:prstGeom prst="rect">
            <a:avLst/>
          </a:prstGeom>
          <a:ln>
            <a:noFill/>
          </a:ln>
          <a:effectLst>
            <a:softEdge rad="112500"/>
          </a:effectLst>
        </p:spPr>
      </p:pic>
    </p:spTree>
    <p:extLst>
      <p:ext uri="{BB962C8B-B14F-4D97-AF65-F5344CB8AC3E}">
        <p14:creationId xmlns:p14="http://schemas.microsoft.com/office/powerpoint/2010/main" val="1898040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2565646" y="837200"/>
            <a:ext cx="8975325" cy="400110"/>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КОНВЕНЦИЯ О ПРАВАХ РЕБЕНКА</a:t>
            </a:r>
          </a:p>
        </p:txBody>
      </p:sp>
      <p:sp>
        <p:nvSpPr>
          <p:cNvPr id="2" name="Прямоугольник 1">
            <a:extLst>
              <a:ext uri="{FF2B5EF4-FFF2-40B4-BE49-F238E27FC236}">
                <a16:creationId xmlns:a16="http://schemas.microsoft.com/office/drawing/2014/main" id="{1DAC2FCC-ECAB-4B16-B500-BCCB14A3CB4A}"/>
              </a:ext>
            </a:extLst>
          </p:cNvPr>
          <p:cNvSpPr/>
          <p:nvPr/>
        </p:nvSpPr>
        <p:spPr>
          <a:xfrm>
            <a:off x="3642804" y="1498898"/>
            <a:ext cx="7587449" cy="347787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Конвенция о правах ребенка (КПР) является наиболее общепризнанным документом по правам человека, ратифицированным всеми странами мира, кроме двух. Конвенция объединяет весь спектр прав человека - гражданских, политических, экономических, социальных и культурных прав - детей в один единый документ. Конвенция была принята Генеральной Ассамблеей ООН 20 ноября 1989 г. и вступила в силу в сентябре 1990 г.</a:t>
            </a:r>
          </a:p>
          <a:p>
            <a:pPr algn="just"/>
            <a:r>
              <a:rPr lang="ru-RU" sz="2000" dirty="0">
                <a:latin typeface="Times New Roman" panose="02020603050405020304" pitchFamily="18" charset="0"/>
                <a:cs typeface="Times New Roman" panose="02020603050405020304" pitchFamily="18" charset="0"/>
              </a:rPr>
              <a:t>В 54 статье Конвенции изложены права человека, которые должны соблюдаться и защищаться в отношении каждого ребенка в возрасте до восемнадцати лет.</a:t>
            </a:r>
          </a:p>
        </p:txBody>
      </p:sp>
      <p:pic>
        <p:nvPicPr>
          <p:cNvPr id="5" name="Рисунок 4">
            <a:extLst>
              <a:ext uri="{FF2B5EF4-FFF2-40B4-BE49-F238E27FC236}">
                <a16:creationId xmlns:a16="http://schemas.microsoft.com/office/drawing/2014/main" id="{4BFD768B-38E0-49E1-879A-310C96031686}"/>
              </a:ext>
            </a:extLst>
          </p:cNvPr>
          <p:cNvPicPr>
            <a:picLocks noChangeAspect="1"/>
          </p:cNvPicPr>
          <p:nvPr/>
        </p:nvPicPr>
        <p:blipFill rotWithShape="1">
          <a:blip r:embed="rId2">
            <a:clrChange>
              <a:clrFrom>
                <a:srgbClr val="00ACEC"/>
              </a:clrFrom>
              <a:clrTo>
                <a:srgbClr val="00ACEC">
                  <a:alpha val="0"/>
                </a:srgbClr>
              </a:clrTo>
            </a:clrChange>
            <a:extLst>
              <a:ext uri="{BEBA8EAE-BF5A-486C-A8C5-ECC9F3942E4B}">
                <a14:imgProps xmlns:a14="http://schemas.microsoft.com/office/drawing/2010/main">
                  <a14:imgLayer r:embed="rId3">
                    <a14:imgEffect>
                      <a14:saturation sat="222000"/>
                    </a14:imgEffect>
                  </a14:imgLayer>
                </a14:imgProps>
              </a:ext>
            </a:extLst>
          </a:blip>
          <a:srcRect l="14570" r="11481"/>
          <a:stretch/>
        </p:blipFill>
        <p:spPr>
          <a:xfrm>
            <a:off x="488272" y="2204980"/>
            <a:ext cx="2944683" cy="2216099"/>
          </a:xfrm>
          <a:prstGeom prst="rect">
            <a:avLst/>
          </a:prstGeom>
        </p:spPr>
      </p:pic>
    </p:spTree>
    <p:extLst>
      <p:ext uri="{BB962C8B-B14F-4D97-AF65-F5344CB8AC3E}">
        <p14:creationId xmlns:p14="http://schemas.microsoft.com/office/powerpoint/2010/main" val="2990499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867703" y="450593"/>
            <a:ext cx="8975325"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КОНВЕНЦИЯ О ПРАВАХ РЕБЕНКА</a:t>
            </a:r>
          </a:p>
          <a:p>
            <a:pPr algn="ctr"/>
            <a:r>
              <a:rPr lang="ru-RU" sz="2000" b="1" dirty="0">
                <a:solidFill>
                  <a:srgbClr val="002060"/>
                </a:solidFill>
                <a:latin typeface="Times New Roman" panose="02020603050405020304" pitchFamily="18" charset="0"/>
                <a:cs typeface="Times New Roman" panose="02020603050405020304" pitchFamily="18" charset="0"/>
              </a:rPr>
              <a:t>Основные положения</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BFD768B-38E0-49E1-879A-310C96031686}"/>
              </a:ext>
            </a:extLst>
          </p:cNvPr>
          <p:cNvPicPr>
            <a:picLocks noChangeAspect="1"/>
          </p:cNvPicPr>
          <p:nvPr/>
        </p:nvPicPr>
        <p:blipFill rotWithShape="1">
          <a:blip r:embed="rId2">
            <a:clrChange>
              <a:clrFrom>
                <a:srgbClr val="00ACEC"/>
              </a:clrFrom>
              <a:clrTo>
                <a:srgbClr val="00ACEC">
                  <a:alpha val="0"/>
                </a:srgbClr>
              </a:clrTo>
            </a:clrChange>
            <a:extLst>
              <a:ext uri="{BEBA8EAE-BF5A-486C-A8C5-ECC9F3942E4B}">
                <a14:imgProps xmlns:a14="http://schemas.microsoft.com/office/drawing/2010/main">
                  <a14:imgLayer r:embed="rId3">
                    <a14:imgEffect>
                      <a14:saturation sat="222000"/>
                    </a14:imgEffect>
                  </a14:imgLayer>
                </a14:imgProps>
              </a:ext>
            </a:extLst>
          </a:blip>
          <a:srcRect l="14570" r="11481"/>
          <a:stretch/>
        </p:blipFill>
        <p:spPr>
          <a:xfrm>
            <a:off x="10564427" y="290758"/>
            <a:ext cx="1296138" cy="975443"/>
          </a:xfrm>
          <a:prstGeom prst="rect">
            <a:avLst/>
          </a:prstGeom>
        </p:spPr>
      </p:pic>
      <p:sp>
        <p:nvSpPr>
          <p:cNvPr id="3" name="Прямоугольник 2">
            <a:extLst>
              <a:ext uri="{FF2B5EF4-FFF2-40B4-BE49-F238E27FC236}">
                <a16:creationId xmlns:a16="http://schemas.microsoft.com/office/drawing/2014/main" id="{00CEA808-D73E-44C2-A351-DDCA4C934925}"/>
              </a:ext>
            </a:extLst>
          </p:cNvPr>
          <p:cNvSpPr/>
          <p:nvPr/>
        </p:nvSpPr>
        <p:spPr>
          <a:xfrm>
            <a:off x="250054" y="882817"/>
            <a:ext cx="11691891" cy="5324535"/>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Первая часть</a:t>
            </a:r>
          </a:p>
          <a:p>
            <a:r>
              <a:rPr lang="ru-RU" sz="2000" b="1" dirty="0">
                <a:latin typeface="Times New Roman" panose="02020603050405020304" pitchFamily="18" charset="0"/>
                <a:cs typeface="Times New Roman" panose="02020603050405020304" pitchFamily="18" charset="0"/>
              </a:rPr>
              <a:t>Статьи 1—4</a:t>
            </a:r>
            <a:r>
              <a:rPr lang="ru-RU" sz="2000" dirty="0">
                <a:latin typeface="Times New Roman" panose="02020603050405020304" pitchFamily="18" charset="0"/>
                <a:cs typeface="Times New Roman" panose="02020603050405020304" pitchFamily="18" charset="0"/>
              </a:rPr>
              <a:t> определяют понятие «ребенок», утверждают приоритетность интересов детей и обязательство государств-участников принимать меры для свободного от дискриминации осуществления прав, закреплённых в Конвенции.</a:t>
            </a:r>
          </a:p>
          <a:p>
            <a:r>
              <a:rPr lang="ru-RU" sz="2000" b="1" dirty="0">
                <a:latin typeface="Times New Roman" panose="02020603050405020304" pitchFamily="18" charset="0"/>
                <a:cs typeface="Times New Roman" panose="02020603050405020304" pitchFamily="18" charset="0"/>
              </a:rPr>
              <a:t>Статьи 5—11 </a:t>
            </a:r>
            <a:r>
              <a:rPr lang="ru-RU" sz="2000" dirty="0">
                <a:latin typeface="Times New Roman" panose="02020603050405020304" pitchFamily="18" charset="0"/>
                <a:cs typeface="Times New Roman" panose="02020603050405020304" pitchFamily="18" charset="0"/>
              </a:rPr>
              <a:t>определяют перечень прав на жизнь, имя, гражданство, право знать своих родителей, право на заботу родителей и на </a:t>
            </a:r>
            <a:r>
              <a:rPr lang="ru-RU" sz="2000" dirty="0" err="1">
                <a:latin typeface="Times New Roman" panose="02020603050405020304" pitchFamily="18" charset="0"/>
                <a:cs typeface="Times New Roman" panose="02020603050405020304" pitchFamily="18" charset="0"/>
              </a:rPr>
              <a:t>неразлучение</a:t>
            </a:r>
            <a:r>
              <a:rPr lang="ru-RU" sz="2000" dirty="0">
                <a:latin typeface="Times New Roman" panose="02020603050405020304" pitchFamily="18" charset="0"/>
                <a:cs typeface="Times New Roman" panose="02020603050405020304" pitchFamily="18" charset="0"/>
              </a:rPr>
              <a:t>, права и обязанности родителей по отношению к детям.</a:t>
            </a:r>
          </a:p>
          <a:p>
            <a:pPr algn="just"/>
            <a:r>
              <a:rPr lang="ru-RU" sz="2000" b="1" dirty="0">
                <a:latin typeface="Times New Roman" panose="02020603050405020304" pitchFamily="18" charset="0"/>
                <a:cs typeface="Times New Roman" panose="02020603050405020304" pitchFamily="18" charset="0"/>
              </a:rPr>
              <a:t>Статьи 12—17 </a:t>
            </a:r>
            <a:r>
              <a:rPr lang="ru-RU" sz="2000" dirty="0">
                <a:latin typeface="Times New Roman" panose="02020603050405020304" pitchFamily="18" charset="0"/>
                <a:cs typeface="Times New Roman" panose="02020603050405020304" pitchFamily="18" charset="0"/>
              </a:rPr>
              <a:t>излагают права детей на выражение своих взглядов, своего мнения, на свободу мысли, совести и религии, ассоциаций и мирных собраний, доступ ребёнка к распространению информации.</a:t>
            </a:r>
          </a:p>
          <a:p>
            <a:r>
              <a:rPr lang="ru-RU" sz="2000" b="1" dirty="0">
                <a:latin typeface="Times New Roman" panose="02020603050405020304" pitchFamily="18" charset="0"/>
                <a:cs typeface="Times New Roman" panose="02020603050405020304" pitchFamily="18" charset="0"/>
              </a:rPr>
              <a:t>Статьи 18—27 </a:t>
            </a:r>
            <a:r>
              <a:rPr lang="ru-RU" sz="2000" dirty="0">
                <a:latin typeface="Times New Roman" panose="02020603050405020304" pitchFamily="18" charset="0"/>
                <a:cs typeface="Times New Roman" panose="02020603050405020304" pitchFamily="18" charset="0"/>
              </a:rPr>
              <a:t>определяют обязанности государства помогать родителям и законным опекунам, а также защищать детей от жестокого обращения со стороны лиц, заботящихся о них, права детей, лишённых семейного окружения или усыновляемых, неполноценных в умственном или физическом отношении, беженцев, права детей на здравоохранение, социальное обеспечение и уровень жизни, необходимый для их развития.</a:t>
            </a:r>
          </a:p>
          <a:p>
            <a:r>
              <a:rPr lang="ru-RU" sz="2000" b="1" dirty="0">
                <a:latin typeface="Times New Roman" panose="02020603050405020304" pitchFamily="18" charset="0"/>
                <a:cs typeface="Times New Roman" panose="02020603050405020304" pitchFamily="18" charset="0"/>
              </a:rPr>
              <a:t>Статьи 28—31 </a:t>
            </a:r>
            <a:r>
              <a:rPr lang="ru-RU" sz="2000" dirty="0">
                <a:latin typeface="Times New Roman" panose="02020603050405020304" pitchFamily="18" charset="0"/>
                <a:cs typeface="Times New Roman" panose="02020603050405020304" pitchFamily="18" charset="0"/>
              </a:rPr>
              <a:t>закрепляют права детей на образование, пользование родным языком и культурой, исповедование своей религии, отдых и досуг.</a:t>
            </a:r>
          </a:p>
          <a:p>
            <a:r>
              <a:rPr lang="ru-RU" sz="2000" b="1" dirty="0">
                <a:latin typeface="Times New Roman" panose="02020603050405020304" pitchFamily="18" charset="0"/>
                <a:cs typeface="Times New Roman" panose="02020603050405020304" pitchFamily="18" charset="0"/>
              </a:rPr>
              <a:t>Статьи 32—36 </a:t>
            </a:r>
            <a:r>
              <a:rPr lang="ru-RU" sz="2000" dirty="0">
                <a:latin typeface="Times New Roman" panose="02020603050405020304" pitchFamily="18" charset="0"/>
                <a:cs typeface="Times New Roman" panose="02020603050405020304" pitchFamily="18" charset="0"/>
              </a:rPr>
              <a:t>устанавливают ответственность государства в защите прав детей от эксплуатации, от незаконного употребления наркотиков, совращения, похищения и торговли детьми.</a:t>
            </a:r>
          </a:p>
        </p:txBody>
      </p:sp>
    </p:spTree>
    <p:extLst>
      <p:ext uri="{BB962C8B-B14F-4D97-AF65-F5344CB8AC3E}">
        <p14:creationId xmlns:p14="http://schemas.microsoft.com/office/powerpoint/2010/main" val="39070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BFD768B-38E0-49E1-879A-310C96031686}"/>
              </a:ext>
            </a:extLst>
          </p:cNvPr>
          <p:cNvPicPr>
            <a:picLocks noChangeAspect="1"/>
          </p:cNvPicPr>
          <p:nvPr/>
        </p:nvPicPr>
        <p:blipFill rotWithShape="1">
          <a:blip r:embed="rId2">
            <a:clrChange>
              <a:clrFrom>
                <a:srgbClr val="00ACEC"/>
              </a:clrFrom>
              <a:clrTo>
                <a:srgbClr val="00ACEC">
                  <a:alpha val="0"/>
                </a:srgbClr>
              </a:clrTo>
            </a:clrChange>
            <a:extLst>
              <a:ext uri="{BEBA8EAE-BF5A-486C-A8C5-ECC9F3942E4B}">
                <a14:imgProps xmlns:a14="http://schemas.microsoft.com/office/drawing/2010/main">
                  <a14:imgLayer r:embed="rId3">
                    <a14:imgEffect>
                      <a14:saturation sat="222000"/>
                    </a14:imgEffect>
                  </a14:imgLayer>
                </a14:imgProps>
              </a:ext>
            </a:extLst>
          </a:blip>
          <a:srcRect l="14570" r="11481"/>
          <a:stretch/>
        </p:blipFill>
        <p:spPr>
          <a:xfrm>
            <a:off x="10759739" y="36642"/>
            <a:ext cx="1122316" cy="844629"/>
          </a:xfrm>
          <a:prstGeom prst="rect">
            <a:avLst/>
          </a:prstGeom>
        </p:spPr>
      </p:pic>
      <p:sp>
        <p:nvSpPr>
          <p:cNvPr id="2" name="Прямоугольник 1">
            <a:extLst>
              <a:ext uri="{FF2B5EF4-FFF2-40B4-BE49-F238E27FC236}">
                <a16:creationId xmlns:a16="http://schemas.microsoft.com/office/drawing/2014/main" id="{C06E23F4-DC8E-4EF9-9C1B-D45992019178}"/>
              </a:ext>
            </a:extLst>
          </p:cNvPr>
          <p:cNvSpPr/>
          <p:nvPr/>
        </p:nvSpPr>
        <p:spPr>
          <a:xfrm>
            <a:off x="636233" y="766732"/>
            <a:ext cx="11114843" cy="5632311"/>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Статьи 37—41 </a:t>
            </a:r>
            <a:r>
              <a:rPr lang="ru-RU" sz="2000" dirty="0">
                <a:latin typeface="Times New Roman" panose="02020603050405020304" pitchFamily="18" charset="0"/>
                <a:cs typeface="Times New Roman" panose="02020603050405020304" pitchFamily="18" charset="0"/>
              </a:rPr>
              <a:t>запрещают применять смертную казнь и пожизненное тюремное заключение без возможности освобождения за преступления, совершённые до возраста 18 лет, запрещают пытки и унизительные наказания детей, определяют права ребёнка при его обвинении в преступных деяниях или лишении свободы, а также права детей на защиту во время вооружённых конфликтов и войн. Государства обязуются принимать меры к реабилитации и социальной реинтеграции детей-жертв пренебрежения, эксплуатации или злоупотребления и сохраняют за собой право защищать права ребёнка в более высокой степени, что предусмотрено Конвенцией.</a:t>
            </a:r>
          </a:p>
          <a:p>
            <a:pPr algn="just"/>
            <a:r>
              <a:rPr lang="ru-RU" sz="2000" b="1" dirty="0">
                <a:latin typeface="Times New Roman" panose="02020603050405020304" pitchFamily="18" charset="0"/>
                <a:cs typeface="Times New Roman" panose="02020603050405020304" pitchFamily="18" charset="0"/>
              </a:rPr>
              <a:t>Вторая часть</a:t>
            </a:r>
          </a:p>
          <a:p>
            <a:pPr algn="just"/>
            <a:r>
              <a:rPr lang="ru-RU" sz="2000" b="1" dirty="0">
                <a:latin typeface="Times New Roman" panose="02020603050405020304" pitchFamily="18" charset="0"/>
                <a:cs typeface="Times New Roman" panose="02020603050405020304" pitchFamily="18" charset="0"/>
              </a:rPr>
              <a:t>Статьи 42—44 </a:t>
            </a:r>
            <a:r>
              <a:rPr lang="ru-RU" sz="2000" dirty="0">
                <a:latin typeface="Times New Roman" panose="02020603050405020304" pitchFamily="18" charset="0"/>
                <a:cs typeface="Times New Roman" panose="02020603050405020304" pitchFamily="18" charset="0"/>
              </a:rPr>
              <a:t>рассказывают о Комитете по правам ребёнка, о его структуре, функциях, правах и обязанностях, а также обязывают государства информировать детей и взрослых о принципах и положениях Конвенции.</a:t>
            </a:r>
          </a:p>
          <a:p>
            <a:pPr algn="just"/>
            <a:r>
              <a:rPr lang="ru-RU" sz="2000" b="1" dirty="0">
                <a:latin typeface="Times New Roman" panose="02020603050405020304" pitchFamily="18" charset="0"/>
                <a:cs typeface="Times New Roman" panose="02020603050405020304" pitchFamily="18" charset="0"/>
              </a:rPr>
              <a:t>Третья часть</a:t>
            </a:r>
          </a:p>
          <a:p>
            <a:pPr algn="just"/>
            <a:r>
              <a:rPr lang="ru-RU" sz="2000" b="1" dirty="0">
                <a:latin typeface="Times New Roman" panose="02020603050405020304" pitchFamily="18" charset="0"/>
                <a:cs typeface="Times New Roman" panose="02020603050405020304" pitchFamily="18" charset="0"/>
              </a:rPr>
              <a:t>Статьи 45—54 </a:t>
            </a:r>
            <a:r>
              <a:rPr lang="ru-RU" sz="2000" dirty="0">
                <a:latin typeface="Times New Roman" panose="02020603050405020304" pitchFamily="18" charset="0"/>
                <a:cs typeface="Times New Roman" panose="02020603050405020304" pitchFamily="18" charset="0"/>
              </a:rPr>
              <a:t>указывают решение процедурно-правовых проблем соблюдения государствами положений Конвенции. В отличие от многих конвенций ООН, Конвенция о правах ребёнка открыта для подписания всеми государствами, поэтому не являющийся членом ООН Святой Престол подписал её.</a:t>
            </a:r>
          </a:p>
          <a:p>
            <a:pPr algn="just"/>
            <a:r>
              <a:rPr lang="ru-RU" sz="2000" dirty="0">
                <a:latin typeface="Times New Roman" panose="02020603050405020304" pitchFamily="18" charset="0"/>
                <a:cs typeface="Times New Roman" panose="02020603050405020304" pitchFamily="18" charset="0"/>
              </a:rPr>
              <a:t>Новаторство Конвенции заключается прежде всего в том объёме прав, определённых для ребёнка. Некоторые из прав впервые были зафиксированы именно в Конвенции</a:t>
            </a:r>
          </a:p>
        </p:txBody>
      </p:sp>
    </p:spTree>
    <p:extLst>
      <p:ext uri="{BB962C8B-B14F-4D97-AF65-F5344CB8AC3E}">
        <p14:creationId xmlns:p14="http://schemas.microsoft.com/office/powerpoint/2010/main" val="2001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672394" y="237518"/>
            <a:ext cx="8975325"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КОНВЕНЦИЯ О ПРАВАХ РЕБЕНКА</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BFD768B-38E0-49E1-879A-310C96031686}"/>
              </a:ext>
            </a:extLst>
          </p:cNvPr>
          <p:cNvPicPr>
            <a:picLocks noChangeAspect="1"/>
          </p:cNvPicPr>
          <p:nvPr/>
        </p:nvPicPr>
        <p:blipFill rotWithShape="1">
          <a:blip r:embed="rId2">
            <a:clrChange>
              <a:clrFrom>
                <a:srgbClr val="00ACEC"/>
              </a:clrFrom>
              <a:clrTo>
                <a:srgbClr val="00ACEC">
                  <a:alpha val="0"/>
                </a:srgbClr>
              </a:clrTo>
            </a:clrChange>
            <a:extLst>
              <a:ext uri="{BEBA8EAE-BF5A-486C-A8C5-ECC9F3942E4B}">
                <a14:imgProps xmlns:a14="http://schemas.microsoft.com/office/drawing/2010/main">
                  <a14:imgLayer r:embed="rId3">
                    <a14:imgEffect>
                      <a14:saturation sat="222000"/>
                    </a14:imgEffect>
                  </a14:imgLayer>
                </a14:imgProps>
              </a:ext>
            </a:extLst>
          </a:blip>
          <a:srcRect l="14570" r="11481"/>
          <a:stretch/>
        </p:blipFill>
        <p:spPr>
          <a:xfrm>
            <a:off x="10929241" y="116510"/>
            <a:ext cx="1180730" cy="888590"/>
          </a:xfrm>
          <a:prstGeom prst="rect">
            <a:avLst/>
          </a:prstGeom>
        </p:spPr>
      </p:pic>
      <p:sp>
        <p:nvSpPr>
          <p:cNvPr id="2" name="Прямоугольник 1">
            <a:extLst>
              <a:ext uri="{FF2B5EF4-FFF2-40B4-BE49-F238E27FC236}">
                <a16:creationId xmlns:a16="http://schemas.microsoft.com/office/drawing/2014/main" id="{73D3DEE8-4B99-437A-8322-C76FFA5CA02A}"/>
              </a:ext>
            </a:extLst>
          </p:cNvPr>
          <p:cNvSpPr/>
          <p:nvPr/>
        </p:nvSpPr>
        <p:spPr>
          <a:xfrm>
            <a:off x="559291" y="801402"/>
            <a:ext cx="10537795" cy="5940088"/>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1. Для целей настоящей Конвенции ребенком является каждое человеческое существо до достижения 18-летнего возраста, если по закону, применимому к данному ребенку, он не достигает совершеннолетия ранее.</a:t>
            </a:r>
          </a:p>
          <a:p>
            <a:pPr algn="just"/>
            <a:r>
              <a:rPr lang="ru-RU" sz="2000" dirty="0">
                <a:latin typeface="Times New Roman" panose="02020603050405020304" pitchFamily="18" charset="0"/>
                <a:cs typeface="Times New Roman" panose="02020603050405020304" pitchFamily="18" charset="0"/>
              </a:rPr>
              <a:t>2. Государства-участники принимают все необходимые меры для обеспечения защиты ребенка от всех форм дискриминации или наказания на основе статуса, деятельности, выражаемых взглядов или убеждений ребенка, родителей ребенка, законных опекунов или иных членов семьи.</a:t>
            </a:r>
          </a:p>
          <a:p>
            <a:pPr algn="just"/>
            <a:r>
              <a:rPr lang="ru-RU" sz="2000" dirty="0">
                <a:latin typeface="Times New Roman" panose="02020603050405020304" pitchFamily="18" charset="0"/>
                <a:cs typeface="Times New Roman" panose="02020603050405020304" pitchFamily="18" charset="0"/>
              </a:rPr>
              <a:t>3. Во всех действиях в отношении детей, независимо от того, предпринимаются они государственными или частными учреждениями, занимающимися вопросами социального обеспечения, судами, административными или законодательными органами, первоочередное внимание уделяется наилучшему обеспечению интересов ребенка.» </a:t>
            </a:r>
          </a:p>
          <a:p>
            <a:pPr algn="just"/>
            <a:r>
              <a:rPr lang="ru-RU" sz="2000" dirty="0">
                <a:latin typeface="Times New Roman" panose="02020603050405020304" pitchFamily="18" charset="0"/>
                <a:cs typeface="Times New Roman" panose="02020603050405020304" pitchFamily="18" charset="0"/>
              </a:rPr>
              <a:t>6.  Государства-участники признают, что каждый ребенок имеет неотъемлемое право на жизнь.</a:t>
            </a:r>
          </a:p>
          <a:p>
            <a:pPr algn="just"/>
            <a:r>
              <a:rPr lang="ru-RU" sz="2000" dirty="0">
                <a:latin typeface="Times New Roman" panose="02020603050405020304" pitchFamily="18" charset="0"/>
                <a:cs typeface="Times New Roman" panose="02020603050405020304" pitchFamily="18" charset="0"/>
              </a:rPr>
              <a:t>2. Государства-участники обеспечивают в максимально возможной степени выживание и здоровое развитие ребенка.</a:t>
            </a:r>
          </a:p>
          <a:p>
            <a:pPr algn="just"/>
            <a:r>
              <a:rPr lang="ru-RU" sz="2000" dirty="0">
                <a:latin typeface="Times New Roman" panose="02020603050405020304" pitchFamily="18" charset="0"/>
                <a:cs typeface="Times New Roman" panose="02020603050405020304" pitchFamily="18" charset="0"/>
              </a:rPr>
              <a:t>12. Государства-участники обеспечивают ребенку, способному сформулировать свои собственные взгляды, право свободно выражать эти взгляды по всем вопросам, затрагивающим ребенка, причем взглядам ребенка уделяется должное внимание в соответствии с возрастом и зрелостью ребенка.</a:t>
            </a: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745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310720" y="542471"/>
            <a:ext cx="10662080" cy="5940088"/>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19. Государства-участники принимают все необходимые законодательные, административные, социальные и просветительные меры с целью защиты ребенка от всех форм физического или психологического насилия, оскорбления или злоупотребления, отсутствия заботы или небрежного обращения, грубого обращения или эксплуатации, включая сексуальное злоупотребление, со стороны родителей, законных опекунов или любого другого лица, заботящегося о ребенке.</a:t>
            </a:r>
          </a:p>
          <a:p>
            <a:pPr algn="just"/>
            <a:r>
              <a:rPr lang="ru-RU" sz="2000" dirty="0">
                <a:latin typeface="Times New Roman" panose="02020603050405020304" pitchFamily="18" charset="0"/>
                <a:cs typeface="Times New Roman" panose="02020603050405020304" pitchFamily="18" charset="0"/>
              </a:rPr>
              <a:t>Такие меры защиты, в случае необходимости, включают эффективные процедуры для разработки социальных программ с целью предоставления необходимой поддержки ребенку и лицам, которые о нем заботятся, а также для осуществления других форм предупреждения и выявления, сообщения, передачи на рассмотрение, расследования, лечения и последующих мер в связи со случаями жестокого обращения с ребенком, указанными выше, а также, в случае необходимости, для возбуждения судебной процедуры.</a:t>
            </a:r>
          </a:p>
          <a:p>
            <a:pPr algn="just"/>
            <a:r>
              <a:rPr lang="ru-RU" sz="2000" dirty="0">
                <a:latin typeface="Times New Roman" panose="02020603050405020304" pitchFamily="18" charset="0"/>
                <a:cs typeface="Times New Roman" panose="02020603050405020304" pitchFamily="18" charset="0"/>
              </a:rPr>
              <a:t>27. Государства-участники признают право каждого ребенка на уровень жизни, необходимый для физического, умственного, духовного, нравственного и социального развития ребенка.</a:t>
            </a:r>
          </a:p>
          <a:p>
            <a:pPr algn="just"/>
            <a:r>
              <a:rPr lang="ru-RU" sz="2000" dirty="0">
                <a:latin typeface="Times New Roman" panose="02020603050405020304" pitchFamily="18" charset="0"/>
                <a:cs typeface="Times New Roman" panose="02020603050405020304" pitchFamily="18" charset="0"/>
              </a:rPr>
              <a:t>28. Каждый ребёнок имеет право на образование. Начальное образование должно быть бесплатным. Среднее и высшее образование должны быть доступны каждому ребёнку. Следует поощрять детей получать тот уровень школьного образования, который в максимальной степени соответствует их способностям. Школьная дисциплина должна поддерживаться с учётом прав детей и без применения насилия. </a:t>
            </a:r>
          </a:p>
        </p:txBody>
      </p:sp>
      <p:pic>
        <p:nvPicPr>
          <p:cNvPr id="5" name="Рисунок 4">
            <a:extLst>
              <a:ext uri="{FF2B5EF4-FFF2-40B4-BE49-F238E27FC236}">
                <a16:creationId xmlns:a16="http://schemas.microsoft.com/office/drawing/2014/main" id="{4BFD768B-38E0-49E1-879A-310C96031686}"/>
              </a:ext>
            </a:extLst>
          </p:cNvPr>
          <p:cNvPicPr>
            <a:picLocks noChangeAspect="1"/>
          </p:cNvPicPr>
          <p:nvPr/>
        </p:nvPicPr>
        <p:blipFill rotWithShape="1">
          <a:blip r:embed="rId2">
            <a:clrChange>
              <a:clrFrom>
                <a:srgbClr val="00ACEC"/>
              </a:clrFrom>
              <a:clrTo>
                <a:srgbClr val="00ACEC">
                  <a:alpha val="0"/>
                </a:srgbClr>
              </a:clrTo>
            </a:clrChange>
            <a:extLst>
              <a:ext uri="{BEBA8EAE-BF5A-486C-A8C5-ECC9F3942E4B}">
                <a14:imgProps xmlns:a14="http://schemas.microsoft.com/office/drawing/2010/main">
                  <a14:imgLayer r:embed="rId3">
                    <a14:imgEffect>
                      <a14:saturation sat="222000"/>
                    </a14:imgEffect>
                  </a14:imgLayer>
                </a14:imgProps>
              </a:ext>
            </a:extLst>
          </a:blip>
          <a:srcRect l="14570" r="11481"/>
          <a:stretch/>
        </p:blipFill>
        <p:spPr>
          <a:xfrm>
            <a:off x="10972800" y="88777"/>
            <a:ext cx="1250304" cy="940949"/>
          </a:xfrm>
          <a:prstGeom prst="rect">
            <a:avLst/>
          </a:prstGeom>
        </p:spPr>
      </p:pic>
      <p:sp>
        <p:nvSpPr>
          <p:cNvPr id="2" name="Прямоугольник 1">
            <a:extLst>
              <a:ext uri="{FF2B5EF4-FFF2-40B4-BE49-F238E27FC236}">
                <a16:creationId xmlns:a16="http://schemas.microsoft.com/office/drawing/2014/main" id="{73D3DEE8-4B99-437A-8322-C76FFA5CA02A}"/>
              </a:ext>
            </a:extLst>
          </p:cNvPr>
          <p:cNvSpPr/>
          <p:nvPr/>
        </p:nvSpPr>
        <p:spPr>
          <a:xfrm>
            <a:off x="639190" y="1516981"/>
            <a:ext cx="10537795" cy="400110"/>
          </a:xfrm>
          <a:prstGeom prst="rect">
            <a:avLst/>
          </a:prstGeom>
        </p:spPr>
        <p:txBody>
          <a:bodyPr wrap="square">
            <a:spAutoFit/>
          </a:bodyPr>
          <a:lstStyle/>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490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518080" y="654751"/>
            <a:ext cx="8975325"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 ПРАВАХ РЕБЕНКА В РЕСПУБЛИКЕ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от 8 августа 2002 года № 345.</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363C4A97-1C5E-450D-96F3-05839A6E5189}"/>
              </a:ext>
            </a:extLst>
          </p:cNvPr>
          <p:cNvSpPr/>
          <p:nvPr/>
        </p:nvSpPr>
        <p:spPr>
          <a:xfrm>
            <a:off x="1402671" y="1690062"/>
            <a:ext cx="9090734" cy="3477875"/>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Глава 2. Государственная политика в интересах детей.</a:t>
            </a:r>
          </a:p>
          <a:p>
            <a:pPr algn="just"/>
            <a:r>
              <a:rPr lang="ru-RU" sz="2000" b="1" dirty="0">
                <a:latin typeface="Times New Roman" panose="02020603050405020304" pitchFamily="18" charset="0"/>
                <a:cs typeface="Times New Roman" panose="02020603050405020304" pitchFamily="18" charset="0"/>
              </a:rPr>
              <a:t>Статья 6.</a:t>
            </a:r>
            <a:r>
              <a:rPr lang="ru-RU" sz="2000" dirty="0">
                <a:latin typeface="Times New Roman" panose="02020603050405020304" pitchFamily="18" charset="0"/>
                <a:cs typeface="Times New Roman" panose="02020603050405020304" pitchFamily="18" charset="0"/>
              </a:rPr>
              <a:t> Цели государственной политики в интересах детей</a:t>
            </a:r>
          </a:p>
          <a:p>
            <a:pPr algn="just"/>
            <a:r>
              <a:rPr lang="ru-RU" sz="2000" dirty="0">
                <a:latin typeface="Times New Roman" panose="02020603050405020304" pitchFamily="18" charset="0"/>
                <a:cs typeface="Times New Roman" panose="02020603050405020304" pitchFamily="18" charset="0"/>
              </a:rPr>
              <a:t>1. Целями государственной политики Республики Казахстан в интересах детей являются: </a:t>
            </a:r>
          </a:p>
          <a:p>
            <a:pPr algn="just"/>
            <a:r>
              <a:rPr lang="ru-RU" sz="2000" dirty="0">
                <a:latin typeface="Times New Roman" panose="02020603050405020304" pitchFamily="18" charset="0"/>
                <a:cs typeface="Times New Roman" panose="02020603050405020304" pitchFamily="18" charset="0"/>
              </a:rPr>
              <a:t>1) обеспечение прав и законных интересов детей, недопущение их дискриминации;</a:t>
            </a:r>
          </a:p>
          <a:p>
            <a:pPr algn="just"/>
            <a:r>
              <a:rPr lang="ru-RU" sz="2000" b="1" dirty="0">
                <a:latin typeface="Times New Roman" panose="02020603050405020304" pitchFamily="18" charset="0"/>
                <a:cs typeface="Times New Roman" panose="02020603050405020304" pitchFamily="18" charset="0"/>
              </a:rPr>
              <a:t>Глава 4. Ребенок и семья. </a:t>
            </a:r>
          </a:p>
          <a:p>
            <a:pPr algn="just"/>
            <a:r>
              <a:rPr lang="ru-RU" sz="2000" b="1" dirty="0">
                <a:latin typeface="Times New Roman" panose="02020603050405020304" pitchFamily="18" charset="0"/>
                <a:cs typeface="Times New Roman" panose="02020603050405020304" pitchFamily="18" charset="0"/>
              </a:rPr>
              <a:t>Статья 24. </a:t>
            </a:r>
            <a:r>
              <a:rPr lang="ru-RU" sz="2000" dirty="0">
                <a:latin typeface="Times New Roman" panose="02020603050405020304" pitchFamily="18" charset="0"/>
                <a:cs typeface="Times New Roman" panose="02020603050405020304" pitchFamily="18" charset="0"/>
              </a:rPr>
              <a:t>Обязанности родителей по воспитанию ребенка, уходу за ним и содержанию</a:t>
            </a:r>
          </a:p>
          <a:p>
            <a:pPr algn="just"/>
            <a:r>
              <a:rPr lang="ru-RU" sz="2000" dirty="0">
                <a:latin typeface="Times New Roman" panose="02020603050405020304" pitchFamily="18" charset="0"/>
                <a:cs typeface="Times New Roman" panose="02020603050405020304" pitchFamily="18" charset="0"/>
              </a:rPr>
              <a:t>1. Родители или другие законные представители обязаны создать условия жизни, необходимые для всестороннего развития ребенка.</a:t>
            </a:r>
          </a:p>
        </p:txBody>
      </p:sp>
    </p:spTree>
    <p:extLst>
      <p:ext uri="{BB962C8B-B14F-4D97-AF65-F5344CB8AC3E}">
        <p14:creationId xmlns:p14="http://schemas.microsoft.com/office/powerpoint/2010/main" val="171963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89138" y="299673"/>
            <a:ext cx="8975325" cy="707886"/>
          </a:xfrm>
          <a:prstGeom prst="rect">
            <a:avLst/>
          </a:prstGeom>
        </p:spPr>
        <p:txBody>
          <a:bodyPr wrap="square">
            <a:spAutoFit/>
          </a:bodyPr>
          <a:lstStyle/>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3C4D1B5-A776-4864-94EC-E49061D877CB}"/>
              </a:ext>
            </a:extLst>
          </p:cNvPr>
          <p:cNvSpPr/>
          <p:nvPr/>
        </p:nvSpPr>
        <p:spPr>
          <a:xfrm>
            <a:off x="1557850" y="1105213"/>
            <a:ext cx="8906613" cy="4093428"/>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Глава 7. Ребенок и общество</a:t>
            </a:r>
          </a:p>
          <a:p>
            <a:pPr algn="just"/>
            <a:r>
              <a:rPr lang="ru-RU" sz="2000" b="1" dirty="0">
                <a:latin typeface="Times New Roman" panose="02020603050405020304" pitchFamily="18" charset="0"/>
                <a:cs typeface="Times New Roman" panose="02020603050405020304" pitchFamily="18" charset="0"/>
              </a:rPr>
              <a:t>Статья 36. </a:t>
            </a:r>
            <a:r>
              <a:rPr lang="ru-RU" sz="2000" dirty="0">
                <a:latin typeface="Times New Roman" panose="02020603050405020304" pitchFamily="18" charset="0"/>
                <a:cs typeface="Times New Roman" panose="02020603050405020304" pitchFamily="18" charset="0"/>
              </a:rPr>
              <a:t>Защита ребенка от отрицательного воздействия социальной среды</a:t>
            </a:r>
          </a:p>
          <a:p>
            <a:pPr algn="just"/>
            <a:r>
              <a:rPr lang="ru-RU" sz="2000" dirty="0">
                <a:latin typeface="Times New Roman" panose="02020603050405020304" pitchFamily="18" charset="0"/>
                <a:cs typeface="Times New Roman" panose="02020603050405020304" pitchFamily="18" charset="0"/>
              </a:rPr>
              <a:t> 3. Ребенку, перенесшему физическую или психологическую травму вследствие уголовного правонарушения, насилия или иного незаконного деяния, должна быть оказана необходимая помощь в восстановлении здоровья и социальной адаптации.</a:t>
            </a:r>
          </a:p>
          <a:p>
            <a:pPr algn="just"/>
            <a:r>
              <a:rPr lang="ru-RU" sz="2000" b="1" dirty="0">
                <a:latin typeface="Times New Roman" panose="02020603050405020304" pitchFamily="18" charset="0"/>
                <a:cs typeface="Times New Roman" panose="02020603050405020304" pitchFamily="18" charset="0"/>
              </a:rPr>
              <a:t>Глава 10. Заключительные положения</a:t>
            </a:r>
          </a:p>
          <a:p>
            <a:pPr algn="just"/>
            <a:r>
              <a:rPr lang="ru-RU" sz="2000" b="1" dirty="0">
                <a:latin typeface="Times New Roman" panose="02020603050405020304" pitchFamily="18" charset="0"/>
                <a:cs typeface="Times New Roman" panose="02020603050405020304" pitchFamily="18" charset="0"/>
              </a:rPr>
              <a:t>Статья 52. </a:t>
            </a:r>
            <a:r>
              <a:rPr lang="ru-RU" sz="2000" dirty="0">
                <a:latin typeface="Times New Roman" panose="02020603050405020304" pitchFamily="18" charset="0"/>
                <a:cs typeface="Times New Roman" panose="02020603050405020304" pitchFamily="18" charset="0"/>
              </a:rPr>
              <a:t>Государственный контроль в области защиты прав ребенка</a:t>
            </a:r>
          </a:p>
          <a:p>
            <a:pPr algn="just"/>
            <a:r>
              <a:rPr lang="ru-RU" sz="2000" dirty="0">
                <a:latin typeface="Times New Roman" panose="02020603050405020304" pitchFamily="18" charset="0"/>
                <a:cs typeface="Times New Roman" panose="02020603050405020304" pitchFamily="18" charset="0"/>
              </a:rPr>
              <a:t> 1. Государственный контроль в области защиты прав ребенка направлен на обеспечение прав и законных интересов ребенка и осуществляется уполномоченными государственными органами и местными исполнительными органами в пределах компетенции, определенной законодательством Республики Казахстан.</a:t>
            </a:r>
          </a:p>
        </p:txBody>
      </p:sp>
    </p:spTree>
    <p:extLst>
      <p:ext uri="{BB962C8B-B14F-4D97-AF65-F5344CB8AC3E}">
        <p14:creationId xmlns:p14="http://schemas.microsoft.com/office/powerpoint/2010/main" val="3568374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231685" y="723533"/>
            <a:ext cx="8975325" cy="1323439"/>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ОБ ОБРАЗОВАНИИ</a:t>
            </a:r>
          </a:p>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от 27 июля 2007 года № 319-III.</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3C4D1B5-A776-4864-94EC-E49061D877CB}"/>
              </a:ext>
            </a:extLst>
          </p:cNvPr>
          <p:cNvSpPr/>
          <p:nvPr/>
        </p:nvSpPr>
        <p:spPr>
          <a:xfrm>
            <a:off x="1065320" y="1687095"/>
            <a:ext cx="9621915" cy="3785652"/>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Статья 28. Организация учебно-воспитательного процесса</a:t>
            </a:r>
          </a:p>
          <a:p>
            <a:pPr algn="just"/>
            <a:r>
              <a:rPr lang="ru-RU" sz="2000" dirty="0">
                <a:latin typeface="Times New Roman" panose="02020603050405020304" pitchFamily="18" charset="0"/>
                <a:cs typeface="Times New Roman" panose="02020603050405020304" pitchFamily="18" charset="0"/>
              </a:rPr>
              <a:t>1. Учебно-воспитательный процесс в организациях образования осуществляется в соответствии с рабочими учебными планами и рабочими учебными программами.</a:t>
            </a:r>
          </a:p>
          <a:p>
            <a:pPr algn="just"/>
            <a:r>
              <a:rPr lang="ru-RU" sz="2000" dirty="0">
                <a:latin typeface="Times New Roman" panose="02020603050405020304" pitchFamily="18" charset="0"/>
                <a:cs typeface="Times New Roman" panose="02020603050405020304" pitchFamily="18" charset="0"/>
              </a:rPr>
              <a:t>2. Основой организации учебно-воспитательного процесса являются планирование и учет учебно-воспитательной работы, осуществляемой организацией образования.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Планирование учебно-воспитательной работы должно обеспечить своевременное и качественное выполнение учебных планов и программ в полном объеме.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Планирование учебно-воспитательной работы в организациях среднего образования, организациях образования, реализующих образовательные программы технического и профессионального образования, осуществляется на основе утвержденного графика учебно-воспитательного процесса на учебный год и расписания теоретических и практических занятий.</a:t>
            </a:r>
          </a:p>
        </p:txBody>
      </p:sp>
      <p:pic>
        <p:nvPicPr>
          <p:cNvPr id="5" name="Рисунок 4">
            <a:extLst>
              <a:ext uri="{FF2B5EF4-FFF2-40B4-BE49-F238E27FC236}">
                <a16:creationId xmlns:a16="http://schemas.microsoft.com/office/drawing/2014/main" id="{4F86B290-DE58-423F-9B98-3D88A834E86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75817" y="474808"/>
            <a:ext cx="1595115" cy="1212287"/>
          </a:xfrm>
          <a:prstGeom prst="rect">
            <a:avLst/>
          </a:prstGeom>
        </p:spPr>
      </p:pic>
    </p:spTree>
    <p:extLst>
      <p:ext uri="{BB962C8B-B14F-4D97-AF65-F5344CB8AC3E}">
        <p14:creationId xmlns:p14="http://schemas.microsoft.com/office/powerpoint/2010/main" val="2967821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329340" y="86609"/>
            <a:ext cx="8975325" cy="707886"/>
          </a:xfrm>
          <a:prstGeom prst="rect">
            <a:avLst/>
          </a:prstGeom>
        </p:spPr>
        <p:txBody>
          <a:bodyPr wrap="square">
            <a:spAutoFit/>
          </a:bodyPr>
          <a:lstStyle/>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3C4D1B5-A776-4864-94EC-E49061D877CB}"/>
              </a:ext>
            </a:extLst>
          </p:cNvPr>
          <p:cNvSpPr/>
          <p:nvPr/>
        </p:nvSpPr>
        <p:spPr>
          <a:xfrm>
            <a:off x="1492928" y="1467419"/>
            <a:ext cx="9206144" cy="3477875"/>
          </a:xfrm>
          <a:prstGeom prst="rect">
            <a:avLst/>
          </a:prstGeom>
        </p:spPr>
        <p:txBody>
          <a:bodyPr wrap="square">
            <a:spAutoFit/>
          </a:bodyPr>
          <a:lstStyle/>
          <a:p>
            <a:pPr algn="just"/>
            <a:r>
              <a:rPr lang="ru-RU" sz="1900" b="1" dirty="0">
                <a:latin typeface="Times New Roman" panose="02020603050405020304" pitchFamily="18" charset="0"/>
                <a:cs typeface="Times New Roman" panose="02020603050405020304" pitchFamily="18" charset="0"/>
              </a:rPr>
              <a:t>3. </a:t>
            </a:r>
            <a:r>
              <a:rPr lang="ru-RU" sz="2000" dirty="0">
                <a:latin typeface="Times New Roman" panose="02020603050405020304" pitchFamily="18" charset="0"/>
                <a:cs typeface="Times New Roman" panose="02020603050405020304" pitchFamily="18" charset="0"/>
              </a:rPr>
              <a:t>Воспитательные программы в организациях образования являются составляющей частью образовательного процесса и направлены на формирование патриотизма, гражданственности, интернационализма, высокой морали и нравственности, а также на развитие разносторонних интересов и способностей обучающихся, воспитанников.</a:t>
            </a:r>
          </a:p>
          <a:p>
            <a:pPr algn="just"/>
            <a:r>
              <a:rPr lang="ru-RU" sz="2000" dirty="0">
                <a:latin typeface="Times New Roman" panose="02020603050405020304" pitchFamily="18" charset="0"/>
                <a:cs typeface="Times New Roman" panose="02020603050405020304" pitchFamily="18" charset="0"/>
              </a:rPr>
              <a:t>4. Учебно-воспитательный процесс осуществляется на основе взаимного уважения человеческого достоинства обучающихся, воспитанников, педагогов и на всех уровнях системы образования с уважительным отношением к правам лиц с инвалидностью.</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Применение методов физического, морального и психического насилия по отношению к обучающимся и воспитанникам не допускается.</a:t>
            </a:r>
          </a:p>
        </p:txBody>
      </p:sp>
      <p:pic>
        <p:nvPicPr>
          <p:cNvPr id="2" name="Рисунок 1">
            <a:extLst>
              <a:ext uri="{FF2B5EF4-FFF2-40B4-BE49-F238E27FC236}">
                <a16:creationId xmlns:a16="http://schemas.microsoft.com/office/drawing/2014/main" id="{3FEB3A60-837A-44C9-B637-F463F7BE09C1}"/>
              </a:ext>
            </a:extLst>
          </p:cNvPr>
          <p:cNvPicPr>
            <a:picLocks noChangeAspect="1"/>
          </p:cNvPicPr>
          <p:nvPr/>
        </p:nvPicPr>
        <p:blipFill>
          <a:blip r:embed="rId2"/>
          <a:stretch>
            <a:fillRect/>
          </a:stretch>
        </p:blipFill>
        <p:spPr>
          <a:xfrm>
            <a:off x="10437830" y="4830038"/>
            <a:ext cx="1476003" cy="1121086"/>
          </a:xfrm>
          <a:prstGeom prst="rect">
            <a:avLst/>
          </a:prstGeom>
        </p:spPr>
      </p:pic>
    </p:spTree>
    <p:extLst>
      <p:ext uri="{BB962C8B-B14F-4D97-AF65-F5344CB8AC3E}">
        <p14:creationId xmlns:p14="http://schemas.microsoft.com/office/powerpoint/2010/main" val="1195390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231685" y="628148"/>
            <a:ext cx="8975325" cy="1323439"/>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ОБ ОБРАЗОВАНИИ</a:t>
            </a:r>
          </a:p>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от 27 июля 2007 года № 319-III.</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3C4D1B5-A776-4864-94EC-E49061D877CB}"/>
              </a:ext>
            </a:extLst>
          </p:cNvPr>
          <p:cNvSpPr/>
          <p:nvPr/>
        </p:nvSpPr>
        <p:spPr>
          <a:xfrm>
            <a:off x="1074198" y="1536174"/>
            <a:ext cx="9621915" cy="4093428"/>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Статья 48. Охрана здоровья обучающихся, воспитанников</a:t>
            </a:r>
          </a:p>
          <a:p>
            <a:pPr algn="just"/>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1. В организациях образования обеспечивается выполнение необходимых мер по предотвращению заболеваний, укреплению здоровья, физическому совершенствованию, формированию здорового образа жизни обучающихся, воспитанников.</a:t>
            </a:r>
          </a:p>
          <a:p>
            <a:pPr algn="just"/>
            <a:r>
              <a:rPr lang="ru-RU" sz="2000" dirty="0">
                <a:latin typeface="Times New Roman" panose="02020603050405020304" pitchFamily="18" charset="0"/>
                <a:cs typeface="Times New Roman" panose="02020603050405020304" pitchFamily="18" charset="0"/>
              </a:rPr>
              <a:t>	2. Учебная нагрузка, режим занятий обучающихся, воспитанников определяются утверждаемыми организациями образования положениями, подготовленными на основе государственных общеобязательных стандартов образования, санитарно-эпидемиологических правил и норм, учебных планов и рекомендаций органов здравоохранения и образования.</a:t>
            </a:r>
          </a:p>
          <a:p>
            <a:pPr algn="just"/>
            <a:r>
              <a:rPr lang="ru-RU" sz="2000" dirty="0">
                <a:latin typeface="Times New Roman" panose="02020603050405020304" pitchFamily="18" charset="0"/>
                <a:cs typeface="Times New Roman" panose="02020603050405020304" pitchFamily="18" charset="0"/>
              </a:rPr>
              <a:t>	6. Ответственность за создание здоровых и безопасных условий обучения, воспитания, труда и отдыха в организациях образования возлагается на их руководителей. </a:t>
            </a:r>
          </a:p>
        </p:txBody>
      </p:sp>
      <p:pic>
        <p:nvPicPr>
          <p:cNvPr id="5" name="Рисунок 4">
            <a:extLst>
              <a:ext uri="{FF2B5EF4-FFF2-40B4-BE49-F238E27FC236}">
                <a16:creationId xmlns:a16="http://schemas.microsoft.com/office/drawing/2014/main" id="{EEF92B44-223D-413D-9446-DDDF110B2AD1}"/>
              </a:ext>
            </a:extLst>
          </p:cNvPr>
          <p:cNvPicPr>
            <a:picLocks noChangeAspect="1"/>
          </p:cNvPicPr>
          <p:nvPr/>
        </p:nvPicPr>
        <p:blipFill>
          <a:blip r:embed="rId2"/>
          <a:stretch>
            <a:fillRect/>
          </a:stretch>
        </p:blipFill>
        <p:spPr>
          <a:xfrm>
            <a:off x="10437525" y="5112834"/>
            <a:ext cx="1597290" cy="1213209"/>
          </a:xfrm>
          <a:prstGeom prst="rect">
            <a:avLst/>
          </a:prstGeom>
        </p:spPr>
      </p:pic>
    </p:spTree>
    <p:extLst>
      <p:ext uri="{BB962C8B-B14F-4D97-AF65-F5344CB8AC3E}">
        <p14:creationId xmlns:p14="http://schemas.microsoft.com/office/powerpoint/2010/main" val="2756244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29304" y="251569"/>
            <a:ext cx="9206144"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3 июля 2014 года № 226-V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310719" y="974120"/>
            <a:ext cx="11239130" cy="5632311"/>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Статья 105. Доведение до самоубийства</a:t>
            </a:r>
          </a:p>
          <a:p>
            <a:r>
              <a:rPr lang="ru-RU" sz="2000" dirty="0">
                <a:latin typeface="Times New Roman" panose="02020603050405020304" pitchFamily="18" charset="0"/>
                <a:cs typeface="Times New Roman" panose="02020603050405020304" pitchFamily="18" charset="0"/>
              </a:rPr>
              <a:t>1. Доведение лица до самоубийства или до покушения на самоубийство путем угроз, жестокого обращения или систематического унижения человеческого достоинства потерпевшего –  наказывается ограничением свободы на срок до трех лет либо лишением свободы на тот же срок.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То же деяние, совершенное: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в отношении лица, заведомо для виновного находящегося в беспомощном состоянии либо в материальной или иной зависимости от виновного;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в отношении двух или более лиц;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группой лиц по предварительному сговору или преступной группой;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посредством использования сетей телекоммуникаций, в том числе сети Интернет, –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наказывается ограничением свободы на срок до пяти лет либо лишением свободы на тот же срок.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Деяния, предусмотренные частями первой или второй настоящей статьи, совершенные в отношении несовершеннолетнего, –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наказываются лишением свободы на срок от трех до восьми лет.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Сноска. Статья 105 с изменениями, внесенными законами РК от 02.07.2018 № 170-VІ (вводится в действие по истечении шести месяцев после дня его первого официального опубликования); от 27.12.2019 № 292-VІ (порядок введения в действие см. ст.2).</a:t>
            </a:r>
          </a:p>
          <a:p>
            <a:endParaRPr lang="ru-RU" sz="2000"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10214962" y="373855"/>
            <a:ext cx="1666319" cy="924807"/>
          </a:xfrm>
          <a:prstGeom prst="rect">
            <a:avLst/>
          </a:prstGeom>
        </p:spPr>
      </p:pic>
    </p:spTree>
    <p:extLst>
      <p:ext uri="{BB962C8B-B14F-4D97-AF65-F5344CB8AC3E}">
        <p14:creationId xmlns:p14="http://schemas.microsoft.com/office/powerpoint/2010/main" val="2739362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29304" y="251569"/>
            <a:ext cx="9206144"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3 июля 2014 года № 226-V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1322773" y="1129987"/>
            <a:ext cx="8984202" cy="5016758"/>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Статья 106. Умышленное причинение тяжкого вреда здоровью</a:t>
            </a:r>
          </a:p>
          <a:p>
            <a:r>
              <a:rPr lang="ru-RU" sz="2000" dirty="0">
                <a:latin typeface="Times New Roman" panose="02020603050405020304" pitchFamily="18" charset="0"/>
                <a:cs typeface="Times New Roman" panose="02020603050405020304" pitchFamily="18" charset="0"/>
              </a:rPr>
              <a:t>1. Умышленное причинение тяжкого вреда здоровью –  наказывается ограничением свободы на срок от трех до восьми лет либо лишением свободы на тот же срок.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То же деяние, совершенное: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в отношении двух или более лиц;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в отношении лица или его близких в связи с осуществлением данным лицом служебной деятельности или выполнением профессионального или общественного долга;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в отношении лица, заведомо для виновного находящегося в беспомощном состоянии, а равно сопряженное с похищением человека либо захватом заложника;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с особой жестокостью;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5) группой лиц, группой лиц по предварительному сговору;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6) из корыстных побуждений, а равно по найму;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7) из хулиганских побуждений; </a:t>
            </a: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9432379" y="4368806"/>
            <a:ext cx="2077665" cy="1153104"/>
          </a:xfrm>
          <a:prstGeom prst="rect">
            <a:avLst/>
          </a:prstGeom>
        </p:spPr>
      </p:pic>
    </p:spTree>
    <p:extLst>
      <p:ext uri="{BB962C8B-B14F-4D97-AF65-F5344CB8AC3E}">
        <p14:creationId xmlns:p14="http://schemas.microsoft.com/office/powerpoint/2010/main" val="1433471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11549" y="505152"/>
            <a:ext cx="9206144"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3 июля 2014 года № 226-V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1340529" y="1336090"/>
            <a:ext cx="9348186" cy="5016758"/>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8) по мотиву социальной, национальной, расовой, религиозной ненависти или вражды;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9) с целью использования органов или тканей потерпевшего;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10) неоднократно;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11) в отношении заведомо несовершеннолетнего,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12) в условиях чрезвычайной ситуации или в ходе массовых беспорядков, –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наказывается лишением свободы на срок от шести до десяти лет с конфискацией имущества или без таковой.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Деяния, предусмотренные частями первой или второй настоящей статьи, повлекшие по неосторожности смерть потерпевшего либо совершенные преступной группой, –  наказываются лишением свободы на срок от восьми до двенадцати лет с конфискацией имущества или без таковой.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Сноска. Статья 106 с изменениями, внесенными законами РК от 27.12.2019 № 292-VІ (порядок введения в действие см. ст.2); от 01.07.2022 № 131-VII (вводится в действие по истечении шестидесяти календарных дней после дня его первого официального опубликования).</a:t>
            </a: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10071571" y="387222"/>
            <a:ext cx="1922161" cy="1066799"/>
          </a:xfrm>
          <a:prstGeom prst="rect">
            <a:avLst/>
          </a:prstGeom>
        </p:spPr>
      </p:pic>
    </p:spTree>
    <p:extLst>
      <p:ext uri="{BB962C8B-B14F-4D97-AF65-F5344CB8AC3E}">
        <p14:creationId xmlns:p14="http://schemas.microsoft.com/office/powerpoint/2010/main" val="797804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344966" y="432349"/>
            <a:ext cx="9206144"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3 июля 2014 года № 226-V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1344966" y="1343814"/>
            <a:ext cx="9658906" cy="4708981"/>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Статья 107. Умышленное причинение средней тяжести вреда здоровью</a:t>
            </a:r>
          </a:p>
          <a:p>
            <a:r>
              <a:rPr lang="ru-RU" sz="2000" dirty="0">
                <a:latin typeface="Times New Roman" panose="02020603050405020304" pitchFamily="18" charset="0"/>
                <a:cs typeface="Times New Roman" panose="02020603050405020304" pitchFamily="18" charset="0"/>
              </a:rPr>
              <a:t>1. Умышленное причинение средней тяжести вреда здоровью - наказывается штрафом в размере до одной тысячи месячных расчетных показателей либо исправительными работами в том же размере, либо привлечением к общественным работам на срок до шестисот часов, либо ограничением свободы на срок до двух лет, либо лишением свободы на тот же срок.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То же деяние, совершенное: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в отношении двух или более лиц;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в отношении лица или его близких в связи с осуществлением данным лицом служебной деятельности или выполнением профессионального или общественного долга;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с особой жестокостью, а равно в отношении лица, заведомо для виновного находящегося в беспомощном состоянии;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группой лиц по предварительному сговору, преступной группой;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9885953" y="482958"/>
            <a:ext cx="1922161" cy="1066799"/>
          </a:xfrm>
          <a:prstGeom prst="rect">
            <a:avLst/>
          </a:prstGeom>
        </p:spPr>
      </p:pic>
    </p:spTree>
    <p:extLst>
      <p:ext uri="{BB962C8B-B14F-4D97-AF65-F5344CB8AC3E}">
        <p14:creationId xmlns:p14="http://schemas.microsoft.com/office/powerpoint/2010/main" val="2737367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14508" y="638932"/>
            <a:ext cx="9206144"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3 июля 2014 года № 226-V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1414508" y="1602419"/>
            <a:ext cx="9540538" cy="3785652"/>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5) из хулиганских побуждений;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6) по мотиву социальной, национальной, расовой, религиозной ненависти или вражды;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7) неоднократно;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8) в отношении заведомо несовершеннолетнего, –  наказывается штрафом в размере до двух тысяч месячных расчетных показателей либо исправительными работами в том же размере, либо привлечением к общественным работам на срок до восьмисот часов, либо ограничением свободы на срок до трех лет, либо лишением свободы на тот же срок.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Сноска. Статья 107 с изменениями, внесенными Законом РК от 12.07.2018 № 180-VІ (вводится в действие по истечении десяти календарных дней после дня его первого официального опубликования).</a:t>
            </a: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9659571" y="638932"/>
            <a:ext cx="1922161" cy="1066799"/>
          </a:xfrm>
          <a:prstGeom prst="rect">
            <a:avLst/>
          </a:prstGeom>
        </p:spPr>
      </p:pic>
    </p:spTree>
    <p:extLst>
      <p:ext uri="{BB962C8B-B14F-4D97-AF65-F5344CB8AC3E}">
        <p14:creationId xmlns:p14="http://schemas.microsoft.com/office/powerpoint/2010/main" val="4049298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492928" y="81426"/>
            <a:ext cx="9206144" cy="1323439"/>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ОБ АДМИНИСТРАТИВНЫХ ПРАВОНАРУШЕНИЯХ</a:t>
            </a:r>
          </a:p>
          <a:p>
            <a:pPr algn="ctr"/>
            <a:r>
              <a:rPr lang="ru-RU" sz="2000" b="1" dirty="0">
                <a:solidFill>
                  <a:srgbClr val="002060"/>
                </a:solidFill>
                <a:latin typeface="Times New Roman" panose="02020603050405020304" pitchFamily="18" charset="0"/>
                <a:cs typeface="Times New Roman" panose="02020603050405020304" pitchFamily="18" charset="0"/>
              </a:rPr>
              <a:t>Кодекс Республики Казахстан от 5 июля 2014 года № 235-V ЗРК.</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346229" y="743145"/>
            <a:ext cx="11647503" cy="5986254"/>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Глава 12. АДМИНИСТРАТИВНЫЕ ПРАВОНАРУШЕНИЯ, ПОСЯГАЮЩИЕ НА ПРАВА НЕСОВЕРШЕННОЛЕТНИХ</a:t>
            </a:r>
          </a:p>
          <a:p>
            <a:r>
              <a:rPr lang="ru-RU" sz="1900" b="1" dirty="0">
                <a:latin typeface="Times New Roman" panose="02020603050405020304" pitchFamily="18" charset="0"/>
                <a:cs typeface="Times New Roman" panose="02020603050405020304" pitchFamily="18" charset="0"/>
              </a:rPr>
              <a:t>Статья 127-1. </a:t>
            </a:r>
            <a:r>
              <a:rPr lang="ru-RU" sz="1900" dirty="0">
                <a:latin typeface="Times New Roman" panose="02020603050405020304" pitchFamily="18" charset="0"/>
                <a:cs typeface="Times New Roman" panose="02020603050405020304" pitchFamily="18" charset="0"/>
              </a:rPr>
              <a:t>Несообщение о противоправных деяниях, совершенных несовершеннолетними или в отношении несовершеннолетних</a:t>
            </a:r>
          </a:p>
          <a:p>
            <a:r>
              <a:rPr lang="ru-RU" sz="1900" dirty="0">
                <a:latin typeface="Times New Roman" panose="02020603050405020304" pitchFamily="18" charset="0"/>
                <a:cs typeface="Times New Roman" panose="02020603050405020304" pitchFamily="18" charset="0"/>
              </a:rPr>
              <a:t>      1. Несообщение работниками организаций образования, здравоохранения, социальной защиты населения в правоохранительные органы о фактах совершения несовершеннолетними или в отношении них действий (бездействия), содержащих признаки уголовного либо административного правонарушения, в организациях образования, здравоохранения, социальной защиты населения, а также о фактах, ставших им известными в связи с профессиональной деятельностью вне организаций образования, здравоохранения, социальной защиты населения, если эти деяния не содержат признаков уголовного наказуемого деяния, предусмотренного статьей 434 Уголовного кодекса Республики Казахстан,</a:t>
            </a:r>
          </a:p>
          <a:p>
            <a:r>
              <a:rPr lang="ru-RU" sz="1900" dirty="0">
                <a:latin typeface="Times New Roman" panose="02020603050405020304" pitchFamily="18" charset="0"/>
                <a:cs typeface="Times New Roman" panose="02020603050405020304" pitchFamily="18" charset="0"/>
              </a:rPr>
              <a:t> – влечет штраф на физических лиц в размере пяти, на должностных лиц </a:t>
            </a:r>
          </a:p>
          <a:p>
            <a:r>
              <a:rPr lang="ru-RU" sz="1900" dirty="0">
                <a:latin typeface="Times New Roman" panose="02020603050405020304" pitchFamily="18" charset="0"/>
                <a:cs typeface="Times New Roman" panose="02020603050405020304" pitchFamily="18" charset="0"/>
              </a:rPr>
              <a:t>– в размере десяти месячных расчетных показателей.</a:t>
            </a:r>
          </a:p>
          <a:p>
            <a:r>
              <a:rPr lang="ru-RU" sz="1900" dirty="0">
                <a:latin typeface="Times New Roman" panose="02020603050405020304" pitchFamily="18" charset="0"/>
                <a:cs typeface="Times New Roman" panose="02020603050405020304" pitchFamily="18" charset="0"/>
              </a:rPr>
              <a:t>      2. То же деяние, совершенное повторно в течение года после наложения административного взыскания, предусмотренного частью первой настоящей статьи, </a:t>
            </a:r>
          </a:p>
          <a:p>
            <a:r>
              <a:rPr lang="ru-RU" sz="1900" dirty="0">
                <a:latin typeface="Times New Roman" panose="02020603050405020304" pitchFamily="18" charset="0"/>
                <a:cs typeface="Times New Roman" panose="02020603050405020304" pitchFamily="18" charset="0"/>
              </a:rPr>
              <a:t>–влечет штраф на физических лиц в размере двадцати, на должностных лиц </a:t>
            </a:r>
          </a:p>
          <a:p>
            <a:r>
              <a:rPr lang="ru-RU" sz="1900" dirty="0">
                <a:latin typeface="Times New Roman" panose="02020603050405020304" pitchFamily="18" charset="0"/>
                <a:cs typeface="Times New Roman" panose="02020603050405020304" pitchFamily="18" charset="0"/>
              </a:rPr>
              <a:t>– в размере тридцати месячных расчетных показателей.</a:t>
            </a:r>
          </a:p>
          <a:p>
            <a:r>
              <a:rPr lang="ru-RU" sz="1900" dirty="0">
                <a:latin typeface="Times New Roman" panose="02020603050405020304" pitchFamily="18" charset="0"/>
                <a:cs typeface="Times New Roman" panose="02020603050405020304" pitchFamily="18" charset="0"/>
              </a:rPr>
              <a:t>      Сноска. Глава 12 дополнена статьей 127-1 в соответствии с Законом РК от 01.04.2019 № 240-VI (вводится в действие по истечении десяти календарных дней после дня его первого официального опубликования).</a:t>
            </a:r>
          </a:p>
          <a:p>
            <a:endParaRPr lang="ru-RU" sz="2000"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9778CB32-10EB-49AC-BE14-DA6A1756164D}"/>
              </a:ext>
            </a:extLst>
          </p:cNvPr>
          <p:cNvPicPr>
            <a:picLocks noChangeAspect="1"/>
          </p:cNvPicPr>
          <p:nvPr/>
        </p:nvPicPr>
        <p:blipFill>
          <a:blip r:embed="rId2">
            <a:clrChange>
              <a:clrFrom>
                <a:srgbClr val="EAEAEA"/>
              </a:clrFrom>
              <a:clrTo>
                <a:srgbClr val="EAEAEA">
                  <a:alpha val="0"/>
                </a:srgbClr>
              </a:clrTo>
            </a:clrChange>
            <a:extLst>
              <a:ext uri="{28A0092B-C50C-407E-A947-70E740481C1C}">
                <a14:useLocalDpi xmlns:a14="http://schemas.microsoft.com/office/drawing/2010/main" val="0"/>
              </a:ext>
            </a:extLst>
          </a:blip>
          <a:stretch>
            <a:fillRect/>
          </a:stretch>
        </p:blipFill>
        <p:spPr>
          <a:xfrm>
            <a:off x="10562031" y="251568"/>
            <a:ext cx="1771448" cy="983154"/>
          </a:xfrm>
          <a:prstGeom prst="rect">
            <a:avLst/>
          </a:prstGeom>
        </p:spPr>
      </p:pic>
    </p:spTree>
    <p:extLst>
      <p:ext uri="{BB962C8B-B14F-4D97-AF65-F5344CB8AC3E}">
        <p14:creationId xmlns:p14="http://schemas.microsoft.com/office/powerpoint/2010/main" val="1495818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953088" y="99181"/>
            <a:ext cx="10130901"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 ПРОФИЛАКТИКЕ БЫТОВОГО НАСИЛИЯ</a:t>
            </a:r>
          </a:p>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от 4 декабря 2009 года № 214-IV «О профилактике бытового насилия» (с изменениями и дополнениями по состоянию на 24.11.2021 г.)</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544497" y="1024769"/>
            <a:ext cx="11647503" cy="5632311"/>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Опасность бытового насилия состоит не только в том, что жертве причиняется физическая боль, телесные повреждения, вред здоровью, нередко приводящие к наступлению смерти. Жертвы бытового насилия становятся подавленными психически. Постепенно у них, постоянно живущих в страхе быть подвергнутыми насилию, снижается самооценка, утрачивается способность к самозащите, взамен приходит слабоволие, смирение, подавленность, безысходность. Доведенные до такого состояния жертвы бытового насилия не придают ценности своей неприкосновенности, и даже жизни. И эти качества в будущем могут подтолкнуть жертву насилия к совершению ими самими насильственных действий в отношении других лиц. Особенно это заметно в поступках несовершеннолетних правонарушителей. Насилие в семье, происходящее на глазах у детей, причиняет им моральный вред, отражается на их гармоничном развитии. Они непроизвольно получают соответствующие «уроки», обучаются насилию в семье и потом сами становятся насильниками.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Бытовое насилие отличается от насилия, происходящего, от кого бы то ни было, тем, что жертва подвергается насилию со стороны лиц, которые на самом деле должны быть опорой и защитой для них, с которыми они связаны узами родства или брака, вместе проживают, имеют общее жилье, имущество, средства к существованию, материально и морально зависящие от лица, проявляющего насилие.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Бытовое насилие нередко перерастает в соответствующее деяние, относящееся к разряду преступлений, за которое уголовным законом предусмотрено уголовное наказание.</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3842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948431" y="786234"/>
            <a:ext cx="10520038"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 ПРОФИЛАКТИКЕ БЫТОВОГО НАСИЛИЯ»</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544497" y="1670561"/>
            <a:ext cx="11647503" cy="4401205"/>
          </a:xfrm>
          <a:prstGeom prst="rect">
            <a:avLst/>
          </a:prstGeom>
        </p:spPr>
        <p:txBody>
          <a:bodyPr wrap="square">
            <a:spAutoFit/>
          </a:bodyPr>
          <a:lstStyle/>
          <a:p>
            <a:pPr marL="457200" indent="-457200">
              <a:buFont typeface="+mj-lt"/>
              <a:buAutoNum type="arabicPeriod"/>
            </a:pPr>
            <a:r>
              <a:rPr lang="ru-RU" sz="2000" b="1" dirty="0">
                <a:latin typeface="Times New Roman" panose="02020603050405020304" pitchFamily="18" charset="0"/>
                <a:cs typeface="Times New Roman" panose="02020603050405020304" pitchFamily="18" charset="0"/>
              </a:rPr>
              <a:t>Статья 3. Принципы профилактики бытового насилия</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Профилактика бытового насилия основывается на принципах: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законности;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гарантирования соблюдения прав, свобод и законных интересов человека и гражданина;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недопустимости причинения человеку и гражданину физического и (или) психического страдания;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поддержки и сохранения семьи;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5) конфиденциальности;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6) индивидуального подхода к каждому человеку и гражданину, находящимся в трудной жизненной ситуации;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7) приоритета превентивных мер профилактики бытового насилия над репрессивными;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8) комплексности и системности.</a:t>
            </a:r>
            <a:br>
              <a:rPr lang="ru-RU" sz="2000" dirty="0">
                <a:latin typeface="Times New Roman" panose="02020603050405020304" pitchFamily="18" charset="0"/>
                <a:cs typeface="Times New Roman" panose="02020603050405020304" pitchFamily="18" charset="0"/>
              </a:rPr>
            </a:b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26CDC988-84D2-4152-8FC2-6A9E12EF5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4205" y="1378306"/>
            <a:ext cx="2464108" cy="1478465"/>
          </a:xfrm>
          <a:prstGeom prst="ellipse">
            <a:avLst/>
          </a:prstGeom>
          <a:ln>
            <a:noFill/>
          </a:ln>
          <a:effectLst>
            <a:softEdge rad="112500"/>
          </a:effectLst>
        </p:spPr>
      </p:pic>
    </p:spTree>
    <p:extLst>
      <p:ext uri="{BB962C8B-B14F-4D97-AF65-F5344CB8AC3E}">
        <p14:creationId xmlns:p14="http://schemas.microsoft.com/office/powerpoint/2010/main" val="2951096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966186" y="608681"/>
            <a:ext cx="10520038"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 ПРОФИЛАКТИКЕ БЫТОВОГО НАСИЛИЯ»</a:t>
            </a: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64597" y="1051402"/>
            <a:ext cx="9469515" cy="4708981"/>
          </a:xfrm>
          <a:prstGeom prst="rect">
            <a:avLst/>
          </a:prstGeom>
        </p:spPr>
        <p:txBody>
          <a:bodyPr wrap="square">
            <a:spAutoFit/>
          </a:bodyPr>
          <a:lstStyle/>
          <a:p>
            <a:br>
              <a:rPr lang="ru-RU" sz="2000"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Статья 11. Компетенция уполномоченного органа в области образования</a:t>
            </a:r>
          </a:p>
          <a:p>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Уполномоченный орган в области образования: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Исключен в соответствии с Законом РК от 18.02.14 г. № 175-V (см. стар. ред.)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обеспечивает ведение мониторинга и проведение анализа потребностей обучающихся и воспитанников, подвергшихся бытовому насилию, в предоставлении специальных социальных услуг в соответствии со стандартами оказания специальных социальных услуг;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участвует в разработке нормативных правовых актов в области профилактики бытового насилия;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разрабатывает и внедряет в практику работы организаций образования программы и методики, направленные на формирование законопослушного поведения обучающихся и воспитанников организаций образования.</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F9E250B6-0183-4C3D-B06A-75935C27B051}"/>
              </a:ext>
            </a:extLst>
          </p:cNvPr>
          <p:cNvPicPr>
            <a:picLocks noChangeAspect="1"/>
          </p:cNvPicPr>
          <p:nvPr/>
        </p:nvPicPr>
        <p:blipFill>
          <a:blip r:embed="rId2"/>
          <a:stretch>
            <a:fillRect/>
          </a:stretch>
        </p:blipFill>
        <p:spPr>
          <a:xfrm>
            <a:off x="9618890" y="1316567"/>
            <a:ext cx="2182557" cy="1396105"/>
          </a:xfrm>
          <a:prstGeom prst="rect">
            <a:avLst/>
          </a:prstGeom>
        </p:spPr>
      </p:pic>
    </p:spTree>
    <p:extLst>
      <p:ext uri="{BB962C8B-B14F-4D97-AF65-F5344CB8AC3E}">
        <p14:creationId xmlns:p14="http://schemas.microsoft.com/office/powerpoint/2010/main" val="1297816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030549" y="800517"/>
            <a:ext cx="10130901"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 ПРОФИЛАКТИКЕ БЫТОВОГО НАСИЛИЯ</a:t>
            </a:r>
          </a:p>
          <a:p>
            <a:pPr algn="ctr"/>
            <a:r>
              <a:rPr lang="ru-RU" sz="2000" b="1" dirty="0">
                <a:solidFill>
                  <a:srgbClr val="002060"/>
                </a:solidFill>
                <a:latin typeface="Times New Roman" panose="02020603050405020304" pitchFamily="18" charset="0"/>
                <a:cs typeface="Times New Roman" panose="02020603050405020304" pitchFamily="18" charset="0"/>
              </a:rPr>
              <a:t>Закон Республики Казахстан от 4 декабря 2009 года № 214-IV «О профилактике бытового насилия» (с изменениями и дополнениями по состоянию на 24.11.2021 г.)</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544497" y="1885903"/>
            <a:ext cx="11647503" cy="4093428"/>
          </a:xfrm>
          <a:prstGeom prst="rect">
            <a:avLst/>
          </a:prstGeom>
        </p:spPr>
        <p:txBody>
          <a:bodyPr wrap="square">
            <a:spAutoFit/>
          </a:bodyPr>
          <a:lstStyle/>
          <a:p>
            <a:r>
              <a:rPr lang="ru-RU" sz="2000" b="1" dirty="0">
                <a:latin typeface="Times New Roman" panose="02020603050405020304" pitchFamily="18" charset="0"/>
                <a:cs typeface="Times New Roman" panose="02020603050405020304" pitchFamily="18" charset="0"/>
              </a:rPr>
              <a:t>Статья 9. Компетенция комиссий по делам несовершеннолетних и защите их прав</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Комиссии по делам несовершеннолетних и защите их прав:</a:t>
            </a:r>
            <a:br>
              <a:rPr lang="ru-RU" sz="2000" b="1" dirty="0">
                <a:latin typeface="Times New Roman" panose="02020603050405020304" pitchFamily="18" charset="0"/>
                <a:cs typeface="Times New Roman" panose="02020603050405020304" pitchFamily="18" charset="0"/>
              </a:rPr>
            </a:br>
            <a:endParaRPr lang="ru-RU" sz="2000" b="1"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1) взаимодействуют с субъектами профилактики бытового насилия по вопросам профилактики бытового насилия среди несовершеннолетних;</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2) Исключен в соответствии с Законом РК от 03.07.13 г. № 124-V (см. стар. ред.)</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3) вносят предложения в местные исполнительные органы о принятии организационно-практических мер, направленных на профилактику бытового насилия среди несовершеннолетних;</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4) совместно с организациями по оказанию помощи организуют и проводят мероприятия по профилактике бытового насилия и реабилитации несовершеннолетних, пострадавших от бытового насилия.</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В статью 10 внесены изменения в соответствии с Законом РК от 18.02.14 г. № 175-V (см. стар. ред.)</a:t>
            </a:r>
          </a:p>
        </p:txBody>
      </p:sp>
    </p:spTree>
    <p:extLst>
      <p:ext uri="{BB962C8B-B14F-4D97-AF65-F5344CB8AC3E}">
        <p14:creationId xmlns:p14="http://schemas.microsoft.com/office/powerpoint/2010/main" val="1618231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932155" y="239697"/>
            <a:ext cx="11194741" cy="163121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Об утверждении Дорожной карты по усилению защиты прав ребенка, противодействию бытовому насилию и решению вопросов </a:t>
            </a:r>
            <a:r>
              <a:rPr lang="ru-RU" sz="2000" b="1" dirty="0" err="1">
                <a:solidFill>
                  <a:srgbClr val="002060"/>
                </a:solidFill>
                <a:latin typeface="Times New Roman" panose="02020603050405020304" pitchFamily="18" charset="0"/>
                <a:cs typeface="Times New Roman" panose="02020603050405020304" pitchFamily="18" charset="0"/>
              </a:rPr>
              <a:t>суицидальности</a:t>
            </a:r>
            <a:r>
              <a:rPr lang="ru-RU" sz="2000" b="1" dirty="0">
                <a:solidFill>
                  <a:srgbClr val="002060"/>
                </a:solidFill>
                <a:latin typeface="Times New Roman" panose="02020603050405020304" pitchFamily="18" charset="0"/>
                <a:cs typeface="Times New Roman" panose="02020603050405020304" pitchFamily="18" charset="0"/>
              </a:rPr>
              <a:t> среди подростков на 2020 – 2023 годы</a:t>
            </a:r>
          </a:p>
          <a:p>
            <a:pPr algn="ctr"/>
            <a:r>
              <a:rPr lang="ru-RU" sz="2000" b="1" dirty="0">
                <a:solidFill>
                  <a:srgbClr val="002060"/>
                </a:solidFill>
                <a:latin typeface="Times New Roman" panose="02020603050405020304" pitchFamily="18" charset="0"/>
                <a:cs typeface="Times New Roman" panose="02020603050405020304" pitchFamily="18" charset="0"/>
              </a:rPr>
              <a:t>Постановление Правительства Республики Казахстан от 30 марта 2020 года № 156.</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EB40B88-AD17-40A9-AD76-A9B71E1081B6}"/>
              </a:ext>
            </a:extLst>
          </p:cNvPr>
          <p:cNvPicPr>
            <a:picLocks noChangeAspect="1"/>
          </p:cNvPicPr>
          <p:nvPr/>
        </p:nvPicPr>
        <p:blipFill>
          <a:blip r:embed="rId2"/>
          <a:stretch>
            <a:fillRect/>
          </a:stretch>
        </p:blipFill>
        <p:spPr>
          <a:xfrm>
            <a:off x="1137822" y="1331650"/>
            <a:ext cx="10365802" cy="5260020"/>
          </a:xfrm>
          <a:prstGeom prst="rect">
            <a:avLst/>
          </a:prstGeom>
        </p:spPr>
      </p:pic>
    </p:spTree>
    <p:extLst>
      <p:ext uri="{BB962C8B-B14F-4D97-AF65-F5344CB8AC3E}">
        <p14:creationId xmlns:p14="http://schemas.microsoft.com/office/powerpoint/2010/main" val="1966473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71021" y="566678"/>
            <a:ext cx="12263021" cy="2554545"/>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Совместный приказ Министра здравоохранения и социального развития Республики Казахстан </a:t>
            </a:r>
          </a:p>
          <a:p>
            <a:pPr algn="ctr"/>
            <a:r>
              <a:rPr lang="ru-RU" sz="2000" b="1" dirty="0">
                <a:solidFill>
                  <a:srgbClr val="002060"/>
                </a:solidFill>
                <a:latin typeface="Times New Roman" panose="02020603050405020304" pitchFamily="18" charset="0"/>
                <a:cs typeface="Times New Roman" panose="02020603050405020304" pitchFamily="18" charset="0"/>
              </a:rPr>
              <a:t>от 27 февраля 2015 года № 102, Министра образования и науки Республики Казахстан от 2 марта 2015 года № 95 и Министра внутренних дел Республики Казахстан</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О поэтапном внедрении проекта по превенции суицидов среди несовершеннолетних в Республике </a:t>
            </a:r>
            <a:r>
              <a:rPr lang="ru-RU" sz="2000" b="1" dirty="0" err="1">
                <a:solidFill>
                  <a:srgbClr val="002060"/>
                </a:solidFill>
                <a:latin typeface="Times New Roman" panose="02020603050405020304" pitchFamily="18" charset="0"/>
                <a:cs typeface="Times New Roman" panose="02020603050405020304" pitchFamily="18" charset="0"/>
              </a:rPr>
              <a:t>Казахстант</a:t>
            </a:r>
            <a:r>
              <a:rPr lang="ru-RU" sz="2000" b="1" dirty="0">
                <a:solidFill>
                  <a:srgbClr val="002060"/>
                </a:solidFill>
                <a:latin typeface="Times New Roman" panose="02020603050405020304" pitchFamily="18" charset="0"/>
                <a:cs typeface="Times New Roman" panose="02020603050405020304" pitchFamily="18" charset="0"/>
              </a:rPr>
              <a:t> (с изменениями от 23.12.2015 г.)</a:t>
            </a:r>
          </a:p>
          <a:p>
            <a:pPr algn="ctr"/>
            <a:r>
              <a:rPr lang="ru-RU" sz="2000" b="1" dirty="0">
                <a:solidFill>
                  <a:srgbClr val="002060"/>
                </a:solidFill>
                <a:latin typeface="Times New Roman" panose="02020603050405020304" pitchFamily="18" charset="0"/>
                <a:cs typeface="Times New Roman" panose="02020603050405020304" pitchFamily="18" charset="0"/>
              </a:rPr>
              <a:t> </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FEC7FAF0-F2C2-4E45-83D2-CB4D7D6592F9}"/>
              </a:ext>
            </a:extLst>
          </p:cNvPr>
          <p:cNvSpPr/>
          <p:nvPr/>
        </p:nvSpPr>
        <p:spPr>
          <a:xfrm>
            <a:off x="192349" y="2136222"/>
            <a:ext cx="11807301" cy="4401205"/>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В соответствии с пунктом 36 Общенационального плана мероприятий по укреплению семейных отношений, морально-этических и духовно-нравственных ценностей в Республике Казахстане на 2015-2020 годы, утвержденным распоряжением Премьер-Министра Республики Казахстан от 28 ноября 2014 года № 139-р, ПРИКАЗЫВАЕМ:</a:t>
            </a:r>
          </a:p>
          <a:p>
            <a:r>
              <a:rPr lang="ru-RU" sz="2000" dirty="0">
                <a:latin typeface="Times New Roman" panose="02020603050405020304" pitchFamily="18" charset="0"/>
                <a:cs typeface="Times New Roman" panose="02020603050405020304" pitchFamily="18" charset="0"/>
              </a:rPr>
              <a:t>В пункт 1 внесены изменения в соответствии с совместным приказом Министра здравоохранения и социального развития РК от 11.02.15 г. № 960, Министра образования и науки РК от 23.12.15 г. № 701 и Министра внутренних дел РК (см. стар. ред.)</a:t>
            </a:r>
          </a:p>
          <a:p>
            <a:r>
              <a:rPr lang="ru-RU" sz="2000" dirty="0">
                <a:latin typeface="Times New Roman" panose="02020603050405020304" pitchFamily="18" charset="0"/>
                <a:cs typeface="Times New Roman" panose="02020603050405020304" pitchFamily="18" charset="0"/>
              </a:rPr>
              <a:t>1. Республиканскому государственному предприятию на праве хозяйственного ведения «Республиканский научно-практический центр психиатрии, психотерапии и наркологии» Министерства здравоохранения и социального развития Республики Казахстан (далее - РНПЦППН) (по согласованию):</a:t>
            </a:r>
          </a:p>
          <a:p>
            <a:r>
              <a:rPr lang="ru-RU" sz="2000" dirty="0">
                <a:latin typeface="Times New Roman" panose="02020603050405020304" pitchFamily="18" charset="0"/>
                <a:cs typeface="Times New Roman" panose="02020603050405020304" pitchFamily="18" charset="0"/>
              </a:rPr>
              <a:t>1) при поддержке Детского фонда Организации Объединенных Наций (по согласованию) организовать и подготовить мастер-тренеров для обучения специалистов системы образования, здравоохранения и социальной защиты населения по вопросам превенции суицида несовершеннолетних, для проведения поэтапной модели обучения;</a:t>
            </a:r>
          </a:p>
        </p:txBody>
      </p:sp>
    </p:spTree>
    <p:extLst>
      <p:ext uri="{BB962C8B-B14F-4D97-AF65-F5344CB8AC3E}">
        <p14:creationId xmlns:p14="http://schemas.microsoft.com/office/powerpoint/2010/main" val="977360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71021" y="566678"/>
            <a:ext cx="12263021" cy="2554545"/>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Совместный приказ Министра здравоохранения и социального развития Республики Казахстан </a:t>
            </a:r>
          </a:p>
          <a:p>
            <a:pPr algn="ctr"/>
            <a:r>
              <a:rPr lang="ru-RU" sz="2000" b="1" dirty="0">
                <a:solidFill>
                  <a:srgbClr val="002060"/>
                </a:solidFill>
                <a:latin typeface="Times New Roman" panose="02020603050405020304" pitchFamily="18" charset="0"/>
                <a:cs typeface="Times New Roman" panose="02020603050405020304" pitchFamily="18" charset="0"/>
              </a:rPr>
              <a:t>от 27 февраля 2015 года № 102, Министра образования и науки Республики Казахстан от 2 марта 2015 года № 95 и Министра внутренних дел Республики Казахстан</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О поэтапном внедрении проекта по превенции суицидов среди несовершеннолетних в Республике </a:t>
            </a:r>
            <a:r>
              <a:rPr lang="ru-RU" sz="2000" b="1" dirty="0" err="1">
                <a:solidFill>
                  <a:srgbClr val="002060"/>
                </a:solidFill>
                <a:latin typeface="Times New Roman" panose="02020603050405020304" pitchFamily="18" charset="0"/>
                <a:cs typeface="Times New Roman" panose="02020603050405020304" pitchFamily="18" charset="0"/>
              </a:rPr>
              <a:t>Казахстант</a:t>
            </a:r>
            <a:r>
              <a:rPr lang="ru-RU" sz="2000" b="1" dirty="0">
                <a:solidFill>
                  <a:srgbClr val="002060"/>
                </a:solidFill>
                <a:latin typeface="Times New Roman" panose="02020603050405020304" pitchFamily="18" charset="0"/>
                <a:cs typeface="Times New Roman" panose="02020603050405020304" pitchFamily="18" charset="0"/>
              </a:rPr>
              <a:t> (с изменениями от 23.12.2015 г.)</a:t>
            </a:r>
          </a:p>
          <a:p>
            <a:pPr algn="ctr"/>
            <a:r>
              <a:rPr lang="ru-RU" sz="2000" b="1" dirty="0">
                <a:solidFill>
                  <a:srgbClr val="002060"/>
                </a:solidFill>
                <a:latin typeface="Times New Roman" panose="02020603050405020304" pitchFamily="18" charset="0"/>
                <a:cs typeface="Times New Roman" panose="02020603050405020304" pitchFamily="18" charset="0"/>
              </a:rPr>
              <a:t> </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FEC7FAF0-F2C2-4E45-83D2-CB4D7D6592F9}"/>
              </a:ext>
            </a:extLst>
          </p:cNvPr>
          <p:cNvSpPr/>
          <p:nvPr/>
        </p:nvSpPr>
        <p:spPr>
          <a:xfrm>
            <a:off x="192349" y="2136222"/>
            <a:ext cx="11807301" cy="4401205"/>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2) при поддержке Детского фонда Организации Объединенных Наций (по согласованию) с привлечением ведущих ученых в области профилактики суицидов разработать:</a:t>
            </a:r>
          </a:p>
          <a:p>
            <a:r>
              <a:rPr lang="ru-RU" sz="2000" dirty="0">
                <a:latin typeface="Times New Roman" panose="02020603050405020304" pitchFamily="18" charset="0"/>
                <a:cs typeface="Times New Roman" panose="02020603050405020304" pitchFamily="18" charset="0"/>
              </a:rPr>
              <a:t>методическое пособие для проведения скрининга среди несовершеннолетних, на выявление групп риска по суицидальному поведению в организациях образования;</a:t>
            </a:r>
          </a:p>
          <a:p>
            <a:r>
              <a:rPr lang="ru-RU" sz="2000" dirty="0">
                <a:latin typeface="Times New Roman" panose="02020603050405020304" pitchFamily="18" charset="0"/>
                <a:cs typeface="Times New Roman" panose="02020603050405020304" pitchFamily="18" charset="0"/>
              </a:rPr>
              <a:t>обучающие программы для проведения мастер-классов, тренингов, семинаров в секторе образования, организациях первичной медико-санитарной помощи, психиатрических организациях, медико-социальных учреждениях стационарного типа для детей-инвалидов;</a:t>
            </a:r>
          </a:p>
          <a:p>
            <a:r>
              <a:rPr lang="ru-RU" sz="2000" dirty="0">
                <a:latin typeface="Times New Roman" panose="02020603050405020304" pitchFamily="18" charset="0"/>
                <a:cs typeface="Times New Roman" panose="02020603050405020304" pitchFamily="18" charset="0"/>
              </a:rPr>
              <a:t>клинические рекомендации по диагностике и лечению несовершеннолетних с депрессивными расстройствами на уровне первичной медико-санитарной помощи;</a:t>
            </a:r>
          </a:p>
          <a:p>
            <a:r>
              <a:rPr lang="ru-RU" sz="2000" dirty="0">
                <a:latin typeface="Times New Roman" panose="02020603050405020304" pitchFamily="18" charset="0"/>
                <a:cs typeface="Times New Roman" panose="02020603050405020304" pitchFamily="18" charset="0"/>
              </a:rPr>
              <a:t>клинические рекомендации по ведению несовершеннолетних с высоким риском суицидального поведения для специалистов психического здоровья (врачи-психиатры, врачи-психотерапевты, психологи психиатрических организаций);</a:t>
            </a:r>
          </a:p>
          <a:p>
            <a:r>
              <a:rPr lang="ru-RU" sz="2000" dirty="0">
                <a:latin typeface="Times New Roman" panose="02020603050405020304" pitchFamily="18" charset="0"/>
                <a:cs typeface="Times New Roman" panose="02020603050405020304" pitchFamily="18" charset="0"/>
              </a:rPr>
              <a:t>информационные материалы в целях повышения информированности несовершеннолетних в вопросах в превенции суицидов; </a:t>
            </a:r>
          </a:p>
        </p:txBody>
      </p:sp>
    </p:spTree>
    <p:extLst>
      <p:ext uri="{BB962C8B-B14F-4D97-AF65-F5344CB8AC3E}">
        <p14:creationId xmlns:p14="http://schemas.microsoft.com/office/powerpoint/2010/main" val="3916366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A5B5B185-7588-43BD-B9A3-5DA99DF1913C}"/>
              </a:ext>
            </a:extLst>
          </p:cNvPr>
          <p:cNvPicPr>
            <a:picLocks noChangeAspect="1"/>
          </p:cNvPicPr>
          <p:nvPr/>
        </p:nvPicPr>
        <p:blipFill>
          <a:blip r:embed="rId2"/>
          <a:stretch>
            <a:fillRect/>
          </a:stretch>
        </p:blipFill>
        <p:spPr>
          <a:xfrm>
            <a:off x="3059243" y="2641981"/>
            <a:ext cx="8955800" cy="719390"/>
          </a:xfrm>
          <a:prstGeom prst="rect">
            <a:avLst/>
          </a:prstGeom>
        </p:spPr>
      </p:pic>
      <p:sp>
        <p:nvSpPr>
          <p:cNvPr id="4" name="Прямоугольник 3">
            <a:extLst>
              <a:ext uri="{FF2B5EF4-FFF2-40B4-BE49-F238E27FC236}">
                <a16:creationId xmlns:a16="http://schemas.microsoft.com/office/drawing/2014/main" id="{E6E77D0F-F585-475E-89B1-827527A20CC6}"/>
              </a:ext>
            </a:extLst>
          </p:cNvPr>
          <p:cNvSpPr/>
          <p:nvPr/>
        </p:nvSpPr>
        <p:spPr>
          <a:xfrm>
            <a:off x="189390" y="514349"/>
            <a:ext cx="12263021" cy="1323439"/>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Управление по правам ребенка Республики Казахстан, телефоны доверия - </a:t>
            </a:r>
            <a:r>
              <a:rPr lang="ru-RU" sz="2000" b="1" dirty="0">
                <a:solidFill>
                  <a:srgbClr val="C00000"/>
                </a:solidFill>
                <a:latin typeface="Times New Roman" panose="02020603050405020304" pitchFamily="18" charset="0"/>
                <a:cs typeface="Times New Roman" panose="02020603050405020304" pitchFamily="18" charset="0"/>
              </a:rPr>
              <a:t>111, 150</a:t>
            </a:r>
          </a:p>
          <a:p>
            <a:pPr algn="ctr"/>
            <a:r>
              <a:rPr lang="ru-RU" sz="2000" b="1" dirty="0">
                <a:solidFill>
                  <a:srgbClr val="002060"/>
                </a:solidFill>
                <a:latin typeface="Times New Roman" panose="02020603050405020304" pitchFamily="18" charset="0"/>
                <a:cs typeface="Times New Roman" panose="02020603050405020304" pitchFamily="18" charset="0"/>
              </a:rPr>
              <a:t> </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46D8D51-6A03-4603-A122-37DDBC4228B3}"/>
              </a:ext>
            </a:extLst>
          </p:cNvPr>
          <p:cNvPicPr>
            <a:picLocks noChangeAspect="1"/>
          </p:cNvPicPr>
          <p:nvPr/>
        </p:nvPicPr>
        <p:blipFill>
          <a:blip r:embed="rId3"/>
          <a:stretch>
            <a:fillRect/>
          </a:stretch>
        </p:blipFill>
        <p:spPr>
          <a:xfrm>
            <a:off x="446842" y="2806109"/>
            <a:ext cx="2158171" cy="1310754"/>
          </a:xfrm>
          <a:prstGeom prst="rect">
            <a:avLst/>
          </a:prstGeom>
        </p:spPr>
      </p:pic>
      <p:pic>
        <p:nvPicPr>
          <p:cNvPr id="6" name="Рисунок 5">
            <a:extLst>
              <a:ext uri="{FF2B5EF4-FFF2-40B4-BE49-F238E27FC236}">
                <a16:creationId xmlns:a16="http://schemas.microsoft.com/office/drawing/2014/main" id="{B91195B5-6C39-4728-9FD4-E00CF2273016}"/>
              </a:ext>
            </a:extLst>
          </p:cNvPr>
          <p:cNvPicPr>
            <a:picLocks noChangeAspect="1"/>
          </p:cNvPicPr>
          <p:nvPr/>
        </p:nvPicPr>
        <p:blipFill>
          <a:blip r:embed="rId4"/>
          <a:stretch>
            <a:fillRect/>
          </a:stretch>
        </p:blipFill>
        <p:spPr>
          <a:xfrm>
            <a:off x="3048595" y="1043851"/>
            <a:ext cx="8954610" cy="1440912"/>
          </a:xfrm>
          <a:prstGeom prst="rect">
            <a:avLst/>
          </a:prstGeom>
        </p:spPr>
      </p:pic>
      <p:sp>
        <p:nvSpPr>
          <p:cNvPr id="7" name="Прямоугольник 6">
            <a:extLst>
              <a:ext uri="{FF2B5EF4-FFF2-40B4-BE49-F238E27FC236}">
                <a16:creationId xmlns:a16="http://schemas.microsoft.com/office/drawing/2014/main" id="{101865C0-355C-416F-BD17-5ED8EBEB70AC}"/>
              </a:ext>
            </a:extLst>
          </p:cNvPr>
          <p:cNvSpPr/>
          <p:nvPr/>
        </p:nvSpPr>
        <p:spPr>
          <a:xfrm>
            <a:off x="3181463" y="1301452"/>
            <a:ext cx="9046345" cy="1015663"/>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Вы можете обратиться в поликлинику по месту жительства для консультации с психологом школы, где учится ваш ребенок. Услуга предоставляется бесплатно.</a:t>
            </a:r>
          </a:p>
          <a:p>
            <a:endParaRPr lang="ru-RU" sz="20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6C73E7EA-D43B-463B-A73E-3A9B27D0B14E}"/>
              </a:ext>
            </a:extLst>
          </p:cNvPr>
          <p:cNvPicPr>
            <a:picLocks noChangeAspect="1"/>
          </p:cNvPicPr>
          <p:nvPr/>
        </p:nvPicPr>
        <p:blipFill>
          <a:blip r:embed="rId5"/>
          <a:stretch>
            <a:fillRect/>
          </a:stretch>
        </p:blipFill>
        <p:spPr>
          <a:xfrm>
            <a:off x="3059243" y="4466460"/>
            <a:ext cx="8955800" cy="725132"/>
          </a:xfrm>
          <a:prstGeom prst="rect">
            <a:avLst/>
          </a:prstGeom>
        </p:spPr>
      </p:pic>
      <p:sp>
        <p:nvSpPr>
          <p:cNvPr id="10" name="Прямоугольник 9">
            <a:extLst>
              <a:ext uri="{FF2B5EF4-FFF2-40B4-BE49-F238E27FC236}">
                <a16:creationId xmlns:a16="http://schemas.microsoft.com/office/drawing/2014/main" id="{35E0B5DF-1A70-42F9-943C-098411277A93}"/>
              </a:ext>
            </a:extLst>
          </p:cNvPr>
          <p:cNvSpPr/>
          <p:nvPr/>
        </p:nvSpPr>
        <p:spPr>
          <a:xfrm>
            <a:off x="3145655" y="2610136"/>
            <a:ext cx="6096000" cy="707886"/>
          </a:xfrm>
          <a:prstGeom prst="rect">
            <a:avLst/>
          </a:prstGeom>
        </p:spPr>
        <p:txBody>
          <a:bodyPr>
            <a:spAutoFit/>
          </a:bodyPr>
          <a:lstStyle/>
          <a:p>
            <a:r>
              <a:rPr lang="ru-RU" sz="2000" dirty="0">
                <a:latin typeface="Times New Roman" panose="02020603050405020304" pitchFamily="18" charset="0"/>
                <a:cs typeface="Times New Roman" panose="02020603050405020304" pitchFamily="18" charset="0"/>
              </a:rPr>
              <a:t>Комитет дошкольного и среднего образования: </a:t>
            </a:r>
          </a:p>
          <a:p>
            <a:r>
              <a:rPr lang="ru-RU" sz="2000" dirty="0">
                <a:latin typeface="Times New Roman" panose="02020603050405020304" pitchFamily="18" charset="0"/>
                <a:cs typeface="Times New Roman" panose="02020603050405020304" pitchFamily="18" charset="0"/>
              </a:rPr>
              <a:t>8 (7172) 74 27 40.</a:t>
            </a:r>
          </a:p>
        </p:txBody>
      </p:sp>
      <p:pic>
        <p:nvPicPr>
          <p:cNvPr id="11" name="Рисунок 10">
            <a:extLst>
              <a:ext uri="{FF2B5EF4-FFF2-40B4-BE49-F238E27FC236}">
                <a16:creationId xmlns:a16="http://schemas.microsoft.com/office/drawing/2014/main" id="{144A9792-7F60-4565-88CC-15CC60118AD1}"/>
              </a:ext>
            </a:extLst>
          </p:cNvPr>
          <p:cNvPicPr>
            <a:picLocks noChangeAspect="1"/>
          </p:cNvPicPr>
          <p:nvPr/>
        </p:nvPicPr>
        <p:blipFill>
          <a:blip r:embed="rId6"/>
          <a:stretch>
            <a:fillRect/>
          </a:stretch>
        </p:blipFill>
        <p:spPr>
          <a:xfrm>
            <a:off x="3047405" y="3520495"/>
            <a:ext cx="8955800" cy="719390"/>
          </a:xfrm>
          <a:prstGeom prst="rect">
            <a:avLst/>
          </a:prstGeom>
        </p:spPr>
      </p:pic>
      <p:pic>
        <p:nvPicPr>
          <p:cNvPr id="13" name="Рисунок 12">
            <a:extLst>
              <a:ext uri="{FF2B5EF4-FFF2-40B4-BE49-F238E27FC236}">
                <a16:creationId xmlns:a16="http://schemas.microsoft.com/office/drawing/2014/main" id="{9D0FC420-369D-4531-8627-99681A28C5B3}"/>
              </a:ext>
            </a:extLst>
          </p:cNvPr>
          <p:cNvPicPr>
            <a:picLocks noChangeAspect="1"/>
          </p:cNvPicPr>
          <p:nvPr/>
        </p:nvPicPr>
        <p:blipFill>
          <a:blip r:embed="rId2"/>
          <a:stretch>
            <a:fillRect/>
          </a:stretch>
        </p:blipFill>
        <p:spPr>
          <a:xfrm>
            <a:off x="3047405" y="5350243"/>
            <a:ext cx="8955800" cy="719390"/>
          </a:xfrm>
          <a:prstGeom prst="rect">
            <a:avLst/>
          </a:prstGeom>
        </p:spPr>
      </p:pic>
      <p:sp>
        <p:nvSpPr>
          <p:cNvPr id="14" name="Прямоугольник 13">
            <a:extLst>
              <a:ext uri="{FF2B5EF4-FFF2-40B4-BE49-F238E27FC236}">
                <a16:creationId xmlns:a16="http://schemas.microsoft.com/office/drawing/2014/main" id="{D4EFF3C8-7C0C-470A-9812-94F4623C22B7}"/>
              </a:ext>
            </a:extLst>
          </p:cNvPr>
          <p:cNvSpPr/>
          <p:nvPr/>
        </p:nvSpPr>
        <p:spPr>
          <a:xfrm>
            <a:off x="3145655" y="3520495"/>
            <a:ext cx="6096000" cy="707886"/>
          </a:xfrm>
          <a:prstGeom prst="rect">
            <a:avLst/>
          </a:prstGeom>
        </p:spPr>
        <p:txBody>
          <a:bodyPr>
            <a:spAutoFit/>
          </a:bodyPr>
          <a:lstStyle/>
          <a:p>
            <a:r>
              <a:rPr lang="ru-RU" sz="2000" dirty="0">
                <a:latin typeface="Times New Roman" panose="02020603050405020304" pitchFamily="18" charset="0"/>
                <a:cs typeface="Times New Roman" panose="02020603050405020304" pitchFamily="18" charset="0"/>
              </a:rPr>
              <a:t>Департамент технического и профессионального образования: 8 (7172) 74 20 31, +7 747 717 10 68.</a:t>
            </a:r>
          </a:p>
        </p:txBody>
      </p:sp>
      <p:sp>
        <p:nvSpPr>
          <p:cNvPr id="15" name="Прямоугольник 14">
            <a:extLst>
              <a:ext uri="{FF2B5EF4-FFF2-40B4-BE49-F238E27FC236}">
                <a16:creationId xmlns:a16="http://schemas.microsoft.com/office/drawing/2014/main" id="{5D9140BB-0E1E-4577-9F76-B28C01A6D3B0}"/>
              </a:ext>
            </a:extLst>
          </p:cNvPr>
          <p:cNvSpPr/>
          <p:nvPr/>
        </p:nvSpPr>
        <p:spPr>
          <a:xfrm>
            <a:off x="3145655" y="4475083"/>
            <a:ext cx="8111231" cy="707886"/>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Департамент высшего и послевузовского образования: </a:t>
            </a:r>
          </a:p>
          <a:p>
            <a:r>
              <a:rPr lang="ru-RU" sz="2000" dirty="0">
                <a:latin typeface="Times New Roman" panose="02020603050405020304" pitchFamily="18" charset="0"/>
                <a:cs typeface="Times New Roman" panose="02020603050405020304" pitchFamily="18" charset="0"/>
              </a:rPr>
              <a:t>8 (7172) 74 16 24, 8 (7172) 74 20 67, 8 (7172) 74 23 52, +7 708 664 10 40.</a:t>
            </a:r>
          </a:p>
        </p:txBody>
      </p:sp>
      <p:sp>
        <p:nvSpPr>
          <p:cNvPr id="16" name="Прямоугольник 15">
            <a:extLst>
              <a:ext uri="{FF2B5EF4-FFF2-40B4-BE49-F238E27FC236}">
                <a16:creationId xmlns:a16="http://schemas.microsoft.com/office/drawing/2014/main" id="{6AF8C425-C58C-4AFA-9B13-44B6647B57F3}"/>
              </a:ext>
            </a:extLst>
          </p:cNvPr>
          <p:cNvSpPr/>
          <p:nvPr/>
        </p:nvSpPr>
        <p:spPr>
          <a:xfrm>
            <a:off x="3145655" y="5362910"/>
            <a:ext cx="8857550" cy="707886"/>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В Комитет по охране прав детей можно позвонить по следующим номерам: </a:t>
            </a:r>
          </a:p>
          <a:p>
            <a:r>
              <a:rPr lang="ru-RU" sz="2000" dirty="0">
                <a:latin typeface="Times New Roman" panose="02020603050405020304" pitchFamily="18" charset="0"/>
                <a:cs typeface="Times New Roman" panose="02020603050405020304" pitchFamily="18" charset="0"/>
              </a:rPr>
              <a:t>+7 (7172) 74 25 28, +7 776 170 73 83, +7 777 183 65 67,+7 701 378 66 29.</a:t>
            </a:r>
          </a:p>
        </p:txBody>
      </p:sp>
    </p:spTree>
    <p:extLst>
      <p:ext uri="{BB962C8B-B14F-4D97-AF65-F5344CB8AC3E}">
        <p14:creationId xmlns:p14="http://schemas.microsoft.com/office/powerpoint/2010/main" val="2855000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89390" y="514349"/>
            <a:ext cx="12263021" cy="707886"/>
          </a:xfrm>
          <a:prstGeom prst="rect">
            <a:avLst/>
          </a:prstGeom>
        </p:spPr>
        <p:txBody>
          <a:bodyPr wrap="square">
            <a:spAutoFit/>
          </a:bodyPr>
          <a:lstStyle/>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1195B5-6C39-4728-9FD4-E00CF2273016}"/>
              </a:ext>
            </a:extLst>
          </p:cNvPr>
          <p:cNvPicPr>
            <a:picLocks noChangeAspect="1"/>
          </p:cNvPicPr>
          <p:nvPr/>
        </p:nvPicPr>
        <p:blipFill>
          <a:blip r:embed="rId2"/>
          <a:stretch>
            <a:fillRect/>
          </a:stretch>
        </p:blipFill>
        <p:spPr>
          <a:xfrm>
            <a:off x="1381073" y="1319461"/>
            <a:ext cx="3432105" cy="3750091"/>
          </a:xfrm>
          <a:prstGeom prst="rect">
            <a:avLst/>
          </a:prstGeom>
        </p:spPr>
      </p:pic>
      <p:sp>
        <p:nvSpPr>
          <p:cNvPr id="7" name="Прямоугольник 6">
            <a:extLst>
              <a:ext uri="{FF2B5EF4-FFF2-40B4-BE49-F238E27FC236}">
                <a16:creationId xmlns:a16="http://schemas.microsoft.com/office/drawing/2014/main" id="{101865C0-355C-416F-BD17-5ED8EBEB70AC}"/>
              </a:ext>
            </a:extLst>
          </p:cNvPr>
          <p:cNvSpPr/>
          <p:nvPr/>
        </p:nvSpPr>
        <p:spPr>
          <a:xfrm>
            <a:off x="1478134" y="1361082"/>
            <a:ext cx="3335044" cy="3477875"/>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Вы можете обратиться в поликлинику по месту жительства для консультации с психологом школы, где учится ваш ребенок. Услуга предоставляется бесплатно.</a:t>
            </a:r>
          </a:p>
          <a:p>
            <a:r>
              <a:rPr lang="ru-RU" sz="2000" dirty="0">
                <a:latin typeface="Times New Roman" panose="02020603050405020304" pitchFamily="18" charset="0"/>
                <a:cs typeface="Times New Roman" panose="02020603050405020304" pitchFamily="18" charset="0"/>
              </a:rPr>
              <a:t>Сеть молодежных центров здоровья.</a:t>
            </a:r>
          </a:p>
          <a:p>
            <a:r>
              <a:rPr lang="ru-RU" sz="2000" dirty="0">
                <a:latin typeface="Times New Roman" panose="02020603050405020304" pitchFamily="18" charset="0"/>
                <a:cs typeface="Times New Roman" panose="02020603050405020304" pitchFamily="18" charset="0"/>
              </a:rPr>
              <a:t>Центры здоровья молодежи– </a:t>
            </a:r>
            <a:r>
              <a:rPr lang="ru-RU" sz="2000" dirty="0">
                <a:solidFill>
                  <a:srgbClr val="C00000"/>
                </a:solidFill>
                <a:latin typeface="Times New Roman" panose="02020603050405020304" pitchFamily="18" charset="0"/>
                <a:cs typeface="Times New Roman" panose="02020603050405020304" pitchFamily="18" charset="0"/>
              </a:rPr>
              <a:t>hls.kz</a:t>
            </a:r>
          </a:p>
        </p:txBody>
      </p:sp>
      <p:pic>
        <p:nvPicPr>
          <p:cNvPr id="8" name="Рисунок 7">
            <a:extLst>
              <a:ext uri="{FF2B5EF4-FFF2-40B4-BE49-F238E27FC236}">
                <a16:creationId xmlns:a16="http://schemas.microsoft.com/office/drawing/2014/main" id="{15F81419-E7E8-4A6C-86C5-45BF7189E66B}"/>
              </a:ext>
            </a:extLst>
          </p:cNvPr>
          <p:cNvPicPr>
            <a:picLocks noChangeAspect="1"/>
          </p:cNvPicPr>
          <p:nvPr/>
        </p:nvPicPr>
        <p:blipFill rotWithShape="1">
          <a:blip r:embed="rId3"/>
          <a:srcRect l="10631" t="9191" r="12124" b="12103"/>
          <a:stretch/>
        </p:blipFill>
        <p:spPr>
          <a:xfrm>
            <a:off x="5415378" y="1448772"/>
            <a:ext cx="5762160" cy="3302493"/>
          </a:xfrm>
          <a:prstGeom prst="rect">
            <a:avLst/>
          </a:prstGeom>
        </p:spPr>
      </p:pic>
    </p:spTree>
    <p:extLst>
      <p:ext uri="{BB962C8B-B14F-4D97-AF65-F5344CB8AC3E}">
        <p14:creationId xmlns:p14="http://schemas.microsoft.com/office/powerpoint/2010/main" val="22959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89390" y="514349"/>
            <a:ext cx="12263021" cy="1938992"/>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Также в настоящее время существует множество неправительственных организаций (НПО), ориентированных на профилактику суицидального поведения людей, в том числе несовершеннолетних. Они оказывают психологическую поддержку и развивают навыки межличностного общения подростков, их родителей и общественности.</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1195B5-6C39-4728-9FD4-E00CF2273016}"/>
              </a:ext>
            </a:extLst>
          </p:cNvPr>
          <p:cNvPicPr>
            <a:picLocks noChangeAspect="1"/>
          </p:cNvPicPr>
          <p:nvPr/>
        </p:nvPicPr>
        <p:blipFill>
          <a:blip r:embed="rId2"/>
          <a:stretch>
            <a:fillRect/>
          </a:stretch>
        </p:blipFill>
        <p:spPr>
          <a:xfrm>
            <a:off x="715248" y="2056308"/>
            <a:ext cx="3432105" cy="3750091"/>
          </a:xfrm>
          <a:prstGeom prst="rect">
            <a:avLst/>
          </a:prstGeom>
        </p:spPr>
      </p:pic>
      <p:sp>
        <p:nvSpPr>
          <p:cNvPr id="7" name="Прямоугольник 6">
            <a:extLst>
              <a:ext uri="{FF2B5EF4-FFF2-40B4-BE49-F238E27FC236}">
                <a16:creationId xmlns:a16="http://schemas.microsoft.com/office/drawing/2014/main" id="{101865C0-355C-416F-BD17-5ED8EBEB70AC}"/>
              </a:ext>
            </a:extLst>
          </p:cNvPr>
          <p:cNvSpPr/>
          <p:nvPr/>
        </p:nvSpPr>
        <p:spPr>
          <a:xfrm>
            <a:off x="812309" y="2124561"/>
            <a:ext cx="3335044" cy="3477875"/>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Фонд «</a:t>
            </a:r>
            <a:r>
              <a:rPr lang="ru-RU" sz="2000" dirty="0" err="1">
                <a:latin typeface="Times New Roman" panose="02020603050405020304" pitchFamily="18" charset="0"/>
                <a:cs typeface="Times New Roman" panose="02020603050405020304" pitchFamily="18" charset="0"/>
              </a:rPr>
              <a:t>Just</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Support</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justsupportkz</a:t>
            </a:r>
            <a:r>
              <a:rPr lang="ru-RU" sz="2000" dirty="0">
                <a:latin typeface="Times New Roman" panose="02020603050405020304" pitchFamily="18" charset="0"/>
                <a:cs typeface="Times New Roman" panose="02020603050405020304" pitchFamily="18" charset="0"/>
              </a:rPr>
              <a:t>) занимается проектами в сфере поддержки отношений между детьми и родителями. Проводит обучающие мероприятия для специалистов по работе с детьми, оказывает методическую поддержку различным программам.</a:t>
            </a:r>
          </a:p>
        </p:txBody>
      </p:sp>
      <p:pic>
        <p:nvPicPr>
          <p:cNvPr id="2" name="Рисунок 1">
            <a:extLst>
              <a:ext uri="{FF2B5EF4-FFF2-40B4-BE49-F238E27FC236}">
                <a16:creationId xmlns:a16="http://schemas.microsoft.com/office/drawing/2014/main" id="{CF46B820-485C-452B-837F-4F89C5EBBCAF}"/>
              </a:ext>
            </a:extLst>
          </p:cNvPr>
          <p:cNvPicPr>
            <a:picLocks noChangeAspect="1"/>
          </p:cNvPicPr>
          <p:nvPr/>
        </p:nvPicPr>
        <p:blipFill rotWithShape="1">
          <a:blip r:embed="rId3"/>
          <a:srcRect l="25777" t="9319" r="11311" b="12363"/>
          <a:stretch/>
        </p:blipFill>
        <p:spPr>
          <a:xfrm>
            <a:off x="5816507" y="2192415"/>
            <a:ext cx="4966750" cy="3477875"/>
          </a:xfrm>
          <a:prstGeom prst="rect">
            <a:avLst/>
          </a:prstGeom>
        </p:spPr>
      </p:pic>
    </p:spTree>
    <p:extLst>
      <p:ext uri="{BB962C8B-B14F-4D97-AF65-F5344CB8AC3E}">
        <p14:creationId xmlns:p14="http://schemas.microsoft.com/office/powerpoint/2010/main" val="3046720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39082" y="782183"/>
            <a:ext cx="12263021"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Казахстанский проект </a:t>
            </a:r>
            <a:r>
              <a:rPr lang="ru-RU" sz="2000" b="1" dirty="0">
                <a:solidFill>
                  <a:srgbClr val="C00000"/>
                </a:solidFill>
                <a:latin typeface="Times New Roman" panose="02020603050405020304" pitchFamily="18" charset="0"/>
                <a:cs typeface="Times New Roman" panose="02020603050405020304" pitchFamily="18" charset="0"/>
              </a:rPr>
              <a:t>TEENS</a:t>
            </a:r>
            <a:r>
              <a:rPr lang="ru-RU" sz="2000" b="1" dirty="0">
                <a:solidFill>
                  <a:srgbClr val="002060"/>
                </a:solidFill>
                <a:latin typeface="Times New Roman" panose="02020603050405020304" pitchFamily="18" charset="0"/>
                <a:cs typeface="Times New Roman" panose="02020603050405020304" pitchFamily="18" charset="0"/>
              </a:rPr>
              <a:t>  нацелены на помощь подросткам и близких им людям</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7BA8E4A-B937-41E0-9A55-C7EC924D4C65}"/>
              </a:ext>
            </a:extLst>
          </p:cNvPr>
          <p:cNvSpPr/>
          <p:nvPr/>
        </p:nvSpPr>
        <p:spPr>
          <a:xfrm>
            <a:off x="446842" y="3380125"/>
            <a:ext cx="11647503" cy="707886"/>
          </a:xfrm>
          <a:prstGeom prst="rect">
            <a:avLst/>
          </a:prstGeom>
        </p:spPr>
        <p:txBody>
          <a:bodyPr wrap="square">
            <a:spAutoFit/>
          </a:bodyPr>
          <a:lstStyle/>
          <a:p>
            <a:br>
              <a:rPr lang="ru-RU" sz="2000" b="1"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1195B5-6C39-4728-9FD4-E00CF2273016}"/>
              </a:ext>
            </a:extLst>
          </p:cNvPr>
          <p:cNvPicPr>
            <a:picLocks noChangeAspect="1"/>
          </p:cNvPicPr>
          <p:nvPr/>
        </p:nvPicPr>
        <p:blipFill>
          <a:blip r:embed="rId2"/>
          <a:stretch>
            <a:fillRect/>
          </a:stretch>
        </p:blipFill>
        <p:spPr>
          <a:xfrm>
            <a:off x="920583" y="1718956"/>
            <a:ext cx="3919230" cy="4282348"/>
          </a:xfrm>
          <a:prstGeom prst="rect">
            <a:avLst/>
          </a:prstGeom>
        </p:spPr>
      </p:pic>
      <p:sp>
        <p:nvSpPr>
          <p:cNvPr id="7" name="Прямоугольник 6">
            <a:extLst>
              <a:ext uri="{FF2B5EF4-FFF2-40B4-BE49-F238E27FC236}">
                <a16:creationId xmlns:a16="http://schemas.microsoft.com/office/drawing/2014/main" id="{101865C0-355C-416F-BD17-5ED8EBEB70AC}"/>
              </a:ext>
            </a:extLst>
          </p:cNvPr>
          <p:cNvSpPr/>
          <p:nvPr/>
        </p:nvSpPr>
        <p:spPr>
          <a:xfrm>
            <a:off x="1212676" y="1784647"/>
            <a:ext cx="3335044" cy="4093428"/>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Все желающие могут зайти на сайт проекта </a:t>
            </a:r>
            <a:r>
              <a:rPr lang="ru-RU" sz="2000" dirty="0">
                <a:solidFill>
                  <a:srgbClr val="C00000"/>
                </a:solidFill>
                <a:latin typeface="Times New Roman" panose="02020603050405020304" pitchFamily="18" charset="0"/>
                <a:cs typeface="Times New Roman" panose="02020603050405020304" pitchFamily="18" charset="0"/>
              </a:rPr>
              <a:t>TEENS - teenslive.kz</a:t>
            </a:r>
            <a:r>
              <a:rPr lang="ru-RU" sz="2000" dirty="0">
                <a:latin typeface="Times New Roman" panose="02020603050405020304" pitchFamily="18" charset="0"/>
                <a:cs typeface="Times New Roman" panose="02020603050405020304" pitchFamily="18" charset="0"/>
              </a:rPr>
              <a:t>, зарегистрироваться, войти в личный кабинет и попросить подростка пройти тест, и по результатам узнать стоит ли вам идти к психологу или нет. Также здесь вы можете найти контакты специалистов, которые могут дать вам совет.</a:t>
            </a:r>
          </a:p>
        </p:txBody>
      </p:sp>
      <p:pic>
        <p:nvPicPr>
          <p:cNvPr id="5" name="Рисунок 4">
            <a:extLst>
              <a:ext uri="{FF2B5EF4-FFF2-40B4-BE49-F238E27FC236}">
                <a16:creationId xmlns:a16="http://schemas.microsoft.com/office/drawing/2014/main" id="{8CBD98BE-6E69-4F71-91E4-D099F509B4B2}"/>
              </a:ext>
            </a:extLst>
          </p:cNvPr>
          <p:cNvPicPr>
            <a:picLocks noChangeAspect="1"/>
          </p:cNvPicPr>
          <p:nvPr/>
        </p:nvPicPr>
        <p:blipFill rotWithShape="1">
          <a:blip r:embed="rId3"/>
          <a:srcRect l="17403" t="11405" r="18446" b="12492"/>
          <a:stretch/>
        </p:blipFill>
        <p:spPr>
          <a:xfrm>
            <a:off x="5946657" y="2059619"/>
            <a:ext cx="5032667" cy="3358309"/>
          </a:xfrm>
          <a:prstGeom prst="rect">
            <a:avLst/>
          </a:prstGeom>
        </p:spPr>
      </p:pic>
    </p:spTree>
    <p:extLst>
      <p:ext uri="{BB962C8B-B14F-4D97-AF65-F5344CB8AC3E}">
        <p14:creationId xmlns:p14="http://schemas.microsoft.com/office/powerpoint/2010/main" val="3230392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D55E89-0EAC-4D04-9F89-49106FD32F36}"/>
              </a:ext>
            </a:extLst>
          </p:cNvPr>
          <p:cNvPicPr>
            <a:picLocks noChangeAspect="1"/>
          </p:cNvPicPr>
          <p:nvPr/>
        </p:nvPicPr>
        <p:blipFill>
          <a:blip r:embed="rId2"/>
          <a:stretch>
            <a:fillRect/>
          </a:stretch>
        </p:blipFill>
        <p:spPr>
          <a:xfrm>
            <a:off x="1954566" y="307021"/>
            <a:ext cx="8814047" cy="570902"/>
          </a:xfrm>
          <a:prstGeom prst="rect">
            <a:avLst/>
          </a:prstGeom>
        </p:spPr>
      </p:pic>
      <p:sp>
        <p:nvSpPr>
          <p:cNvPr id="4" name="Прямоугольник 3">
            <a:extLst>
              <a:ext uri="{FF2B5EF4-FFF2-40B4-BE49-F238E27FC236}">
                <a16:creationId xmlns:a16="http://schemas.microsoft.com/office/drawing/2014/main" id="{E6E77D0F-F585-475E-89B1-827527A20CC6}"/>
              </a:ext>
            </a:extLst>
          </p:cNvPr>
          <p:cNvSpPr/>
          <p:nvPr/>
        </p:nvSpPr>
        <p:spPr>
          <a:xfrm>
            <a:off x="4989327" y="1083476"/>
            <a:ext cx="242374"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 </a:t>
            </a:r>
          </a:p>
        </p:txBody>
      </p:sp>
      <p:sp>
        <p:nvSpPr>
          <p:cNvPr id="3" name="Прямоугольник 2">
            <a:extLst>
              <a:ext uri="{FF2B5EF4-FFF2-40B4-BE49-F238E27FC236}">
                <a16:creationId xmlns:a16="http://schemas.microsoft.com/office/drawing/2014/main" id="{CF0115F2-4EF8-477B-8F78-1B6E4B66E635}"/>
              </a:ext>
            </a:extLst>
          </p:cNvPr>
          <p:cNvSpPr/>
          <p:nvPr/>
        </p:nvSpPr>
        <p:spPr>
          <a:xfrm>
            <a:off x="2099252" y="357385"/>
            <a:ext cx="8669361" cy="400110"/>
          </a:xfrm>
          <a:prstGeom prst="rect">
            <a:avLst/>
          </a:prstGeom>
        </p:spPr>
        <p:txBody>
          <a:bodyPr wrap="none">
            <a:spAutoFit/>
          </a:bodyPr>
          <a:lstStyle/>
          <a:p>
            <a:r>
              <a:rPr lang="ru-RU" sz="2000" b="1" dirty="0">
                <a:solidFill>
                  <a:srgbClr val="002060"/>
                </a:solidFill>
                <a:latin typeface="Times New Roman" panose="02020603050405020304" pitchFamily="18" charset="0"/>
                <a:cs typeface="Times New Roman" panose="02020603050405020304" pitchFamily="18" charset="0"/>
              </a:rPr>
              <a:t>ОБЩИЕ РЕКОМЕНДАЦИИ ДЛЯ РЕШЕНИЯ ЭТИЧЕСКИХ ДИЛЕММ </a:t>
            </a:r>
          </a:p>
        </p:txBody>
      </p:sp>
      <p:sp>
        <p:nvSpPr>
          <p:cNvPr id="6" name="Прямоугольник 5">
            <a:extLst>
              <a:ext uri="{FF2B5EF4-FFF2-40B4-BE49-F238E27FC236}">
                <a16:creationId xmlns:a16="http://schemas.microsoft.com/office/drawing/2014/main" id="{D0BBDAD6-3B25-44C7-A97F-473B4684B8ED}"/>
              </a:ext>
            </a:extLst>
          </p:cNvPr>
          <p:cNvSpPr/>
          <p:nvPr/>
        </p:nvSpPr>
        <p:spPr>
          <a:xfrm>
            <a:off x="702815" y="1079608"/>
            <a:ext cx="10786369" cy="5115311"/>
          </a:xfrm>
          <a:prstGeom prst="rect">
            <a:avLst/>
          </a:prstGeom>
        </p:spPr>
        <p:txBody>
          <a:bodyPr wrap="square">
            <a:spAutoFit/>
          </a:bodyPr>
          <a:lstStyle/>
          <a:p>
            <a:pPr marL="342900" indent="-342900">
              <a:lnSpc>
                <a:spcPct val="150000"/>
              </a:lnSpc>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Работайте с причинами, а не с последствиями. </a:t>
            </a:r>
          </a:p>
          <a:p>
            <a:pPr marL="342900" indent="-342900">
              <a:lnSpc>
                <a:spcPct val="150000"/>
              </a:lnSpc>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 начале каждого учебного года обсудите с детьми правила поведения в школе, их права и обязанности и разработайте Правила класса. </a:t>
            </a:r>
          </a:p>
          <a:p>
            <a:pPr marL="342900" indent="-342900">
              <a:lnSpc>
                <a:spcPct val="150000"/>
              </a:lnSpc>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Если ребенок нарушает правила школы, НИ В КОЕМ СЛУЧАЕ не отчитывайте ребенка публично, не ругайте ребенка, не вызывайте тут же его родителей. Возможно, ребенок уже переживает трудную ситуацию и пытается привлечь внимание. </a:t>
            </a:r>
          </a:p>
          <a:p>
            <a:pPr marL="342900" indent="-342900">
              <a:lnSpc>
                <a:spcPct val="150000"/>
              </a:lnSpc>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Школа – это место ВОСПИТАНИЯ, а не наказания и унижения. Прежде всего, детей нужно обучать правилам поведения в обществе, основанным на законодательстве Республики Казахстан: своим правам, обязанностям и ответственности.</a:t>
            </a:r>
          </a:p>
          <a:p>
            <a:pPr marL="342900" indent="-342900">
              <a:lnSpc>
                <a:spcPct val="150000"/>
              </a:lnSpc>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Будьте РОЛЕВОЙ МОДЕЛЬЮ для детей. Чем больше эмпатии и поддержки мы даем детям, тем больше они будут прислушиваться к нашим советам.</a:t>
            </a:r>
          </a:p>
        </p:txBody>
      </p:sp>
    </p:spTree>
    <p:extLst>
      <p:ext uri="{BB962C8B-B14F-4D97-AF65-F5344CB8AC3E}">
        <p14:creationId xmlns:p14="http://schemas.microsoft.com/office/powerpoint/2010/main" val="3026816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4989327" y="1083476"/>
            <a:ext cx="242374"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 </a:t>
            </a:r>
          </a:p>
        </p:txBody>
      </p:sp>
      <p:sp>
        <p:nvSpPr>
          <p:cNvPr id="3" name="Прямоугольник 2">
            <a:extLst>
              <a:ext uri="{FF2B5EF4-FFF2-40B4-BE49-F238E27FC236}">
                <a16:creationId xmlns:a16="http://schemas.microsoft.com/office/drawing/2014/main" id="{CF0115F2-4EF8-477B-8F78-1B6E4B66E635}"/>
              </a:ext>
            </a:extLst>
          </p:cNvPr>
          <p:cNvSpPr/>
          <p:nvPr/>
        </p:nvSpPr>
        <p:spPr>
          <a:xfrm>
            <a:off x="4050753" y="0"/>
            <a:ext cx="3343288" cy="400110"/>
          </a:xfrm>
          <a:prstGeom prst="rect">
            <a:avLst/>
          </a:prstGeom>
        </p:spPr>
        <p:txBody>
          <a:bodyPr wrap="none">
            <a:spAutoFit/>
          </a:bodyPr>
          <a:lstStyle/>
          <a:p>
            <a:r>
              <a:rPr lang="ru-RU" sz="2000" b="1" dirty="0">
                <a:solidFill>
                  <a:srgbClr val="002060"/>
                </a:solidFill>
                <a:latin typeface="Times New Roman" panose="02020603050405020304" pitchFamily="18" charset="0"/>
                <a:cs typeface="Times New Roman" panose="02020603050405020304" pitchFamily="18" charset="0"/>
              </a:rPr>
              <a:t>Рекомендуем</a:t>
            </a:r>
            <a:r>
              <a:rPr lang="kk-KZ" sz="2000" b="1" dirty="0">
                <a:solidFill>
                  <a:srgbClr val="002060"/>
                </a:solidFill>
                <a:latin typeface="Times New Roman" panose="02020603050405020304" pitchFamily="18" charset="0"/>
                <a:cs typeface="Times New Roman" panose="02020603050405020304" pitchFamily="18" charset="0"/>
              </a:rPr>
              <a:t>ая</a:t>
            </a:r>
            <a:r>
              <a:rPr lang="ru-RU" sz="2000" b="1" dirty="0">
                <a:solidFill>
                  <a:srgbClr val="002060"/>
                </a:solidFill>
                <a:latin typeface="Times New Roman" panose="02020603050405020304" pitchFamily="18" charset="0"/>
                <a:cs typeface="Times New Roman" panose="02020603050405020304" pitchFamily="18" charset="0"/>
              </a:rPr>
              <a:t> литература</a:t>
            </a:r>
          </a:p>
        </p:txBody>
      </p:sp>
      <p:sp>
        <p:nvSpPr>
          <p:cNvPr id="6" name="Прямоугольник 5">
            <a:extLst>
              <a:ext uri="{FF2B5EF4-FFF2-40B4-BE49-F238E27FC236}">
                <a16:creationId xmlns:a16="http://schemas.microsoft.com/office/drawing/2014/main" id="{D0BBDAD6-3B25-44C7-A97F-473B4684B8ED}"/>
              </a:ext>
            </a:extLst>
          </p:cNvPr>
          <p:cNvSpPr/>
          <p:nvPr/>
        </p:nvSpPr>
        <p:spPr>
          <a:xfrm>
            <a:off x="1262108" y="258901"/>
            <a:ext cx="10786369" cy="6340197"/>
          </a:xfrm>
          <a:prstGeom prst="rect">
            <a:avLst/>
          </a:prstGeom>
        </p:spPr>
        <p:txBody>
          <a:bodyPr wrap="square">
            <a:spAutoFit/>
          </a:bodyPr>
          <a:lstStyle/>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err="1">
                <a:solidFill>
                  <a:srgbClr val="002060"/>
                </a:solidFill>
                <a:latin typeface="Times New Roman" panose="02020603050405020304" pitchFamily="18" charset="0"/>
                <a:cs typeface="Times New Roman" panose="02020603050405020304" pitchFamily="18" charset="0"/>
              </a:rPr>
              <a:t>Қасым-Жомарт</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Тоқаев</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балалар</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арасындағы</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суицидтің</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артуына</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назар</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аударуға</a:t>
            </a:r>
            <a:r>
              <a:rPr lang="ru-RU" altLang="ru-RU" dirty="0">
                <a:solidFill>
                  <a:srgbClr val="002060"/>
                </a:solidFill>
                <a:latin typeface="Times New Roman" panose="02020603050405020304" pitchFamily="18" charset="0"/>
                <a:cs typeface="Times New Roman" panose="02020603050405020304" pitchFamily="18" charset="0"/>
              </a:rPr>
              <a:t> </a:t>
            </a:r>
            <a:r>
              <a:rPr lang="ru-RU" altLang="ru-RU" dirty="0" err="1">
                <a:solidFill>
                  <a:srgbClr val="002060"/>
                </a:solidFill>
                <a:latin typeface="Times New Roman" panose="02020603050405020304" pitchFamily="18" charset="0"/>
                <a:cs typeface="Times New Roman" panose="02020603050405020304" pitchFamily="18" charset="0"/>
              </a:rPr>
              <a:t>шақырды</a:t>
            </a:r>
            <a:r>
              <a:rPr lang="ru-RU" altLang="ru-RU" dirty="0">
                <a:solidFill>
                  <a:srgbClr val="002060"/>
                </a:solidFill>
                <a:latin typeface="Times New Roman" panose="02020603050405020304" pitchFamily="18" charset="0"/>
                <a:cs typeface="Times New Roman" panose="02020603050405020304" pitchFamily="18" charset="0"/>
              </a:rPr>
              <a:t> </a:t>
            </a:r>
            <a:r>
              <a:rPr lang="en-US" altLang="ru-RU" dirty="0">
                <a:solidFill>
                  <a:srgbClr val="C00000"/>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https://astanatv.kz/kz/news/50393/</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Конституция Республики Казахстан </a:t>
            </a:r>
            <a:r>
              <a:rPr lang="en-US" altLang="ru-RU" dirty="0">
                <a:solidFill>
                  <a:srgbClr val="C00000"/>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https://adilet.zan.kz/rus/docs/K950001000</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kk-KZ" altLang="en-US" dirty="0">
                <a:solidFill>
                  <a:srgbClr val="002060"/>
                </a:solidFill>
                <a:latin typeface="Times New Roman" panose="02020603050405020304" pitchFamily="18" charset="0"/>
                <a:cs typeface="Times New Roman" panose="02020603050405020304" pitchFamily="18" charset="0"/>
              </a:rPr>
              <a:t>Конвенция о правах ребенка </a:t>
            </a:r>
            <a:r>
              <a:rPr lang="en-US" altLang="en-US" dirty="0">
                <a:solidFill>
                  <a:srgbClr val="C00000"/>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https://www.unicef.org/kazakhstan/documents</a:t>
            </a:r>
            <a:endParaRPr lang="kk-KZ" altLang="en-US"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О правах ребенка в Республике Казахстан от 8 августа 2002 года № 345 </a:t>
            </a:r>
            <a:r>
              <a:rPr lang="en-US" altLang="ru-RU" dirty="0">
                <a:solidFill>
                  <a:srgbClr val="C00000"/>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https://adilet.Zan.Kz/rus/docs/Z020000345</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Об образовании РК </a:t>
            </a:r>
            <a:r>
              <a:rPr lang="en-US" altLang="ru-RU" dirty="0">
                <a:solidFill>
                  <a:srgbClr val="C00000"/>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https://adilet.zan.kz/rus/docs/Z070000319_</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Уголовный кодекс Республики Казахстан </a:t>
            </a:r>
            <a:r>
              <a:rPr lang="en-US" altLang="ru-RU" dirty="0">
                <a:solidFill>
                  <a:srgbClr val="C00000"/>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https://adilet.zan.kz/rus/docs/K1400000226</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Закон Республики Казахстан О профилактике бытового насилия </a:t>
            </a:r>
            <a:r>
              <a:rPr lang="en-US" altLang="ru-RU" dirty="0">
                <a:solidFill>
                  <a:srgbClr val="C00000"/>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Https://adilet.Zan.Kz/rus/docs/T090000214</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Об утверждении Дорожной карты по усилению защиты прав ребенка, противодействию бытовому насилию и решению вопросов </a:t>
            </a:r>
            <a:r>
              <a:rPr lang="ru-RU" altLang="ru-RU" dirty="0" err="1">
                <a:solidFill>
                  <a:srgbClr val="002060"/>
                </a:solidFill>
                <a:latin typeface="Times New Roman" panose="02020603050405020304" pitchFamily="18" charset="0"/>
                <a:cs typeface="Times New Roman" panose="02020603050405020304" pitchFamily="18" charset="0"/>
              </a:rPr>
              <a:t>суицидальности</a:t>
            </a:r>
            <a:r>
              <a:rPr lang="ru-RU" altLang="ru-RU" dirty="0">
                <a:solidFill>
                  <a:srgbClr val="002060"/>
                </a:solidFill>
                <a:latin typeface="Times New Roman" panose="02020603050405020304" pitchFamily="18" charset="0"/>
                <a:cs typeface="Times New Roman" panose="02020603050405020304" pitchFamily="18" charset="0"/>
              </a:rPr>
              <a:t> среди подростков на 2020 – 2023 годы Постановление Правительства Республики Казахстан от 30 марта 2020 года № 156. </a:t>
            </a:r>
            <a:r>
              <a:rPr lang="en-US" altLang="ru-RU" dirty="0">
                <a:solidFill>
                  <a:srgbClr val="C00000"/>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https://adilet.zan.kz/rus/docs/P2000000156</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Совместный приказ Министра здравоохранения и социального развития Республики Казахстан  </a:t>
            </a:r>
            <a:r>
              <a:rPr lang="en-US" altLang="ru-RU" dirty="0">
                <a:solidFill>
                  <a:srgbClr val="C00000"/>
                </a:solidFill>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https://online.zakon.kz/Document/?doc_id=34004614</a:t>
            </a:r>
            <a:endParaRPr lang="kk-KZ" altLang="ru-RU"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ru-RU" altLang="ru-RU" dirty="0">
                <a:solidFill>
                  <a:srgbClr val="002060"/>
                </a:solidFill>
                <a:latin typeface="Times New Roman" panose="02020603050405020304" pitchFamily="18" charset="0"/>
                <a:cs typeface="Times New Roman" panose="02020603050405020304" pitchFamily="18" charset="0"/>
              </a:rPr>
              <a:t>Центры здоровья молодежи– </a:t>
            </a:r>
            <a:r>
              <a:rPr lang="en-US" altLang="ru-RU" u="sng" dirty="0">
                <a:solidFill>
                  <a:srgbClr val="C00000"/>
                </a:solidFill>
                <a:latin typeface="Times New Roman" panose="02020603050405020304" pitchFamily="18" charset="0"/>
                <a:cs typeface="Times New Roman" panose="02020603050405020304" pitchFamily="18" charset="0"/>
                <a:hlinkClick r:id="rId11"/>
              </a:rPr>
              <a:t>https://hls.kz/</a:t>
            </a:r>
            <a:endParaRPr lang="en-US" altLang="ru-RU" u="sng" dirty="0">
              <a:solidFill>
                <a:srgbClr val="C00000"/>
              </a:solidFill>
              <a:latin typeface="Times New Roman" panose="02020603050405020304" pitchFamily="18" charset="0"/>
              <a:cs typeface="Times New Roman" panose="02020603050405020304" pitchFamily="18" charset="0"/>
            </a:endParaRPr>
          </a:p>
          <a:p>
            <a:pPr marL="285750" lvl="0" indent="-285750" eaLnBrk="0" fontAlgn="base" hangingPunct="0">
              <a:spcBef>
                <a:spcPts val="1200"/>
              </a:spcBef>
              <a:spcAft>
                <a:spcPct val="0"/>
              </a:spcAft>
              <a:buClr>
                <a:srgbClr val="40BAD2"/>
              </a:buClr>
              <a:buFont typeface="Wingdings" panose="05000000000000000000" pitchFamily="2" charset="2"/>
              <a:buChar char="Ø"/>
            </a:pPr>
            <a:r>
              <a:rPr lang="en-US" altLang="ru-RU" u="sng" dirty="0">
                <a:solidFill>
                  <a:srgbClr val="C00000"/>
                </a:solidFill>
                <a:latin typeface="Times New Roman" panose="02020603050405020304" pitchFamily="18" charset="0"/>
                <a:cs typeface="Times New Roman" panose="02020603050405020304" pitchFamily="18" charset="0"/>
              </a:rPr>
              <a:t>https://www.instagram.com/justsupportkz/</a:t>
            </a:r>
          </a:p>
        </p:txBody>
      </p:sp>
    </p:spTree>
    <p:extLst>
      <p:ext uri="{BB962C8B-B14F-4D97-AF65-F5344CB8AC3E}">
        <p14:creationId xmlns:p14="http://schemas.microsoft.com/office/powerpoint/2010/main" val="36513510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TotalTime>
  <Words>4696</Words>
  <Application>Microsoft Office PowerPoint</Application>
  <PresentationFormat>Широкоэкранный</PresentationFormat>
  <Paragraphs>204</Paragraphs>
  <Slides>35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35</vt:i4>
      </vt:variant>
    </vt:vector>
  </HeadingPairs>
  <TitlesOfParts>
    <vt:vector size="41" baseType="lpstr">
      <vt:lpstr>Arial</vt:lpstr>
      <vt:lpstr>Calibri</vt:lpstr>
      <vt:lpstr>Calibri Light</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ARZU</dc:creator>
  <cp:lastModifiedBy>Yerbol Turgumbyev</cp:lastModifiedBy>
  <cp:revision>128</cp:revision>
  <dcterms:created xsi:type="dcterms:W3CDTF">2021-10-18T06:14:28Z</dcterms:created>
  <dcterms:modified xsi:type="dcterms:W3CDTF">2023-02-14T12:35:51Z</dcterms:modified>
</cp:coreProperties>
</file>