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2" r:id="rId3"/>
    <p:sldId id="263" r:id="rId4"/>
    <p:sldId id="286" r:id="rId5"/>
    <p:sldId id="267" r:id="rId6"/>
    <p:sldId id="268" r:id="rId7"/>
    <p:sldId id="269" r:id="rId8"/>
    <p:sldId id="323" r:id="rId9"/>
    <p:sldId id="278" r:id="rId10"/>
    <p:sldId id="324" r:id="rId11"/>
    <p:sldId id="325" r:id="rId12"/>
    <p:sldId id="326" r:id="rId13"/>
    <p:sldId id="327" r:id="rId14"/>
    <p:sldId id="287" r:id="rId15"/>
    <p:sldId id="328" r:id="rId16"/>
    <p:sldId id="282" r:id="rId17"/>
    <p:sldId id="329" r:id="rId18"/>
    <p:sldId id="330" r:id="rId19"/>
    <p:sldId id="331" r:id="rId20"/>
    <p:sldId id="332" r:id="rId21"/>
    <p:sldId id="333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B"/>
    <a:srgbClr val="2A928D"/>
    <a:srgbClr val="C3570F"/>
    <a:srgbClr val="FB9705"/>
    <a:srgbClr val="549DC6"/>
    <a:srgbClr val="00AE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558642" y="-1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774719" y="1679760"/>
            <a:ext cx="6890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ИНСТИТУТ ГАРМОНИЧНОГО РАЗВИТИЯ ЧЕЛОВЕКА</a:t>
            </a: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625918" y="2553987"/>
            <a:ext cx="737351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МЕЖДУНАРОДНЫЙ ОПЫТ ПО ПРОФИЛАКТИКЕ СУИЦИДА СРЕДИ ПОДРОСТКОВ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ПРОБЛЕМА СУИЦИДА СРЕДИ ДЕТЕЙ В КАЗАХСТАНЕ</a:t>
            </a: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452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ИНСТИТУТ ГАРМОНИЧНОГО РАЗВИТИЯ ЧЕЛОВЕКА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с международным опытом по профилактике суицида среди подростков и проблемой суицида среди детей в Казахстане.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39"/>
            <a:ext cx="8724496" cy="237043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2276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 слушателей с международным опытом по профилактике суицида среди подростков;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проблему суицида среди детей в Казахстане;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навыки организации профилактики суицида среди несовершеннолетних.</a:t>
            </a:r>
          </a:p>
          <a:p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957" y="697240"/>
            <a:ext cx="3915052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5" y="798025"/>
            <a:ext cx="2132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ЗАНЯТИЯ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9B11F9-4418-4D59-8C99-0547EB003B5C}"/>
              </a:ext>
            </a:extLst>
          </p:cNvPr>
          <p:cNvSpPr/>
          <p:nvPr/>
        </p:nvSpPr>
        <p:spPr>
          <a:xfrm>
            <a:off x="2102528" y="1973933"/>
            <a:ext cx="798694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Международный опыт по профилактике суицида среди подростков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суицида среди детей в Казахстане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1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314330" y="1220077"/>
            <a:ext cx="5598851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XIX в. начинаются исследования суицида в психологии и медицине. Основоположниками исследований по этой теме стали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Э.Дюркгейм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З.Фрейд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XX века Всемирная организация здравоохранения (ВОЗ) регулярно анализировала данные статистики самоубийств в подростковом и юношеском возрасте из 90 стран мира , но начиная с 2005 г. эти сведения стали тщательно контролироваться и не допускаться к массовому читателю.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5306F2-BE3F-4B88-AAD4-722157112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81" y="1649286"/>
            <a:ext cx="2188654" cy="2920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D4422B-4B3F-422C-9C3D-646FEC75A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0509" y="1594416"/>
            <a:ext cx="1914310" cy="3029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7816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38EFD0-BFB0-484D-92E3-3C730942C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891" y="402073"/>
            <a:ext cx="8224217" cy="60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82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BE0EBAE-8D30-42DE-9331-10FD657F5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874" y="1746675"/>
            <a:ext cx="3526887" cy="2641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C74D067-3CBE-4D5A-9B40-90180422FFA1}"/>
              </a:ext>
            </a:extLst>
          </p:cNvPr>
          <p:cNvSpPr/>
          <p:nvPr/>
        </p:nvSpPr>
        <p:spPr>
          <a:xfrm>
            <a:off x="6409677" y="1746675"/>
            <a:ext cx="49093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день призван повысить осведомленность общественности о том, что самоубийство можно предотвратить.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смотря на успехи, каждые 40 секунд в результате самоубийства умирает 1 человек, - отметил директор ВОЗ  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040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2388093" y="1053786"/>
            <a:ext cx="763479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суицида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характерен для стран, исповедующих ислам (Саудовская Аравия, ОАЭ, Кувейт, Бахрейн и др.), стран Южной Европы (Италия, Испания, Греция).</a:t>
            </a:r>
          </a:p>
          <a:p>
            <a:pPr algn="just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уровень по уровню самоубийств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характерен для Западных капиталистических стран (США, страны Бенилюкса, Франция), высокоразвитые азиатские страны (Гонконг, Япония, Корея).</a:t>
            </a:r>
          </a:p>
          <a:p>
            <a:pPr algn="just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уровень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наблюдается в странах Восточной Европы (Россия, Украина, Беларусь, страны Балтии, скандинавские страны (кроме Норвегии), а так же центрально-европейские страны (Германия, Швейцария, Австрия).</a:t>
            </a:r>
          </a:p>
        </p:txBody>
      </p:sp>
    </p:spTree>
    <p:extLst>
      <p:ext uri="{BB962C8B-B14F-4D97-AF65-F5344CB8AC3E}">
        <p14:creationId xmlns:p14="http://schemas.microsoft.com/office/powerpoint/2010/main" val="2990499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ADB677-FFB3-4370-8FDF-933D49EE9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107" y="966585"/>
            <a:ext cx="9333785" cy="448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126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231685" y="901086"/>
            <a:ext cx="8975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из практики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1065320" y="1687095"/>
            <a:ext cx="914168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В Японии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правительстве организован штаб по предупреждению самоубийств, там разработай специальный сайт, адресованный тем, кто испытывает психологические затруднения, их семьям, друзьям и сослуживцам, и содержащий обучающий курс по улучшению атмосферы на рабочем месте и поддержке психологического здоровья японцев. На улицах японских городов активисты общественных организаций раздавали брошюры и листовки с рекомендациями по диагностике депрессивного состояния членов семьи.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Финляндии, Норвегии, Швеции, Австралии и Новой Зеландии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разработаны комплексные национальные стратегии, направленные на сокращение самоубийств, особенно успешные - 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Нидерландах и Соединенном Королевстве.</a:t>
            </a:r>
          </a:p>
        </p:txBody>
      </p:sp>
    </p:spTree>
    <p:extLst>
      <p:ext uri="{BB962C8B-B14F-4D97-AF65-F5344CB8AC3E}">
        <p14:creationId xmlns:p14="http://schemas.microsoft.com/office/powerpoint/2010/main" val="2967821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231685" y="901086"/>
            <a:ext cx="8975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из практики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1065320" y="1687095"/>
            <a:ext cx="914168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 Программа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Friends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в школах и медицинских учреждениях Австралии, Новой Зеландии, Канады, Великобритании, Ирландии, Германии, Финляндии, Нидерландов, США, Мексики, Норвегии и Португалии.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является одной из ведущих школьных программ профилактики тревоги, которая помогает детям в возрасте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7-11 и подросткам в возрасте 12-16 лет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справиться с чувством страха, беспокойством и депрессией путем повышения устойчивости и самоуважения, обучения когнитивным и эмоциональным навыкам в простом, но четко структурированном формате.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Когнитивно-поведенческая коррекция этой программы включает в себя десять сессий для ребенка и три сессии для родителей.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2922957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231685" y="901086"/>
            <a:ext cx="8975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из практики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1065320" y="1687095"/>
            <a:ext cx="983645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Очень интересен превентивный опыт Германии: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немецкая тренинговая программа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Coolness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направлена на молодых людей, которые стали изгоями в своей социальной среде, имеют риск вовлечения в правонарушения с применением насилия и риск стать социальными маргиналами. 	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Тренировки направлены на улучшение: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компетенции (например, обучение способам урегулирования конфликтов),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деэскалации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насилия,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поощрение действий по предотвращению насилия другими лицами.</a:t>
            </a: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201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231685" y="901086"/>
            <a:ext cx="8975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из практики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1065320" y="1687095"/>
            <a:ext cx="983645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Финская программа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Getting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Track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 примером эффективной, целесообразной и перспективной всесторонней поддержки.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юношей Программа предлагает личного советника, работающего в муниципальных учреждениях социальной и медицинской помощи, вместе с которым обсуждаются: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планы на будущее и текущую жизненную ситуацию;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возникшие проблемы с психическим здоровьем;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злоупотребление психоактивных веществ;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благополучие. 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Участвующие в Программе юноши получают поддержку и помощь. Советник также поощряет использование других социальных и медицинских услуг, когда это необходимо.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478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231685" y="901086"/>
            <a:ext cx="8975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из практики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1065320" y="1687095"/>
            <a:ext cx="1004952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 В Словении интернет программа «THAT IS ME»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направлена на предоставление подросткам информации и оказание им помощи в решении проблем путем получения советов от постоянно доступной команды 30 экспертов.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регистр намеренных самоповреждений (NRDSH)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Ирландии – это государственная система мониторинга распространенности намеренных самоповреждений среди населения.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 создан Национальным фондом по изучению самоубийств по запросу Министерства здравоохранения и детства и финансируется Национальным бюро по предотвращению самоубийств Государственной службы здравоохранения.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Предназначение регистра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выявление и мониторинг частоты и повторяемости случаев самоповреждений, поступающих в больничные отделения экстренной помощи, с целью идентификации групп и территорий повышенного риска и информирования служб и практических работников, занимающихся вопросами профилактики суицидального поведения.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221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606859" y="734216"/>
            <a:ext cx="85314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Самоубийство посредством намеренного приема внутрь ядохимикатов происходит главным образом в сельской местности стран со средним и низким уровнем доходов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Африке, Центральной Америке, Юго-Восточной Азии и в странах Западной части Тихого океана.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предупреждения самоубийств посредством приема ядохимикатов были предложены следующие меры: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ратификация, внедрение и обеспечение выполнения соответствующих международных конвенций по опасным химическим веществам и отходам;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законодательный запрет на использование в сельском хозяйстве пестицидов, представляющих собой проблему на местном уровне;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выполнения нормативных актов по продаже ядохимикатов;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доступа к ядохимикатам путем повышения безопасности их хранения и обращения с ними индивидов и сообществ;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токсичности ядохимикатов.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096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0309B1B-36F7-475F-8DF2-207BC9A4C83B}"/>
              </a:ext>
            </a:extLst>
          </p:cNvPr>
          <p:cNvSpPr/>
          <p:nvPr/>
        </p:nvSpPr>
        <p:spPr>
          <a:xfrm>
            <a:off x="2068498" y="186831"/>
            <a:ext cx="99962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многих странах, в том числе в Австралии, Канаде, Новой Зеландии, Норвегии и Соединенном Королевстве, принятие законов, ограничивающих право на владение огнестрельным оружием, привело к снижению частоты соответствующей категории самоубийств.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32E2D6-5FA4-45C9-96AF-D4863739D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655" y="1730497"/>
            <a:ext cx="7258690" cy="436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93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2">
            <a:extLst>
              <a:ext uri="{FF2B5EF4-FFF2-40B4-BE49-F238E27FC236}">
                <a16:creationId xmlns:a16="http://schemas.microsoft.com/office/drawing/2014/main" id="{169B47A9-A7C4-44C0-B4CA-EC57BD9CD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807" y="1168663"/>
            <a:ext cx="8442325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85F7FB0-D0B5-48AA-AC92-322CFC9057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73132" y="3936830"/>
            <a:ext cx="1876425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67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85F7FB0-D0B5-48AA-AC92-322CFC90576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05156" y="-71022"/>
            <a:ext cx="1378867" cy="178482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500CDA2-6ABA-4D1B-AB00-8894DA0016DF}"/>
              </a:ext>
            </a:extLst>
          </p:cNvPr>
          <p:cNvSpPr/>
          <p:nvPr/>
        </p:nvSpPr>
        <p:spPr>
          <a:xfrm>
            <a:off x="941033" y="1028343"/>
            <a:ext cx="1058218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«вахтеров».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подверженные риску самоубийства, редко обращаются за помощью. Тем не менее они могут демонстрировать наличие факторов риска и поведение, указывающее на уязвимость.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«Вахтером»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любой, кто в состоянии определить у человека суицидальные намерения.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число важнейших потенциальных «вахтеров» входят: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работники служб первичной, психиатрической и экстренной медицинской помощи;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учителя и другие сотрудники школ;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лидеры местных сообществ;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работники полиции, пожарные и представители других служб экстренного реагирования;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офицеры вооруженных сил;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социальные работники;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 духовные и религиозные лидеры, традиционные целители;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8) работники кадровых служб и менеджеры.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 обучения «вахтеров»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совершенствовать их знания, установки и навыки, позволяющие идентифицировать лиц, находящихся в группе риска, определять уровень этого риска, а затем направлять этих лиц на лечение.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159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3A93E5D-EBC5-4EF4-A690-3B1038D3F67C}"/>
              </a:ext>
            </a:extLst>
          </p:cNvPr>
          <p:cNvSpPr/>
          <p:nvPr/>
        </p:nvSpPr>
        <p:spPr>
          <a:xfrm>
            <a:off x="2831977" y="1749302"/>
            <a:ext cx="666712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Комплексная всесторонняя программа по предупреждению самоубийств среди полицейских в Монреале (Канада) привела к значительному снижению (на 79%) частоты самоубийств среди сотрудников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Монреальской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полиции.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878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3A93E5D-EBC5-4EF4-A690-3B1038D3F67C}"/>
              </a:ext>
            </a:extLst>
          </p:cNvPr>
          <p:cNvSpPr/>
          <p:nvPr/>
        </p:nvSpPr>
        <p:spPr>
          <a:xfrm>
            <a:off x="878890" y="1225689"/>
            <a:ext cx="1044013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Международные сравнения показывают, что в Казахстане при сопоставлении с другими развивающимися и развитыми государствами мира не только выше общий уровень суицида, но также выше и уровень суицида среди детей в возрасте:</a:t>
            </a:r>
          </a:p>
          <a:p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5 до 14 лет;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молодежи в возрасте от 15 до 29 лет.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 по данным ВОЗ занимает 3 место по количеству самоубийств и лидирующее среди стран Центральной Азии. 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место в мире по мужскому суициду,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женщин 21 место.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Казахстана по возрастным группам: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5-14 лет – 9 место,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15-29 лет- 3 место.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B5DADF-C2EE-460D-AEC1-00A1A6A044DC}"/>
              </a:ext>
            </a:extLst>
          </p:cNvPr>
          <p:cNvSpPr/>
          <p:nvPr/>
        </p:nvSpPr>
        <p:spPr>
          <a:xfrm>
            <a:off x="2743200" y="520758"/>
            <a:ext cx="68979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суицида среди детей в Казахстане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528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3A93E5D-EBC5-4EF4-A690-3B1038D3F67C}"/>
              </a:ext>
            </a:extLst>
          </p:cNvPr>
          <p:cNvSpPr/>
          <p:nvPr/>
        </p:nvSpPr>
        <p:spPr>
          <a:xfrm>
            <a:off x="2055181" y="1685576"/>
            <a:ext cx="808163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 по 2016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с нашей стране покончили свою жизнь самоубийством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 тыс. 402 человека.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Пик пришёлся на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1996 год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4796 человек.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2007 по 2012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наблюдалось устойчивое уменьшение численности людей совершивших суицид.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минимальный уровень зафиксирован в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 году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2957 случаев.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B5DADF-C2EE-460D-AEC1-00A1A6A044DC}"/>
              </a:ext>
            </a:extLst>
          </p:cNvPr>
          <p:cNvSpPr/>
          <p:nvPr/>
        </p:nvSpPr>
        <p:spPr>
          <a:xfrm>
            <a:off x="3071674" y="485247"/>
            <a:ext cx="68979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суицида среди детей в Казахстане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56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B5DADF-C2EE-460D-AEC1-00A1A6A044DC}"/>
              </a:ext>
            </a:extLst>
          </p:cNvPr>
          <p:cNvSpPr/>
          <p:nvPr/>
        </p:nvSpPr>
        <p:spPr>
          <a:xfrm>
            <a:off x="2263806" y="2926605"/>
            <a:ext cx="68979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Мифы суицида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B2F880-7754-43BB-8B7C-B44B56DF8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624" y="426127"/>
            <a:ext cx="3811317" cy="5721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58008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2427</TotalTime>
  <Words>1341</Words>
  <Application>Microsoft Office PowerPoint</Application>
  <PresentationFormat>Широкоэкранный</PresentationFormat>
  <Paragraphs>63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131</cp:revision>
  <dcterms:created xsi:type="dcterms:W3CDTF">2021-10-18T06:14:28Z</dcterms:created>
  <dcterms:modified xsi:type="dcterms:W3CDTF">2023-02-15T13:39:47Z</dcterms:modified>
</cp:coreProperties>
</file>