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62" r:id="rId3"/>
    <p:sldId id="263" r:id="rId4"/>
    <p:sldId id="353" r:id="rId5"/>
    <p:sldId id="267" r:id="rId6"/>
    <p:sldId id="269" r:id="rId7"/>
    <p:sldId id="292" r:id="rId8"/>
    <p:sldId id="270" r:id="rId9"/>
    <p:sldId id="302" r:id="rId10"/>
    <p:sldId id="332" r:id="rId11"/>
    <p:sldId id="299" r:id="rId12"/>
    <p:sldId id="327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46" r:id="rId21"/>
    <p:sldId id="361" r:id="rId22"/>
    <p:sldId id="324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376" r:id="rId38"/>
    <p:sldId id="377" r:id="rId39"/>
    <p:sldId id="378" r:id="rId40"/>
    <p:sldId id="379" r:id="rId41"/>
    <p:sldId id="380" r:id="rId42"/>
    <p:sldId id="381" r:id="rId43"/>
    <p:sldId id="382" r:id="rId44"/>
    <p:sldId id="383" r:id="rId45"/>
    <p:sldId id="328" r:id="rId46"/>
    <p:sldId id="330" r:id="rId47"/>
    <p:sldId id="331" r:id="rId48"/>
    <p:sldId id="385" r:id="rId49"/>
    <p:sldId id="386" r:id="rId50"/>
    <p:sldId id="387" r:id="rId51"/>
    <p:sldId id="334" r:id="rId52"/>
    <p:sldId id="388" r:id="rId53"/>
    <p:sldId id="347" r:id="rId54"/>
    <p:sldId id="335" r:id="rId55"/>
    <p:sldId id="389" r:id="rId56"/>
    <p:sldId id="390" r:id="rId57"/>
    <p:sldId id="391" r:id="rId58"/>
    <p:sldId id="392" r:id="rId59"/>
    <p:sldId id="393" r:id="rId60"/>
    <p:sldId id="336" r:id="rId61"/>
    <p:sldId id="338" r:id="rId62"/>
    <p:sldId id="333" r:id="rId63"/>
    <p:sldId id="339" r:id="rId64"/>
    <p:sldId id="394" r:id="rId65"/>
    <p:sldId id="395" r:id="rId66"/>
    <p:sldId id="396" r:id="rId67"/>
    <p:sldId id="290" r:id="rId68"/>
    <p:sldId id="397" r:id="rId69"/>
    <p:sldId id="342" r:id="rId70"/>
    <p:sldId id="343" r:id="rId71"/>
    <p:sldId id="398" r:id="rId72"/>
    <p:sldId id="399" r:id="rId73"/>
    <p:sldId id="400" r:id="rId7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61992" y="3057164"/>
            <a:ext cx="842665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БЛАГОПРИЯТНАЯ СРЕДА КАК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ФАКТОР ПРОФИЛАКТИКИ СУИЦИДА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профессиональной компетенции слушателей по профилактике суицида среди несовершеннолетних на основе создания благоприятной среды в организациях образования.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38299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слушателей с нестандартными формами работы со всеми субъектами целостного педагогического процесса по созданию благоприятной воспитывающей среды;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практическим навыкам руководителей по созданию в образовательной среде  благоприятной воспитывающей среды.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159" y="512574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71569" y="613359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1492928" y="1769745"/>
            <a:ext cx="9206143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Сущность, компоненты благополучной среды.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воспитательной деятельности по созданию благополучной среды в организации образования.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мониторинга благополучной среды в школе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влияющие на психологическое благополучие ребенка в семье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42E6A2D-5DD1-448D-A56B-D4738CCF098C}"/>
              </a:ext>
            </a:extLst>
          </p:cNvPr>
          <p:cNvSpPr/>
          <p:nvPr/>
        </p:nvSpPr>
        <p:spPr>
          <a:xfrm>
            <a:off x="1893901" y="2302123"/>
            <a:ext cx="68328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хороша, если в ней хорошо каждому ребёнку и взрослому».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025F4-AD2E-4193-8B4B-987C41C8CD71}"/>
              </a:ext>
            </a:extLst>
          </p:cNvPr>
          <p:cNvSpPr/>
          <p:nvPr/>
        </p:nvSpPr>
        <p:spPr>
          <a:xfrm>
            <a:off x="6740336" y="3780500"/>
            <a:ext cx="2870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В.А.Караковский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17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99497" y="1268142"/>
            <a:ext cx="78744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важно, чтобы «образовательная среда» была комфортной. Это предполагает создание в школе и на уроке такой атмосферы, которая расковывает детей, и в которой они чувствуют себя  «как дома».</a:t>
            </a:r>
          </a:p>
          <a:p>
            <a:pPr algn="just">
              <a:defRPr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Благоприятный  психологический климат характеризуется атмосферой закрепощенности, взаимного уважения, дружелюбия, деликатности, создаёт комфорт и условия для работы, раскрывает потенциальные возможности личности.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EFE426-A340-48AF-ABA4-EA258AC0D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387" y="1921775"/>
            <a:ext cx="2644807" cy="2144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724084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разница между благополучной и благоприятной средой?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269508" y="1476555"/>
            <a:ext cx="950798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многофакторный конструкт представляющий собой сложную взаимосвязь культурных, социальных, психологических, физических, экономических и духовных факторов, для определения уровня которых разрабатываются индикаторы, критерии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Благоприятная среда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создается на основе положительных показателей благополучия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февраля 2022 года № 21-р, в Казахстане внедряется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благополучия детей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Этот шаг является проявлением заботы государства о состоянии здоровья и защищенности детей, их материальном благополучии, образовании и социализации.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приложению к Постановлению, Индекс благополучия детей разработан в целях создания национального мониторинга детского благополучия и отслеживание степени эффективности национальной политики по улучшению положения детей в разных сферах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36" y="1920006"/>
            <a:ext cx="2612940" cy="1015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626" y="713321"/>
            <a:ext cx="1563943" cy="94560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893891" y="861126"/>
            <a:ext cx="13673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"Ребенок"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891" y="4717689"/>
            <a:ext cx="3364867" cy="6395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93891" y="2073895"/>
            <a:ext cx="24415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"Семья и общество"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4572" y="3307420"/>
            <a:ext cx="3384186" cy="8206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17058" y="3411018"/>
            <a:ext cx="3341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"Государственная политика"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962025" y="4747859"/>
            <a:ext cx="32967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в стране"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C9C79-A898-40A8-8C5E-052F4C953BC7}"/>
              </a:ext>
            </a:extLst>
          </p:cNvPr>
          <p:cNvSpPr/>
          <p:nvPr/>
        </p:nvSpPr>
        <p:spPr>
          <a:xfrm>
            <a:off x="183192" y="2478238"/>
            <a:ext cx="26129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состоит из 4 основных направлений: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02986E-B807-464B-B7B6-6328D0128C5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2609" y="509361"/>
            <a:ext cx="692516" cy="11572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AD9F98-20D4-4D48-AA41-889174ABF80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7031" y="1596065"/>
            <a:ext cx="2027438" cy="16595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0ADE5B-6B70-407A-9442-90055D57CEA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7968" y="2914177"/>
            <a:ext cx="1607182" cy="16071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EFF0C1-0216-47CA-9712-4567D3837C2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7968" y="4567907"/>
            <a:ext cx="1969178" cy="1116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5000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627685-F316-4907-B3AD-BBF3BEC465B8}"/>
              </a:ext>
            </a:extLst>
          </p:cNvPr>
          <p:cNvSpPr/>
          <p:nvPr/>
        </p:nvSpPr>
        <p:spPr>
          <a:xfrm>
            <a:off x="3799432" y="792036"/>
            <a:ext cx="4392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благополучие?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FC3D6B-DF66-4CE6-94DB-8C4F619F444D}"/>
              </a:ext>
            </a:extLst>
          </p:cNvPr>
          <p:cNvSpPr/>
          <p:nvPr/>
        </p:nvSpPr>
        <p:spPr>
          <a:xfrm>
            <a:off x="3290657" y="2050741"/>
            <a:ext cx="79188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«Благополучие детей можно определить как реализацию их прав и обеспечение наилучших условий для наиболее полного их развития.</a:t>
            </a:r>
          </a:p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Степень, в которой это достигается, может быть измерена с точки зрения положительных результатов для детей, в то время как негативные последствия и лишения указывают на нарушения прав детей»</a:t>
            </a:r>
          </a:p>
          <a:p>
            <a:pPr algn="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Дж. Брэдшоу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85B87A-0628-4C25-A3AB-CE9B0DA08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53" y="2244800"/>
            <a:ext cx="2384461" cy="2052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629" y="673390"/>
            <a:ext cx="3160855" cy="402214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310805" y="909880"/>
            <a:ext cx="30045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протяжение последних 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лет в образовательной 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повестке растет интерес 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конструкту благополучие»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(прослеживается в отчетах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PISA за период с 2001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2018 год)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204" y="673390"/>
            <a:ext cx="3255546" cy="402214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600845" y="945523"/>
            <a:ext cx="29562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и измерение благополучия постепенно эмансипируется и все меньше связывается с академическими достижениями, приобретая статус самостоятельной характеристики качества образовательной среды.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54D98B-3D91-471B-B702-563D42C49EA5}"/>
              </a:ext>
            </a:extLst>
          </p:cNvPr>
          <p:cNvSpPr/>
          <p:nvPr/>
        </p:nvSpPr>
        <p:spPr>
          <a:xfrm>
            <a:off x="2232629" y="4747791"/>
            <a:ext cx="7474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то, что необходимо школьникам, чтобы жить счастливой и полноценной жизнью, оно определяется как качество жизни школьников и не связывается напрямую с будущими успехами или достижениями.</a:t>
            </a:r>
          </a:p>
        </p:txBody>
      </p:sp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7BD282-1F5D-433B-9049-B2F0CEA11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174" y="4815619"/>
            <a:ext cx="8955800" cy="84212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841" y="1200260"/>
            <a:ext cx="8955800" cy="9842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436" y="714520"/>
            <a:ext cx="8954610" cy="44256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819246" y="692429"/>
            <a:ext cx="84994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превентивное и универсальное обучение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801" y="2800582"/>
            <a:ext cx="8955800" cy="132343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99174" y="1153450"/>
            <a:ext cx="87159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качество взаимоотношений, чувство принадлежности, ощущение, что вы можете добиться прогресса, и что другим важно, что вы делаете. Это радоваться хорошему и стремиться к лучшему.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5801" y="2239313"/>
            <a:ext cx="8955800" cy="47292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899174" y="2236332"/>
            <a:ext cx="87613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умение верить в хорошее начало в человеке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868449" y="2788029"/>
            <a:ext cx="88585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 – это НЕ выявление учащихся с трудностями и не предоставление им чего-то большего, часто с привлечением специалистов. Это понадобится меньшему числу учащихся, если в школе будет обеспечено их благополучие.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ADE6C6-0C8E-4571-8113-17A64913F7D5}"/>
              </a:ext>
            </a:extLst>
          </p:cNvPr>
          <p:cNvSpPr/>
          <p:nvPr/>
        </p:nvSpPr>
        <p:spPr>
          <a:xfrm>
            <a:off x="3442736" y="218568"/>
            <a:ext cx="417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БЛАГОПОЛУЧИЕ?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1C304E-4E9C-4361-B6CD-E04723700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449" y="4173798"/>
            <a:ext cx="8955800" cy="53207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DD7AA90-F273-49AE-A6C4-A599D872014C}"/>
              </a:ext>
            </a:extLst>
          </p:cNvPr>
          <p:cNvSpPr/>
          <p:nvPr/>
        </p:nvSpPr>
        <p:spPr>
          <a:xfrm>
            <a:off x="2899174" y="4161245"/>
            <a:ext cx="86222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Влияет на то, как люди (как учащиеся, так и учителя) относятся к школе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587125F-255C-48B8-9F55-CC4A015E41D2}"/>
              </a:ext>
            </a:extLst>
          </p:cNvPr>
          <p:cNvSpPr/>
          <p:nvPr/>
        </p:nvSpPr>
        <p:spPr>
          <a:xfrm>
            <a:off x="2855801" y="4741750"/>
            <a:ext cx="88953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заложено в образовательной программе, подходах к обучению, ответах на поведение, что ценится, что написано на стенах, взаимодействие в семье и силе слов для создания культуры.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6D7181-4D44-4B9D-AC69-C0DF333712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9174" y="5757713"/>
            <a:ext cx="8955800" cy="53039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3AF5865-DC97-446E-A3E0-0A48299160CD}"/>
              </a:ext>
            </a:extLst>
          </p:cNvPr>
          <p:cNvSpPr/>
          <p:nvPr/>
        </p:nvSpPr>
        <p:spPr>
          <a:xfrm>
            <a:off x="2855801" y="5657740"/>
            <a:ext cx="9029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касается всех – в любое время, при любом взаимодействии, а также в любой политике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6C7F01B-E9AE-457F-AAE9-AC3CC49E88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577"/>
          <a:stretch/>
        </p:blipFill>
        <p:spPr>
          <a:xfrm>
            <a:off x="464966" y="2475777"/>
            <a:ext cx="2088041" cy="173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2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09" y="2609635"/>
            <a:ext cx="2609758" cy="125850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59075" y="2808730"/>
            <a:ext cx="3034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БЛАГОПОЛУЧИЕ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524" y="4753260"/>
            <a:ext cx="2793055" cy="10867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700" y="2513945"/>
            <a:ext cx="2609758" cy="94143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2397710" y="4746192"/>
            <a:ext cx="303468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БЛАГОПОЛУЧИЕ</a:t>
            </a: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5146725" y="2609635"/>
            <a:ext cx="23837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МАТЕРИАЛЬНОЕ БЛАГОПОЛУЧИЕ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3882754" y="341758"/>
            <a:ext cx="52020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благополучной среды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122" y="4783254"/>
            <a:ext cx="2324818" cy="100436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38DA22-3F6E-4F24-A8B4-C15C8BB66C73}"/>
              </a:ext>
            </a:extLst>
          </p:cNvPr>
          <p:cNvSpPr/>
          <p:nvPr/>
        </p:nvSpPr>
        <p:spPr>
          <a:xfrm>
            <a:off x="7874978" y="4931494"/>
            <a:ext cx="24196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ДУХОВНОЕ БЛАГОПОЛУЧИЕ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2F7AE-0ADA-4C3E-BA9D-56E396881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02" y="1305354"/>
            <a:ext cx="782062" cy="11706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CCDABC-33AC-42B0-87B5-63CC81165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8755" y="3174480"/>
            <a:ext cx="926849" cy="13873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9BDDEC6-9944-4838-A1FA-187195BD65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2535" y="1452762"/>
            <a:ext cx="566942" cy="8486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4A8FB02-F7C3-4126-8D43-56243702C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1953" y="3276450"/>
            <a:ext cx="957155" cy="143268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D8BAB5B-438E-4429-9014-9B6134510A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8314" y="2484746"/>
            <a:ext cx="2322777" cy="999831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93DA843-E8B1-4DC0-A181-486976F08824}"/>
              </a:ext>
            </a:extLst>
          </p:cNvPr>
          <p:cNvSpPr/>
          <p:nvPr/>
        </p:nvSpPr>
        <p:spPr>
          <a:xfrm>
            <a:off x="9583710" y="2609235"/>
            <a:ext cx="24119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БЛАГОПОЛУЧИЕ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9438A6F-8C46-410E-A2A2-FEA8D8C28DF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12448" y="1070380"/>
            <a:ext cx="957155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775316" y="1375739"/>
            <a:ext cx="386770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Составляющими благополучия являются: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вовлеченность;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эмоции;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(свершения, победы, успех);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с другими людьми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Селигман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«Путь к процветанию. Новое понимание счастья и благополучия». М.: Манн, Иванов и Фербер, 2013. 440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с.,с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37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377793" y="230855"/>
            <a:ext cx="8409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 ОПЫТ В СФЕРЕ ИЗУЧЕНИЯ БЛАГОПОЛУЧИЯ ДЕТЕЙ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6326A2D-EC7D-462A-ACE0-A72C868A3911}"/>
              </a:ext>
            </a:extLst>
          </p:cNvPr>
          <p:cNvSpPr/>
          <p:nvPr/>
        </p:nvSpPr>
        <p:spPr>
          <a:xfrm>
            <a:off x="5099484" y="687057"/>
            <a:ext cx="68054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Jim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Harter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книге «Пять элементов благополучия: Инструменты повышения качества жизни» выделяют следующие сферы жизни в качестве элементов благополучия: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профессиональное благополучие (карьера, призвание, профессия или работа);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физическое благополучие (крепкое здоровье);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социальное благополучие (важность ближайшего окружения и социальных взаимоотношений);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финансовое благополучие (финансовая безопасность, удовлетворенность своим уровнем жизни);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благополучие в среде проживания (безопасность, собственный вклад в развитие общества). Причем, по словам авторов, успех должен присутствовать во всех пяти элементах, так как достижения в одной из областей не может компенсировать неудачу в другой</a:t>
            </a: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Rath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T.,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Harter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Wellbeing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Five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York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GALLUP PRESS, 2010. 232 p.]</a:t>
            </a:r>
          </a:p>
        </p:txBody>
      </p:sp>
    </p:spTree>
    <p:extLst>
      <p:ext uri="{BB962C8B-B14F-4D97-AF65-F5344CB8AC3E}">
        <p14:creationId xmlns:p14="http://schemas.microsoft.com/office/powerpoint/2010/main" val="309589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71961" y="1579925"/>
            <a:ext cx="9620435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бодрое состояние;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доминирование положительных эмоций, радостное настроение;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тревожности;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показатели адаптивности;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сон, аппетит;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познавательная и творческая активность;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дружелюбность, открытость, готовность к взаимодействию с окружающими людьми;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агрессии.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09369" y="544742"/>
            <a:ext cx="9092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показателями психологического благополучия ребенка в школе являются:</a:t>
            </a:r>
          </a:p>
        </p:txBody>
      </p:sp>
    </p:spTree>
    <p:extLst>
      <p:ext uri="{BB962C8B-B14F-4D97-AF65-F5344CB8AC3E}">
        <p14:creationId xmlns:p14="http://schemas.microsoft.com/office/powerpoint/2010/main" val="264301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266765" y="1541835"/>
            <a:ext cx="9620435" cy="449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Значительные изменения в поведении и настроении дома или в другом месте (например, в школе или в гостях у друзей)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Спать слишком много или слишком мало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 концентрацией внимания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Раздражительность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Избегание социальных ситуаций и занятий, которые раньше доставляли им удовольствие.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чувство грусти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пищевых привычках, включая слишком много или слишком мало еды.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Самоповреждение или пренебрежение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 школе, в том числе прогулы или падение оценок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Частые головные боли или боли в животе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Волноваться или плакать больше, чем обычно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6099" y="816407"/>
            <a:ext cx="9092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плохого психологического благополучия у детей: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926D88-2CA3-4F6C-A25C-C090B0552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3" y="2503503"/>
            <a:ext cx="2191192" cy="2025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8840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407215" y="1905819"/>
            <a:ext cx="9620435" cy="357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травматического события, такого как смерть близкого члена семьи или развод родителей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длительного физического заболевания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 родителей проблем с психическим здоровьем или злоупотребление психоактивными веществами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Пренебрежение или жестокое обращение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Издевательства сверстников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проблемы родителей, в том числе плохие жилищные условия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 опекуна ответственности за 	нормальную жизнь ребенка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Постоянные трудности в школе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266765" y="387339"/>
            <a:ext cx="9092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плохого психологического благополучия у детей: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BC2403-5DEF-492A-BDC1-6B93ADBD345D}"/>
              </a:ext>
            </a:extLst>
          </p:cNvPr>
          <p:cNvSpPr/>
          <p:nvPr/>
        </p:nvSpPr>
        <p:spPr>
          <a:xfrm>
            <a:off x="3119544" y="1177356"/>
            <a:ext cx="5952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факторы риска для детей включают: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FE8577-F4AA-4A11-B9E3-A15AC4DF6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23" y="2669429"/>
            <a:ext cx="2140092" cy="1783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6574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527612" y="2234584"/>
            <a:ext cx="6044100" cy="2653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10% до 20% детей испытывают проблемы ментального здоровья во время обучения в школе – тревожность, депрессия,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самопорезы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суицид, подростковая преступность, расстройства пищевого поведения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50% проблем с ментальным здоровьем возникают в возрасте до 14 лет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266765" y="387339"/>
            <a:ext cx="9092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ДЕТЕЙ И МОЛОДЕЖИ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BC2403-5DEF-492A-BDC1-6B93ADBD345D}"/>
              </a:ext>
            </a:extLst>
          </p:cNvPr>
          <p:cNvSpPr/>
          <p:nvPr/>
        </p:nvSpPr>
        <p:spPr>
          <a:xfrm>
            <a:off x="3119544" y="1177356"/>
            <a:ext cx="72927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Растущая обеспокоенность касательно здоровья молодых людей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2FE228-805B-41F4-A362-D41FF7087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326" y="2707688"/>
            <a:ext cx="2992547" cy="2838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4472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500978" y="1564968"/>
            <a:ext cx="6312023" cy="172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ЮНИСЕФ/ЕС (2021)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участием 10 000 детей (11-17 лет): каждый пятый подросток считает себя несчастным и беспокоится о будущем по причине травли, академических проблем и одиночества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71456" y="571190"/>
            <a:ext cx="9092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МЕНТАЛЬНОЕ ЗДОРОВЬЕ ДЕТЕЙ И МОЛОДЕЖИ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E6F74D-3985-45D1-BD9D-ACFABAB89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151" y="2075910"/>
            <a:ext cx="2531800" cy="253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2D61F20-60C5-421F-96DE-C445C185524A}"/>
              </a:ext>
            </a:extLst>
          </p:cNvPr>
          <p:cNvSpPr/>
          <p:nvPr/>
        </p:nvSpPr>
        <p:spPr>
          <a:xfrm>
            <a:off x="4549036" y="3294737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 (2020 год): 35% (13-летние) и 40% (15- летние)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сообщили, что чувствуют себя подавленными, испытывают тревожность и страдают от психосоматических симптомов не менее одного раза в неделю</a:t>
            </a:r>
          </a:p>
        </p:txBody>
      </p:sp>
    </p:spTree>
    <p:extLst>
      <p:ext uri="{BB962C8B-B14F-4D97-AF65-F5344CB8AC3E}">
        <p14:creationId xmlns:p14="http://schemas.microsoft.com/office/powerpoint/2010/main" val="3334310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40384" y="301529"/>
            <a:ext cx="81112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мы можем помочь детям сохранить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психологическое благополучие?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162C66-7CA1-4877-A740-4A4EF2F08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795" y="1478551"/>
            <a:ext cx="9053345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43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607510" y="1275088"/>
            <a:ext cx="6312023" cy="5115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детям будет полезен в целом здоровый образ жизни, поддерживающий их физическое, эмоциональное и психическое благополучие.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может включать: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питание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физической активности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времени и возможности играть в помещении и на улице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 в местном сообществе и с друзьями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в поддерживающей семье, где они чувствуют себя в безопасности и получают поддержку в своем выборе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231256" y="358244"/>
            <a:ext cx="75785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 – ФАКТОР ПСИХОЛОГИЧЕСКОГО БЛАГОПОЛУЧИЯ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A951C5-7CE4-4714-BE42-2751CFF0E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999" y="2035943"/>
            <a:ext cx="2267909" cy="2786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124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181" y="1006568"/>
            <a:ext cx="9705161" cy="5366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43" y="363246"/>
            <a:ext cx="9727629" cy="58673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454815" y="376757"/>
            <a:ext cx="97831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единые требования к участникам образовательного процесса;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920" y="2701564"/>
            <a:ext cx="9651216" cy="59359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408807" y="1002498"/>
            <a:ext cx="10040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четкая организация уроков или мероприятий, а не жесткая дисциплина;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181" y="1580346"/>
            <a:ext cx="9651217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390373" y="1530346"/>
            <a:ext cx="94658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на уроках или мероприятиях методы эмоциональной разрядки (шутка, улыбка, юмористическая картинка, поговорка, афоризм с комментарием, небольшое стихотворение или музыкальная минутка);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374932" y="2603035"/>
            <a:ext cx="97831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методы словесного убеждения, а не агрессивное словесное воздействие;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2048474" y="0"/>
            <a:ext cx="10404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в своем образовательном учреждении необходимо учитывать следующее: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ACFED4-DBDC-42D2-A4DB-3B268EEE8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316" y="3336032"/>
            <a:ext cx="9758682" cy="707886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FCEBDD-D3A8-4E64-8E3A-6BA6472D4FB7}"/>
              </a:ext>
            </a:extLst>
          </p:cNvPr>
          <p:cNvSpPr/>
          <p:nvPr/>
        </p:nvSpPr>
        <p:spPr>
          <a:xfrm>
            <a:off x="2403805" y="3235120"/>
            <a:ext cx="96725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допускать стресс образующих ситуаций (все и всегда должно быть под контролем);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68FD49-670F-433B-80AC-091AD0D9A55E}"/>
              </a:ext>
            </a:extLst>
          </p:cNvPr>
          <p:cNvSpPr/>
          <p:nvPr/>
        </p:nvSpPr>
        <p:spPr>
          <a:xfrm>
            <a:off x="33875" y="2173603"/>
            <a:ext cx="2407043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ДОБИТЬСЯ ПСИХОЛОГИЧЕСКОЙ КОМФОРТНОСТИ В ШКОЛЕ?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BB3427-3CC4-4CC3-9558-3BF7C30082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3805" y="4108546"/>
            <a:ext cx="9760542" cy="70719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B4727A-84B0-419A-B75E-64DDA857E731}"/>
              </a:ext>
            </a:extLst>
          </p:cNvPr>
          <p:cNvSpPr/>
          <p:nvPr/>
        </p:nvSpPr>
        <p:spPr>
          <a:xfrm>
            <a:off x="2374932" y="4064902"/>
            <a:ext cx="94014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компромиссные решения спорных вопросов (ведь безвыходных ситуаций не бывает), а не открытую либо скрытую конфронтацию;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B5DAA3-86AF-43CF-985F-CF084D395C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1370" y="5958850"/>
            <a:ext cx="9766638" cy="5789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F1427F6-9EA6-493A-A5A1-61BC9178C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5362" y="4898349"/>
            <a:ext cx="9766638" cy="42930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29F59C-B806-48BE-8FC5-CD54769B8227}"/>
              </a:ext>
            </a:extLst>
          </p:cNvPr>
          <p:cNvSpPr/>
          <p:nvPr/>
        </p:nvSpPr>
        <p:spPr>
          <a:xfrm>
            <a:off x="2454815" y="4888160"/>
            <a:ext cx="66003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в своей работе просьбы, а не требования;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A327282-CA14-476F-8CD2-91ECBF06B6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4815" y="5370876"/>
            <a:ext cx="9766638" cy="369332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517A363-BDF7-4C0F-9315-9F06BD09F069}"/>
              </a:ext>
            </a:extLst>
          </p:cNvPr>
          <p:cNvSpPr/>
          <p:nvPr/>
        </p:nvSpPr>
        <p:spPr>
          <a:xfrm>
            <a:off x="2471370" y="5295531"/>
            <a:ext cx="9082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 "домашнюю" атмосферу урока для полного раскрепощения учащихся;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CDB4E35-5BEB-4447-A0ED-8871E5F88D17}"/>
              </a:ext>
            </a:extLst>
          </p:cNvPr>
          <p:cNvSpPr/>
          <p:nvPr/>
        </p:nvSpPr>
        <p:spPr>
          <a:xfrm>
            <a:off x="2481825" y="5900122"/>
            <a:ext cx="10040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образовательного процесса и комфортный переход учащимися различных ступеней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544777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838330" y="1553404"/>
            <a:ext cx="5859261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 благоприятной психологической среды в образовательном учреждении (в школе) является: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положительное эмоциональное состояние, как ученика, так и учителя;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доброжелательное отношение между учителем и учеником, т. к. в школе главной фигурой остается учитель.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A951C5-7CE4-4714-BE42-2751CFF0E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999" y="2035943"/>
            <a:ext cx="2267909" cy="2786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8636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85" y="2381194"/>
            <a:ext cx="2907800" cy="364927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51529" y="2431272"/>
            <a:ext cx="29905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учет индивидуальных особенностей ребенка: интеллектуальных, эмоциональных, мотивационных, его темперамента, характера восприятия и усвоения им учебного материала, типа памяти.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681" y="2392142"/>
            <a:ext cx="2907800" cy="36492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892" y="2447818"/>
            <a:ext cx="3009518" cy="376910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121515" y="2453267"/>
            <a:ext cx="29456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исключение чрезмерной нагрузки учащихся при освоении ими учебного материала, а также оптимизация, т.е. получение наилучших, из возможных для конкретного ребенка, результатов образования.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146561" y="2546144"/>
            <a:ext cx="31986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обеспечение благоприятного климата в классе и в школе, сохранение, поддержка и укрепление психического и физического здоровья детей, исключение факторов, негативно влияющих на психическое состояние ребенка.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1842305" y="499976"/>
            <a:ext cx="95358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образовательные технологии должны предотвращать образовательную перегрузку учащихся, т.е. должно быть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3341" y="2447818"/>
            <a:ext cx="2617589" cy="3807646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C1BE5F-6A40-4615-9945-5E235C24E3B0}"/>
              </a:ext>
            </a:extLst>
          </p:cNvPr>
          <p:cNvSpPr/>
          <p:nvPr/>
        </p:nvSpPr>
        <p:spPr>
          <a:xfrm>
            <a:off x="9443341" y="2839264"/>
            <a:ext cx="25072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“научение” ребенка способам самозащиты от стрессов, обид, оскорблений и психологической самозащите.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61B4C7-84B7-4751-8939-48314EBC91AB}"/>
              </a:ext>
            </a:extLst>
          </p:cNvPr>
          <p:cNvSpPr/>
          <p:nvPr/>
        </p:nvSpPr>
        <p:spPr>
          <a:xfrm>
            <a:off x="3711084" y="1515639"/>
            <a:ext cx="5632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выполняться следующие требования:</a:t>
            </a:r>
          </a:p>
        </p:txBody>
      </p:sp>
    </p:spTree>
    <p:extLst>
      <p:ext uri="{BB962C8B-B14F-4D97-AF65-F5344CB8AC3E}">
        <p14:creationId xmlns:p14="http://schemas.microsoft.com/office/powerpoint/2010/main" val="572775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77880" y="1275088"/>
            <a:ext cx="9241653" cy="5423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познавательных, интеллектуальных способностей интереса к учебе;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детей гражданско-патриотического сознания, духовно-∙ нравственных ценностей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оздоровительной работы с учащимися и привитие -навыков здорового образа жизни;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коммуникативных навыков и формирование методов бесконфликтного общения;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творческой активности учащихся во всех сферах деятельности,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семейного воспитания, повышение ответственности родителей за воспитание и обучение детей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уважения к труду и создаваемым материальным ценностям. При составлении плана воспитательной работы были учтены все виды деятельности.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186868" y="589983"/>
            <a:ext cx="7578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ледующие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воспитательной деятельности:</a:t>
            </a:r>
          </a:p>
        </p:txBody>
      </p:sp>
    </p:spTree>
    <p:extLst>
      <p:ext uri="{BB962C8B-B14F-4D97-AF65-F5344CB8AC3E}">
        <p14:creationId xmlns:p14="http://schemas.microsoft.com/office/powerpoint/2010/main" val="45314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40384" y="567859"/>
            <a:ext cx="81112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мониторинга в школе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B6FDB2-82D8-4050-BB97-0E463CAE4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463" y="1148836"/>
            <a:ext cx="7709071" cy="514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84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740024" y="1550296"/>
            <a:ext cx="9241653" cy="480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семьи ребенка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Внешкольные общение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Морально-психологический климат семьи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Эмоциональные отношения родителей и детей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2373" y="687637"/>
            <a:ext cx="87326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СОЦИАЛЬНОГО БЛАГОПОЛУЧИЯ ДЕТЕЙ</a:t>
            </a:r>
          </a:p>
        </p:txBody>
      </p:sp>
    </p:spTree>
    <p:extLst>
      <p:ext uri="{BB962C8B-B14F-4D97-AF65-F5344CB8AC3E}">
        <p14:creationId xmlns:p14="http://schemas.microsoft.com/office/powerpoint/2010/main" val="315007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78658" y="907251"/>
            <a:ext cx="11195478" cy="5884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Качественное образование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обеспеченность квалифицированными  кадрами, профессионализм педагогов, достижения в учебе обучающихся.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 благоприятной среды для учебы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создание комфортных психолого-педагогических условий, состояние материально-хозяйственной базы, состояние школы, кабинетов,  наличие школьных традиций, состояние внеурочной деятельности, деятельность самоуправления.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благоприятной среды для вмешательство в ситуации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связанные с жестоким обращением, запугиванием, депрессивного состояния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профилактика суицида, наркомании, табакокурения, правонарушений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наличие диагностики психического состояния, уровень деятельности классных руководителей, кураторов, воспитателей.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-наличие постоянной связи с семьей,    сотрудничество и соучастие в проблемах семьи и обучающегося.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03394" y="199365"/>
            <a:ext cx="87326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Предполагаемые критерии измерения составляющих благоприятной среды обучающихся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1FC51B-A2EA-4A1C-86BE-64BB9AE86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5146" y="5427170"/>
            <a:ext cx="1178196" cy="131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04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932373" y="1721967"/>
            <a:ext cx="9241653" cy="388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AGENCY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ПРОАКТИВНОСТЬ)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POSITIVITY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ПОЗИТИВНОСТЬ)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ИНКЛЮЗИЯ)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УВАЖЕНИЯ)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РАВНОПРАВИЯ)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2373" y="687637"/>
            <a:ext cx="87326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ASPIRE</a:t>
            </a:r>
          </a:p>
        </p:txBody>
      </p:sp>
    </p:spTree>
    <p:extLst>
      <p:ext uri="{BB962C8B-B14F-4D97-AF65-F5344CB8AC3E}">
        <p14:creationId xmlns:p14="http://schemas.microsoft.com/office/powerpoint/2010/main" val="3912428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21655" y="896344"/>
            <a:ext cx="9324512" cy="5207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-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Agency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Проактивность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Райан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говорят о важности самоопределения для достижения благополучия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значит иметь влияние на то, что с вами происходит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чувствовать, что ты жертва судьбы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не обвиняете других, но чувствуете в себе силы действовать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 берете на себя ответственность за собственное поведение и его результаты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мы делаем в школах? Расширять возможности других или контролировать их?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A088F2-1C29-4629-9155-718689DC66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9430" y="2174351"/>
            <a:ext cx="1987304" cy="13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73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740024" y="1550296"/>
            <a:ext cx="9241653" cy="4038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Социально-эмоциональное обучение (SEL)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приобретением учащимися навыков распознавания и управления эмоциями, развитием сочувствия и заботы о других, принятием ответственных решений, построением позитивных отношений и эффективным решением возникающих сложных жизненных ситуаций.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Короче говоря, это касается формирования навыков самоуправления, позитивного отношения к другим и принятия ответственных решений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2373" y="687637"/>
            <a:ext cx="87326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социальное и эмоциональное обучение?</a:t>
            </a:r>
          </a:p>
        </p:txBody>
      </p:sp>
    </p:spTree>
    <p:extLst>
      <p:ext uri="{BB962C8B-B14F-4D97-AF65-F5344CB8AC3E}">
        <p14:creationId xmlns:p14="http://schemas.microsoft.com/office/powerpoint/2010/main" val="17950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07363" y="819359"/>
            <a:ext cx="9987379" cy="557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каждого есть право голоса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Учителя создают ситуации и моделируют ожидания, но не контролируют учеников. Есть всего три простых правила, которым они должны следовать: слушать других, не унижать других, возможность промолчать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Сократическое, а не дидактическое образование – задавать вопросы, а не давать ответы. Учитель – это не источник знаний, а проводник в обучении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дают учащимся возможность обсудить и рефлексировать над важными вопросами, влияющими на их жизнь (доверие, дружба, справедливость и т.д.) – им не говорят, что думать или делать 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ответственности учащихся за атмосферу в классе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Круги помогают менять поведение «слушая себя», а не под влиянием извне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99208" y="412429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ПРОАКТИВНОСТЬ В СЭО </a:t>
            </a:r>
          </a:p>
        </p:txBody>
      </p:sp>
    </p:spTree>
    <p:extLst>
      <p:ext uri="{BB962C8B-B14F-4D97-AF65-F5344CB8AC3E}">
        <p14:creationId xmlns:p14="http://schemas.microsoft.com/office/powerpoint/2010/main" val="3101170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07361" y="1102177"/>
            <a:ext cx="998737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Учащимся в группах примерно по 4 человека дают задание создать дизайн дружного класса, в котором всем приятно находиться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бы учащиеся увидели?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бы они услышали?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бы они чувствовали?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чем могли бы думать учителя?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группа делится своим дизайном с остальными учащимися, а учитель записывает общие характеристики и вешает их на стену в классе.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834719" y="357694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развитие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Проактивности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9B3830-6AA1-405E-8070-279B71AE2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393" y="2324869"/>
            <a:ext cx="1426588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1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21655" y="896344"/>
            <a:ext cx="9324512" cy="4284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-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Физическая, Психологическая, Эмоциональная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Быть принятым таким, какой ты есть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Уметь рисковать и совершать ошибки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Уметь доверять другим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обособляться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Чувствовать, что вы искренне интересны для кого-то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Знать, куда обратиться за помощью в случае необходимости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12616B-B827-45AE-815E-BE158D8096F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13814" y="1961964"/>
            <a:ext cx="1870648" cy="1639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0834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07363" y="819359"/>
            <a:ext cx="9987379" cy="557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промолчать – вы можете хранить молчание, если не хотите говорить – учащиеся смотрят, слушают и учатся, они смогут говорить, когда почувствуют себя в безопасности.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Никакого унижения, только личный позитив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виды деятельности организованы в парах, небольших группах или в большом Круге – индивидуальных соревнований нет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Задания ориентированы на решение проблем, а не происшествий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учащихся не ждут, что они будут рассказывать о своей собственной жизни и чувствах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используем третье лицо, чтобы сделать обсуждения безличными (“Кто-то”, а не “я” или “мой”).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99208" y="412429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в СЭО </a:t>
            </a:r>
          </a:p>
        </p:txBody>
      </p:sp>
    </p:spTree>
    <p:extLst>
      <p:ext uri="{BB962C8B-B14F-4D97-AF65-F5344CB8AC3E}">
        <p14:creationId xmlns:p14="http://schemas.microsoft.com/office/powerpoint/2010/main" val="3387263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21655" y="896344"/>
            <a:ext cx="9324512" cy="4745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-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Positivity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Позитивность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Основана на исследованиях позитивной психологии о…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положительных эмоций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Замечать хорошие вещи, случающиеся в жизни, чтобы в нужный момент проявить стойкость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 общение для построения здоровых отношений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сильных сторон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 на решениях, а не на проблемах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Важность игры и совместного смеха.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46183F-D443-41AC-BF84-414019408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463" y="3982876"/>
            <a:ext cx="1749704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8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0629" y="1476306"/>
            <a:ext cx="9987379" cy="3730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позитивным чувствам, когда тебя ценят, принимают, уважают, признают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часто проводятся в виде игр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поощряют совместный смех. Это повышает уровень окситоцина, который способствует стойкости, теплоте и сотрудничеству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Фокусироваться на целях и стремлениях, а не на том, от чего мы хотим избавиться. На дружбе, доброте, вовлеченности и порядочности, а не на прекращении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сильных сторон для себя и других.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ПОЗИТИВНОСТЬ в СЭО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C23FEA-7540-423E-9B9E-762DDEEA1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1040" y="4575060"/>
            <a:ext cx="1750331" cy="126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7914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21655" y="896344"/>
            <a:ext cx="9324512" cy="4745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обладают огромной силой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мы говорим людям, помогает сформировать их я концепцию – то, как они думают о себе и о том, кто они есть.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унизительных ярлыков не позволяет детям стремиться чему-либо соответствовать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мы говорим о других, влияет на то, как их воспринимают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о сильных сторонах личности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мы говорим, может изменить как ожидания, так и эмоциональный климат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82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86755" y="1721967"/>
            <a:ext cx="9028592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стоят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центре Круга. Когда учитель звонит в звонок, они поворачиваются лицом к соседу и говорят о том, за что они благодарны в своей жизни.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Разложите на полу открытки/ фотографии/ картинки с сильными сторонами. Учащиеся делятся на пары – каждый берет карточку с сильной стороной, которую они видят в своем партнере, и объясняет, почему он взял эту карту.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988009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для развития позитивности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81113D-23F2-454A-9612-D85113E0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8444" y="471154"/>
            <a:ext cx="1427775" cy="103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18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394012" y="1207062"/>
            <a:ext cx="7788675" cy="4130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-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Инклюзия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Чувство, что вы часть группы, вас принимают и вы значимы, является одним из сильнейших факторов благополучия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устойчивости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поведения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по предотвращению насилия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3C104B-C3E7-47FD-B859-82622A1EC2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5806" y="3190118"/>
            <a:ext cx="3104364" cy="229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0629" y="1476306"/>
            <a:ext cx="9987379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Ожидается, что каждый будет работать со всеми остальными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регулярно перемешиваются, поэтому со временем они смогут поработать со всеми своими одноклассниками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четкие указания относительно того, что делать, когда учащиеся нарушают три простых правила, предоставляющие им максимальный выбор и принадлежность, сохраняя при этом высокие требования к поведению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игры/виды деятельности способствуют развитию чувства принадлежности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Круги пропагандируют ответственность каждого за вовлечение других.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ИНКЛЮЗИВНОСТЬ в СЭО </a:t>
            </a:r>
          </a:p>
        </p:txBody>
      </p:sp>
    </p:spTree>
    <p:extLst>
      <p:ext uri="{BB962C8B-B14F-4D97-AF65-F5344CB8AC3E}">
        <p14:creationId xmlns:p14="http://schemas.microsoft.com/office/powerpoint/2010/main" val="3504169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816964" y="1056010"/>
            <a:ext cx="7788675" cy="4745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–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отстаивать силу и авторитет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значит… ...уважать право голоса, выбор и культуру ...не навязывать свою собственную точку зрения как «правильную» ...принимать и быть непредвзятым ...уметь активно слушать ...быть надежным ...принимать во внимание чью-то ситуацию ...признавать, когда ты ошибся, и извиниться.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Самоуважение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не уступчивость – это честность, это действовать в соответствии со своими ценностями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B20E97-C99B-4AC3-86AB-4ACACDA06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5265" y="4011241"/>
            <a:ext cx="2419073" cy="130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140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9507" y="1547327"/>
            <a:ext cx="9987379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один человек говорит, другие слушают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справедливо делим пространство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 не используем унижения, ни вербальные, ни невербальные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избегаем заведомого осуждения кого бы то ни было на основе их цвета кожи, расы, способностей, религии, пола или сексуальной ориентации.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признаем, что разные культуры имеют разные ценности и образ жизни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в СЭО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1193E-1A07-404D-9B39-878E53C478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7484" y="1093024"/>
            <a:ext cx="1669740" cy="13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76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729667" y="1924679"/>
            <a:ext cx="9028592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L.A.T.E.R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Признавать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Подсказать безопасный вариант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Проверять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782418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для того, чтобы научиться уважать тех, кто находится в трудной ситуации, и помогать им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81113D-23F2-454A-9612-D85113E0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014" y="2741117"/>
            <a:ext cx="1427775" cy="103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399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056661" y="1135909"/>
            <a:ext cx="8126026" cy="382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-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Равноправие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говорят о том, что равноправие является фактором, лежащим в основе общественного благополучия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Wilkinson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Pickett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2010).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одинаковое отношение ко всем не учитывает разнообразие и не позволяет быть по-настоящему справедливым. Это требует гибкости и адаптации. Это отражено в концепции равноправия.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EC5867-C5CD-4A43-B348-5BF6EDF0BE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85736" y="4107752"/>
            <a:ext cx="1480027" cy="109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594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9507" y="1547327"/>
            <a:ext cx="9987379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предоставляются равные возможности для участия.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значит подстраиваться под тех, кому нужно что-то дополнительное или немного другое.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 есть справедливость.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фасилитатор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делает то же, что и учащиеся, выполняют задание и показывают, что они тоже учатся.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РАВНОПРАВИЕ в СЭО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515FF9-A96B-422D-9D4D-8500F04DA8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2555" y="4087226"/>
            <a:ext cx="2212390" cy="180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797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87144" y="275599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социально-эмоциональных навыков через организацию деятельности  детей и подростков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350058" y="1225689"/>
            <a:ext cx="73418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проведения: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проектная деятельность, форумы, слеты, общешкольные мероприятия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Благотворительные мероприятия для сверстников и нуждающихся в заботе;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школьного двора;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природы;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Дома Ветеранов;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акций в защиту животных;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игр и творческих занятий с детьми;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престарелым;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все, что способствует личностному и профессиональному самоопределению подростка, приобщает его к общечеловеческим ценностям.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C2B105-C2FC-4E9B-BEC6-1B211204F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165" y="2231298"/>
            <a:ext cx="2489958" cy="239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03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максимальной эффективности…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2341853" y="1325946"/>
            <a:ext cx="773430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СЭО должно быть частью и поддерживать общее благополучие учащихся / школы, позитивные отношения и высокий социальный капитал.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Социально-эмоциональное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применять на практике на ежедневной основе.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Поэтому СЭО должно быть универсальным – для всех учащихся, а не для целевых групп –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фасилитаторами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быть учителя, которые проводят время с молодежью, а не сторонние эксперты.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6406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551069" y="349401"/>
            <a:ext cx="801653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всем соответствии признакам любого коллектива, педагогический коллектив имеет ряд специфических особенностей. Главная отличительная особенность педагогического коллектива состоит в специфике профессиональной деятельности, а именно в обучении и воспитании подрастающего поколения. Эффективность профессиональной деятельности педагогического коллектива определяется уровнем педагогической культуры его членов, характером межличностных отношений, пониманием коллективной и индивидуальной ответственности, степенью организованности, сотрудничества. Педагогические, воспитательные по своей сути, коллективы учебных заведений дают учащимся первоначальное представление о коллективе взрослых, о системе взаимоотношений в нем, о совместной деятельности. Данное обстоятельство стимулирует педагогический коллектив к самоорганизации, постоянному самосовершенствованию.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Особую роль в этом процессе и в процессе формирования благоприятного социально-психологического климата в коллективе как его части играет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образовательного учреждения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Сластенин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В.А., Исаев Е.Н., Шиянов Е.Н. Педагогика.- М.: Изд-во Академия, 2008.- 576 с.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5F0F8C-259D-45A3-A829-64F404D53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11" y="2024109"/>
            <a:ext cx="3016458" cy="470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209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634970" y="920621"/>
            <a:ext cx="868975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образовательного учреждения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четко осознавать, что психологическое, физическое, умственное, нравственное здоровье учителя, является основанием для формирования благоприятного социально–психологического климата в школе. Качество обучения и воспитания, способность эффективно взаимодействовать с учениками, родителями и коллегами, напрямую зависит от состояния педагога. Поэтому усилия руководителя, направленные на формирование благоприятного социально-психологического климата должны быть направлены на обеспечение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среды для сотрудников.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управление и формирование социально-психологического климата требует от руководителей высокой компетентности не только в организационных вопросах управления, но и в специальных разделах психологических знаний, обеспечивающих решение задач самоорганизации и организации эффективного взаимодействия людей. 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932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270246" y="371053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совместной деятельности заместителя директора по воспитательной работе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70159" y="1589673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проектирования модели обеспечения благоприятной воспитывающей среды находятся три основные направления совместной деятельности заместителя директора по воспитательной работе со своими коллегами, учащимися и их родителями: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Изучение отношений, общения и деятельности учащихся в классном коллективе и в школе.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Проектирование целей, перспектив и образа жизнедеятельности школьного сообщества.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Сплочение и развитие школьного сообщества, создание комфортной развивающей среды и всеобщей атмосферы, дружественной учащимся.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61585-7609-43A9-A7E3-77F8BDBF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55" y="2464997"/>
            <a:ext cx="2804403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239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16711" y="459086"/>
            <a:ext cx="88406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Предлагаемая  модель  проектирования воспитательной работы  в «____» классе по обеспечению благоприятной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воспитывающей среды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90491" y="1890643"/>
            <a:ext cx="112110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форм разработки форм проектирования деятельности классного руководителя. Одной из удобной считается следующая, которая состоит из следующих разделов: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психологическая характеристика класса.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воспитательной системы класса.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и принципы жизнедеятельности классного сообщества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функционирования и построения воспитательной системы класса (системообразующий вид деятельности, годовой круг традиционных дел в классе, самоуправление в классном коллективе, основные, внутренние и внешние связи и отношения членов классного коллектива.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применение критериев и способов изучения наличия благоприятной среды у учащихся в классе, семье, социуме</a:t>
            </a:r>
          </a:p>
        </p:txBody>
      </p:sp>
    </p:spTree>
    <p:extLst>
      <p:ext uri="{BB962C8B-B14F-4D97-AF65-F5344CB8AC3E}">
        <p14:creationId xmlns:p14="http://schemas.microsoft.com/office/powerpoint/2010/main" val="2860781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927193" y="39716"/>
            <a:ext cx="9711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Предлагаемая  модель  проектирования воспитательной системы по обеспечению благоприятной воспитывающей среды в школе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(заместитель директора по воспитательной работе)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1D6426-5079-4B70-B900-0B29A7FF74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95686" y="5575177"/>
            <a:ext cx="1196314" cy="6717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59870C-865F-4662-9717-CF3B5263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1758" y="3897297"/>
            <a:ext cx="994576" cy="5419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316283-CB24-4FE4-970D-CF5EBB9BF8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5276" y="1146653"/>
            <a:ext cx="1187540" cy="6717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1558EF-DFD0-4D1B-AE73-2F7E35E7E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27" y="1055379"/>
            <a:ext cx="10485449" cy="539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111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759259" y="450209"/>
            <a:ext cx="8840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по составлению анкет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74089" y="993998"/>
            <a:ext cx="1121101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« Отношение к школе»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выявить отношение учащихся к школе.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Просим Вас ответить на вопросы анкеты. При ответе на вопросы отметьте выбранный Вами ответ и запишите его в отведенном для этого месте.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Ф.И.О._______________________________________________________________ Район________________________________________________________________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Поселок (село, деревня) ________________________________________________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Школа_______________________________________________________________________________________________________________________Класс________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Нравится ли тебе твоя школа?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 школе для тебя самое интересное?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Утром ты всегда с радостью идешь в школу или тебе часто хочется остаться дома?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твои любимые уроки?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296751-97EA-47FE-B3EF-4794482E8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898" y="4538302"/>
            <a:ext cx="1531274" cy="83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801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314" y="245315"/>
            <a:ext cx="10061656" cy="318368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041785" y="245315"/>
            <a:ext cx="978319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все большую актуальность в современном мире приобретает термин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«социальное сиротство». Социальный сирота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ребенок, имеющий биологических родителей, которые, однако, не занимаются его воспитанием. К социальным сиротам относят не только детей, от которых родители отказались, но и тех детей, которые проживают с родителями, но не получают обеспечения своих физических и психосоциальных потребностей. С обеспечением физических потребностей ребенка все очевидно: его надо кормить, одевать, обеспечивать ему сон и т.д. Однако, этого недостаточно для обеспечения полноценного роста и развития ребенка.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785" y="3419273"/>
            <a:ext cx="10037146" cy="163121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077256" y="3419273"/>
            <a:ext cx="98077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необыкновенно важная часть нашей жизни, требующая постоянного внимания и заботы. С появлением ребенка меняется вся жизнь взрослого человека, потому что с этого момента все его стремления должны быть направлены на то, чтобы вырастить и воспитать здорового, счастливого, психологически благополучного человека.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-168676" y="2461434"/>
            <a:ext cx="24088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влияющие на психологическое благополучие ребенка в семье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7CFAB2-47A7-4F07-98A2-1CCC093B1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785" y="5090509"/>
            <a:ext cx="10026185" cy="132343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9E119D6-9095-4575-9E77-6F41F24649B5}"/>
              </a:ext>
            </a:extLst>
          </p:cNvPr>
          <p:cNvSpPr/>
          <p:nvPr/>
        </p:nvSpPr>
        <p:spPr>
          <a:xfrm>
            <a:off x="2077256" y="5090509"/>
            <a:ext cx="97477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наибольшее влияние на психофизическое здоровье ребенка, поэтому каждому родителю необходимо знать о факторах, влияющих на него. Рассмотрим подробно факторы, влияющие на психологическое благополучие ребенка в семье. </a:t>
            </a:r>
          </a:p>
        </p:txBody>
      </p:sp>
    </p:spTree>
    <p:extLst>
      <p:ext uri="{BB962C8B-B14F-4D97-AF65-F5344CB8AC3E}">
        <p14:creationId xmlns:p14="http://schemas.microsoft.com/office/powerpoint/2010/main" val="2810954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339" y="1772575"/>
            <a:ext cx="7111014" cy="318848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34648" y="1935656"/>
            <a:ext cx="68269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гармония супружеских взаимоотношений, семейного воспитания, детско-родительских отношений. Ссоры родителей воспринимаются как сигналы опасности, ребенок чувствует себя виноватым. Частые конфликты между близкими взрослыми вызывают у ребенка чувство неуверенности, беспокойства, эмоциональное напряжение, которое может выливаться в компенсаторное поведение, капризы, истерики, негативизм и т.д.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04894" y="2629970"/>
            <a:ext cx="29970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Социально-психологический фактор. </a:t>
            </a:r>
          </a:p>
        </p:txBody>
      </p:sp>
    </p:spTree>
    <p:extLst>
      <p:ext uri="{BB962C8B-B14F-4D97-AF65-F5344CB8AC3E}">
        <p14:creationId xmlns:p14="http://schemas.microsoft.com/office/powerpoint/2010/main" val="1853010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584" y="1578785"/>
            <a:ext cx="7111014" cy="370043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163626" y="1801340"/>
            <a:ext cx="68269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влияют не только преднамеренные и целенаправленные воспитательные воздействия, но в равной или даже большей степени все особенности поведения родителей. Подобно тому, как неповторима личность каждого человека, индивидуальны отношения между супругами, столь же сложны и отношения родителей к своему ребенку, неоднозначны стили семейного воспитания. Учеными выделяются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типа детей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 которых соответствовал определенным методам воспитательной деятельности их родителей.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04894" y="2629970"/>
            <a:ext cx="29970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Стиль воспитания. </a:t>
            </a:r>
          </a:p>
        </p:txBody>
      </p:sp>
    </p:spTree>
    <p:extLst>
      <p:ext uri="{BB962C8B-B14F-4D97-AF65-F5344CB8AC3E}">
        <p14:creationId xmlns:p14="http://schemas.microsoft.com/office/powerpoint/2010/main" val="27891609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339" y="701336"/>
            <a:ext cx="7111014" cy="501588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181381" y="808192"/>
            <a:ext cx="68269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Авторитетны те родители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любят и понимают детей, предпочитая не наказывать, а объяснять, что хорошо, а что плохо, не опасаясь лишний раз похвалить. Они требуют от детей осмысленного поведения и стараются помочь им, чутко относясь к их запросам. Вместе с тем такие родители обычно проявляют твердость, сталкиваясь с детскими капризами, а тем более с немотивированными вспышками гнева. Дети таких родителей обычно любознательны, стараются обосновать, а не навязать свою точку зрения, они ответственно относятся к своим обязанностям. Им легче дается усвоение социально приемлемых и поощряемых форм поведения. Они более энергичны и уверены в себе, у них лучше развиты чувство собственного достоинства и самоконтроль, им легче удается наладить хорошие отношения со сверстниками.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22650" y="2085892"/>
            <a:ext cx="29970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Авторитетные родители — инициативные, общительные,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добрые дети.</a:t>
            </a:r>
          </a:p>
        </p:txBody>
      </p:sp>
    </p:spTree>
    <p:extLst>
      <p:ext uri="{BB962C8B-B14F-4D97-AF65-F5344CB8AC3E}">
        <p14:creationId xmlns:p14="http://schemas.microsoft.com/office/powerpoint/2010/main" val="546905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563" y="1074198"/>
            <a:ext cx="7111014" cy="470516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092605" y="1228396"/>
            <a:ext cx="682692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снисходительные родители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склонны контролировать своих детей, позволяя им поступать, как заблагорассудится, не требуя от них ответственности и самоконтроля. Такие родители разрешают детям делать все, что им захочется, вплоть до того, что не обращают внимания на вспышки гнева и агрессивное поведение, в результате которых случаются неприятности. У детей же чаще всего нелады с дисциплиной, нередко их поведение становится просто неуправляемым. Обычно родители приходят в отчаяние и реагируют очень остро — грубо и резко высмеивают ребенка, а в порывах гнева могут применять физическое наказание. Они лишают детей родительской любви, внимания и сочувствия. 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04894" y="2305615"/>
            <a:ext cx="30947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Снисходительные родители — импульсивные, агрессивные дети.</a:t>
            </a:r>
          </a:p>
        </p:txBody>
      </p:sp>
    </p:spTree>
    <p:extLst>
      <p:ext uri="{BB962C8B-B14F-4D97-AF65-F5344CB8AC3E}">
        <p14:creationId xmlns:p14="http://schemas.microsoft.com/office/powerpoint/2010/main" val="10699002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626" y="0"/>
            <a:ext cx="9697374" cy="698672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2556770" y="92053"/>
            <a:ext cx="9454717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в такой семье часто имеют низкую самооценку, не могут принимать самостоятельно важные решения.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Авторитарному (диктаторскому) стилю воспитания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недостаёт теплоты, характерна строгая дисциплина. Ожидания таких родителей в отношении своих детей весьма велики. Они ожидают большей зрелости от своих детей, чем это характерно для их возраста.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Авторитарные родители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правило, мало демонстрируют свою любовь. Они отдают приказы, при этом не обращая внимания на мнение детей и не признавая компромисса. Правила не обсуждаются. Считается, что родители всегда правы. Так как дети во избежание наказания постоянно подчиняются родителям, то они становятся безынициативными.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Авторитарные отношения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исключают душевную близость с детьми, поэтому между ними и родителями редко возникает чувство привязанности, что ведёт к подозрительности, настороженности и даже тревожности. Наиболее активные, сильные подростки сопротивляются, становятся избыточно агрессивными и нередко покидают родительский дом, как только могут себе это позволить. Робкие, неуверенные подростки приучаются слушаться во всём родителей, не умеют отстаивать своё мнение и легче поддаются дурному воздействию со стороны сверстников. Они не привыкли обсуждать свои проблемы с родителями (зачем утруждаться, если всё равно будешь не прав или на тебя не обращают никакого внимания?). Это приводит к большему количеству ошибок. Будучи часто разочарованными в своих ожиданиях, дети отдаляются от родителей и нередко протестуют против их ценностей. 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-40830" y="2459504"/>
            <a:ext cx="28195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Авторитарные родители – менее уравновешенные и менее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настойчивые в достижении своих целей дети.</a:t>
            </a:r>
          </a:p>
        </p:txBody>
      </p:sp>
    </p:spTree>
    <p:extLst>
      <p:ext uri="{BB962C8B-B14F-4D97-AF65-F5344CB8AC3E}">
        <p14:creationId xmlns:p14="http://schemas.microsoft.com/office/powerpoint/2010/main" val="42422958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DF88D2-807C-494F-B425-B55985FD4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906" y="1907321"/>
            <a:ext cx="9901153" cy="13290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07" y="102354"/>
            <a:ext cx="9925235" cy="18343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965" y="3251545"/>
            <a:ext cx="9835034" cy="173770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274106" y="147662"/>
            <a:ext cx="983503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 контроль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при высоком уровне родители предпочитают оказывать большое влияние на детей, способны настаивать на выполнении своих требований, последовательны в них. Контролирующие действия направлены на модификацию проявлений зависимости у детей, агрессивности, развитие игрового поведения, а также на более совершенное усвоение родительских стандартов и норм.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216965" y="1903398"/>
            <a:ext cx="98350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требования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побуждающие к развитию у детей зрелости. Родители стараются, чтобы дети развивали свои способности в интеллектуальной и эмоциональной сфере, межличностном общении, настаивают на необходимости и праве детей на самостоятельность.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34AB7F-46A1-40FC-A1CD-D38C6D38A554}"/>
              </a:ext>
            </a:extLst>
          </p:cNvPr>
          <p:cNvSpPr/>
          <p:nvPr/>
        </p:nvSpPr>
        <p:spPr>
          <a:xfrm>
            <a:off x="11955" y="1620328"/>
            <a:ext cx="229253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можно выделить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параметра отношений ребенка и родителя, оказывающие наибольшее влияние на психологическое развитие ребенка: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47CEDC2-EE11-4FBF-919C-473C7C219379}"/>
              </a:ext>
            </a:extLst>
          </p:cNvPr>
          <p:cNvSpPr/>
          <p:nvPr/>
        </p:nvSpPr>
        <p:spPr>
          <a:xfrm>
            <a:off x="2274106" y="3251544"/>
            <a:ext cx="95161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общения с детьми в ходе воспитательных воздействий: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стремятся использовать убеждение с тем, чтобы добиться послушания, обосновывают свою точку зрения и одновременно готовы обсуждать ее с детьми, выслушивают их аргументацию. Родители с низким уровнем чаще прибегают к крикам, жалобам и ругани.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B755AF-7C3E-4207-819E-C7BB6ECD1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965" y="5017401"/>
            <a:ext cx="9835034" cy="1329043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76FE93D-355E-420C-BF6E-9C3868D550D2}"/>
              </a:ext>
            </a:extLst>
          </p:cNvPr>
          <p:cNvSpPr/>
          <p:nvPr/>
        </p:nvSpPr>
        <p:spPr>
          <a:xfrm>
            <a:off x="2304488" y="5004432"/>
            <a:ext cx="96803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поддержка: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родители способны выражать сочувствие, любовь и теплое отношение, но действия и эмоциональное отношение направлены на содействие физическому и духовному росту детей, они испытывают удовлетворение и гордость от успехов детей.</a:t>
            </a:r>
          </a:p>
        </p:txBody>
      </p:sp>
    </p:spTree>
    <p:extLst>
      <p:ext uri="{BB962C8B-B14F-4D97-AF65-F5344CB8AC3E}">
        <p14:creationId xmlns:p14="http://schemas.microsoft.com/office/powerpoint/2010/main" val="14280483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847209" y="1614562"/>
            <a:ext cx="58681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Благополучность ребенка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наличия в родительском отношении всех четырех измерений — контроля, требовательности к социальной зрелости, общения и эмоциональной поддержки, т.е. оптимальным условием воспитания является сочетание высокой требовательности и контроля с демократичностью и принятием своего ребёнка таким, каков он есть. 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DDF9C8-F5FE-42DA-AE5F-D645E2372F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348" y="2055435"/>
            <a:ext cx="3325566" cy="198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414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87732" y="317043"/>
            <a:ext cx="8016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родителей в создании благоприятной среды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2B42C0-621B-47ED-8881-3D8CBF8ADAC5}"/>
              </a:ext>
            </a:extLst>
          </p:cNvPr>
          <p:cNvSpPr/>
          <p:nvPr/>
        </p:nvSpPr>
        <p:spPr>
          <a:xfrm>
            <a:off x="2947386" y="778708"/>
            <a:ext cx="6090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исследования, проведенного по заказу МОН РК в 2019 году среди казахстанских подростков, показали, что 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8C0229-9253-453F-B700-C5189D62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12" y="1804607"/>
            <a:ext cx="1390008" cy="13778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EBECE5-8966-4C3C-91B1-A9602D73B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34" y="3436546"/>
            <a:ext cx="2639797" cy="20667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C26328-8B9A-495E-975D-936BE8BB6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663" y="1508314"/>
            <a:ext cx="1469263" cy="12619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672705-C340-4E96-AF25-2045748584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125" y="2928299"/>
            <a:ext cx="2042337" cy="17618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7A59C1-4641-4ED8-986A-764EFACCD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5294" y="1453444"/>
            <a:ext cx="1542422" cy="13717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A06722-D18B-40B8-98B6-B7E1DFDF9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462" y="2928298"/>
            <a:ext cx="2106732" cy="17618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3C9448-46CC-498D-BA77-CFA024022DD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8526" y="1487761"/>
            <a:ext cx="1289374" cy="13778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C4468D-5E6F-407D-B216-BBF78FFD62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0259" y="3486201"/>
            <a:ext cx="2639797" cy="21333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1FF805-3998-4C87-A307-ACA06913D8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5433" y="2928297"/>
            <a:ext cx="2269588" cy="17618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3AD714-7AE2-4AC6-99E8-79FA499630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2763" y="4974752"/>
            <a:ext cx="2408129" cy="14509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A5A325-4062-47E1-9E96-ADC4C137559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90634" y="1792414"/>
            <a:ext cx="1390008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331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05" y="3165082"/>
            <a:ext cx="2719332" cy="168123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87000" y="3005347"/>
            <a:ext cx="271933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38,8 % детей общаются до 1 часа в день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52" y="3213644"/>
            <a:ext cx="3255546" cy="22438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802" y="3195888"/>
            <a:ext cx="2799521" cy="174447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535201" y="3245264"/>
            <a:ext cx="25231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26,4% – находятся на грани зависимости,  общаются 2–3 часа в день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422395" y="3291261"/>
            <a:ext cx="31608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32% подростков в возрасте от 12 до 17 лет с легкостью согласятся пойти на встречу, если предложение поступит от виртуального друга.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0CB29D-53EA-40A9-873E-6BEE8C9A8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05" y="925683"/>
            <a:ext cx="2719332" cy="19266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868702D-7B6A-49E5-B568-D82B8B507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679" y="816767"/>
            <a:ext cx="2662289" cy="22438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520471-BBCA-49FA-8D54-38D24286F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5557" y="930956"/>
            <a:ext cx="3158002" cy="192134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6284AF-05CC-4DD7-8D7E-E27E068CA939}"/>
              </a:ext>
            </a:extLst>
          </p:cNvPr>
          <p:cNvSpPr/>
          <p:nvPr/>
        </p:nvSpPr>
        <p:spPr>
          <a:xfrm>
            <a:off x="1828801" y="317177"/>
            <a:ext cx="92505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интернета на формирование психологического благополучие детей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C122F0E-920B-4641-8C76-E1412448BE3B}"/>
              </a:ext>
            </a:extLst>
          </p:cNvPr>
          <p:cNvSpPr/>
          <p:nvPr/>
        </p:nvSpPr>
        <p:spPr>
          <a:xfrm>
            <a:off x="787000" y="1025063"/>
            <a:ext cx="26092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5-ый ребенок проводит более 4 часов в день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70D7E2D-7D04-4CDE-B4F4-468FF3FBDA17}"/>
              </a:ext>
            </a:extLst>
          </p:cNvPr>
          <p:cNvSpPr/>
          <p:nvPr/>
        </p:nvSpPr>
        <p:spPr>
          <a:xfrm>
            <a:off x="4711369" y="969187"/>
            <a:ext cx="2592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3-ий ребенок положительно относится к знакомствам в соцсетях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D5547C9-0AD6-4253-AB80-06E200075638}"/>
              </a:ext>
            </a:extLst>
          </p:cNvPr>
          <p:cNvSpPr/>
          <p:nvPr/>
        </p:nvSpPr>
        <p:spPr>
          <a:xfrm>
            <a:off x="8763347" y="1097096"/>
            <a:ext cx="21024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14% детей общаются в соцсетях не каждый день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225D761-A7B7-456D-9005-58E11ADA57C6}"/>
              </a:ext>
            </a:extLst>
          </p:cNvPr>
          <p:cNvSpPr/>
          <p:nvPr/>
        </p:nvSpPr>
        <p:spPr>
          <a:xfrm>
            <a:off x="179033" y="5288648"/>
            <a:ext cx="11833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36% родителей впервые слышат о том, что в Интернете существуют различные виды травли и шантажа детей. В частности, каждый четвертый родитель не знает, что существует травля ребенка через соцсети (кибер-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36% родителей во время опроса впервые узнали о существовании виртуального сексуального шантажа (онлайн-груминг)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74E7A1-793F-4612-AA9D-0D6F9F5FA44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3958" y="181154"/>
            <a:ext cx="1309171" cy="67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982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1" y="798689"/>
            <a:ext cx="1144331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(профилактика) предварительные меры предотвращения чего-либо, их ранние выявление, выявление причин и условий их возникновения и развития, а также направленных на устранение. 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Самоуби́йство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суици́д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(от лат.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caedere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«убивать себя»)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преднамеренное прекращение собственной жизни, как правило, самостоятельное и добровольное.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Суицидальное поведение-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различные действия человека, направленные на разрушение собственной жизни и рассматриваемые им как средство разрешения личностных кризисов в конфликтных ситуациях.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травля с использованием цифровых технологий.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происходить в социальных сетях, мессенджерах, на игровых платформах и в мобильных телефонах. Это целенаправленная модель поведения, которая ставит своей задачей запугать, разозлить или опозорить того, кто стал объектом травли.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образовательная среда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целостная качественная характеристика внутренней жизни школы, представляющая собой совокупность всех позитивных возможностей обучения, воспитания и развития личности.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(википедия) многозначное слово, всегда субъективно, основным значением которого является счастье, процветание, обеспеченность, спокойная и достаточная жизнь, понимаемое как получение (достижение) всех благ.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951D9F-9399-4EA7-B8A9-D9100A26015B}"/>
              </a:ext>
            </a:extLst>
          </p:cNvPr>
          <p:cNvSpPr/>
          <p:nvPr/>
        </p:nvSpPr>
        <p:spPr>
          <a:xfrm>
            <a:off x="1411550" y="318246"/>
            <a:ext cx="830062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52150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1" y="798689"/>
            <a:ext cx="114433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Школьное насилие 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целостная качественная характеристика внутренней жизни школы, представляющая собой совокупность всех позитивных возможностей обучения, воспитания и развития личности.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Психическое здоровье (ментальное здоровье)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согласно определению Всемирной организации здравоохранения, это состояние благополучия, при котором человек может реализовать свой собственный потенциал, справляться с обычными жизненными стрессами, продуктивно и плодотворно работать, а также вносить вклад в жизнь своего сообщества.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сопровождение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-это целостная система, в процессе деятельности которой создаются социально-психологические и педагогические условия для успешного развития и обучения каждого обучающегося в процессе обучения.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Суицидальное поведение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-это различные действия человека, направленные на разрушение собственной жизни и рассматриваемые им как средство разрешения личностных кризисов в конфликтных ситуациях.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приоритетных духовных, культурных, этических норм, признаваемых обществом в качестве нравственного эталона. 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общечеловеческие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духовно-нравственные ценности, имеющие значение для всего человечества.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5240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720571" y="1074509"/>
            <a:ext cx="1052743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национальные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духовно-нравственные ценности представителей той или иной этнической или гражданской общности, которые выступают в роли социально- и нормативно-культурных норм жизнедеятельности ее представителей.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ориентации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отражение в сознании человека ценностей, признаваемых им в качестве стратегических жизненных целей и общих мировоззренческих ориентиров, определяющих его деятельность.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Ценностный потенциал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возможность ценностного обогащения содержания той или иной деятельности.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готовность личности эффективно мобилизовать знания, умения, навыки и жизненный опыт для достижения определенных целей.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интегральная характеристика личности, определяющая ее способность успешно разрешать различные вопросы, возникающие в реальных жизненных ситуациях при выполнении той или иной деятельности, с использованием знаний, жизненного опыта, ценностей и наклонностей.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737697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720571" y="1074509"/>
            <a:ext cx="105274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Гуманизм</a:t>
            </a: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любовь к детям, построение отношений на гуманистической основе, приверженность идеям гуманистической педагогики;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Методология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– совокупность познавательных средств, методов, приемов, используемых в какой-либо науке, область знаний, изучающая средства, предпосылки и принципы организации познавательной и практически-преобразующей деятельности</a:t>
            </a:r>
          </a:p>
          <a:p>
            <a:pPr algn="just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готовность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способность и желание работать с детьми, умение привнести воспитывающее начало в свою деятельность, умение увлечь детей, организовать их деятельность.</a:t>
            </a:r>
          </a:p>
          <a:p>
            <a:pPr algn="just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Креативность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способность к творчеству, умение находить нестандартные решения, новые подходы в деятельности, желание создавать новое, лучшее. </a:t>
            </a:r>
          </a:p>
          <a:p>
            <a:pPr algn="just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(википедия) многозначное слово, всегда субъективно, основным значением которого является счастье, процветание, обеспеченность, спокойная и достаточная жизнь, понимаемое как получение (достижение) всех благ.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382591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-380260" y="1513592"/>
            <a:ext cx="5070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Материальное благополучие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E627FF-0D16-4BFA-8416-662CA675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179" y="173060"/>
            <a:ext cx="892227" cy="79959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83A9A7-9682-4781-8D55-8A13674126B5}"/>
              </a:ext>
            </a:extLst>
          </p:cNvPr>
          <p:cNvSpPr/>
          <p:nvPr/>
        </p:nvSpPr>
        <p:spPr>
          <a:xfrm>
            <a:off x="2470952" y="173060"/>
            <a:ext cx="8242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концепции ЮНИСЕФ, понятие «детское благополучие»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 целый ряд показателей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90D55B-E724-49BA-8BCC-4739D95F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699" y="1048443"/>
            <a:ext cx="5536707" cy="16990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F9DB50-1F29-44E1-85CC-2CDD5E50185C}"/>
              </a:ext>
            </a:extLst>
          </p:cNvPr>
          <p:cNvSpPr/>
          <p:nvPr/>
        </p:nvSpPr>
        <p:spPr>
          <a:xfrm>
            <a:off x="4956699" y="1116263"/>
            <a:ext cx="52703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Осознание детьми важности финансового благополучия: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достаточного количества заработанных средств для реализации своих сокровенных желаний и намерений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2358EB-50A2-4005-BD9F-7D907EFA6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699" y="3238492"/>
            <a:ext cx="5536708" cy="193899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4CCA1A3-0C59-4055-AA7B-4635BA6017D9}"/>
              </a:ext>
            </a:extLst>
          </p:cNvPr>
          <p:cNvSpPr/>
          <p:nvPr/>
        </p:nvSpPr>
        <p:spPr>
          <a:xfrm>
            <a:off x="4711083" y="3238492"/>
            <a:ext cx="6027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физическое, психологическое, эмоциональное благополучие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ощущение собственной безопасности, положительная  эмоциональная близость с родными людьми и сверстниками, возможность расслабиться и успокоиться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A33CE9-54E1-429E-8B54-CCD23E611F21}"/>
              </a:ext>
            </a:extLst>
          </p:cNvPr>
          <p:cNvSpPr/>
          <p:nvPr/>
        </p:nvSpPr>
        <p:spPr>
          <a:xfrm>
            <a:off x="283397" y="3752520"/>
            <a:ext cx="4570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здоровья и  защищенность</a:t>
            </a:r>
          </a:p>
        </p:txBody>
      </p:sp>
    </p:spTree>
    <p:extLst>
      <p:ext uri="{BB962C8B-B14F-4D97-AF65-F5344CB8AC3E}">
        <p14:creationId xmlns:p14="http://schemas.microsoft.com/office/powerpoint/2010/main" val="9773605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-248867" y="1154810"/>
            <a:ext cx="5070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E627FF-0D16-4BFA-8416-662CA675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179" y="173060"/>
            <a:ext cx="892227" cy="79959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83A9A7-9682-4781-8D55-8A13674126B5}"/>
              </a:ext>
            </a:extLst>
          </p:cNvPr>
          <p:cNvSpPr/>
          <p:nvPr/>
        </p:nvSpPr>
        <p:spPr>
          <a:xfrm>
            <a:off x="2470952" y="173060"/>
            <a:ext cx="8242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концепции ЮНИСЕФ, понятие «детское благополучие»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 целый ряд показателей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90D55B-E724-49BA-8BCC-4739D95F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8" y="908061"/>
            <a:ext cx="5270377" cy="10156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F9DB50-1F29-44E1-85CC-2CDD5E50185C}"/>
              </a:ext>
            </a:extLst>
          </p:cNvPr>
          <p:cNvSpPr/>
          <p:nvPr/>
        </p:nvSpPr>
        <p:spPr>
          <a:xfrm>
            <a:off x="4956698" y="908060"/>
            <a:ext cx="5270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Качественное образование, благоприятная среда для учебы и дополнительного образования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2358EB-50A2-4005-BD9F-7D907EFA6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8" y="1999543"/>
            <a:ext cx="5270377" cy="125097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4CCA1A3-0C59-4055-AA7B-4635BA6017D9}"/>
              </a:ext>
            </a:extLst>
          </p:cNvPr>
          <p:cNvSpPr/>
          <p:nvPr/>
        </p:nvSpPr>
        <p:spPr>
          <a:xfrm>
            <a:off x="4922668" y="2050542"/>
            <a:ext cx="51520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Успешность  социальных контактов  со сверстниками, доброжелательные отношения со взрослыми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A33CE9-54E1-429E-8B54-CCD23E611F21}"/>
              </a:ext>
            </a:extLst>
          </p:cNvPr>
          <p:cNvSpPr/>
          <p:nvPr/>
        </p:nvSpPr>
        <p:spPr>
          <a:xfrm>
            <a:off x="640088" y="2105037"/>
            <a:ext cx="3434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в семье и со сверстниками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D82872B-CE6A-4F4B-ACE8-F50595A0061E}"/>
              </a:ext>
            </a:extLst>
          </p:cNvPr>
          <p:cNvSpPr/>
          <p:nvPr/>
        </p:nvSpPr>
        <p:spPr>
          <a:xfrm>
            <a:off x="-147961" y="3569901"/>
            <a:ext cx="5070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Поведенческие риски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186875-B7E4-42A1-B866-BB5F6B8E0642}"/>
              </a:ext>
            </a:extLst>
          </p:cNvPr>
          <p:cNvSpPr/>
          <p:nvPr/>
        </p:nvSpPr>
        <p:spPr>
          <a:xfrm>
            <a:off x="599982" y="4897553"/>
            <a:ext cx="35747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Субъективное восприятие  благополучия самими детьми и подростками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7D73D1-0521-4D6D-9947-8CA120F44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7" y="3326342"/>
            <a:ext cx="5270377" cy="125097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9A5828-E05C-488D-A13D-835BA2EF3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6" y="4891241"/>
            <a:ext cx="5270377" cy="125097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2CE645-4F77-457A-BE71-115AECA2787B}"/>
              </a:ext>
            </a:extLst>
          </p:cNvPr>
          <p:cNvSpPr/>
          <p:nvPr/>
        </p:nvSpPr>
        <p:spPr>
          <a:xfrm>
            <a:off x="4821762" y="3326342"/>
            <a:ext cx="51520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Избежание употребления табака, алкоголя, наркотиков, борьба с недостаточной физической активности (гиподинамия), социальной дезадаптацией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BFAD136-9AC8-45F1-A9AD-830AD2E4CE2F}"/>
              </a:ext>
            </a:extLst>
          </p:cNvPr>
          <p:cNvSpPr/>
          <p:nvPr/>
        </p:nvSpPr>
        <p:spPr>
          <a:xfrm>
            <a:off x="5187519" y="5103370"/>
            <a:ext cx="5005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Ощущение субъективного комфорта:  счастья,  удовлетворенность жизнью</a:t>
            </a:r>
          </a:p>
        </p:txBody>
      </p:sp>
    </p:spTree>
    <p:extLst>
      <p:ext uri="{BB962C8B-B14F-4D97-AF65-F5344CB8AC3E}">
        <p14:creationId xmlns:p14="http://schemas.microsoft.com/office/powerpoint/2010/main" val="31692497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901760" y="371224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ЗАДАНИЕ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012055" y="639021"/>
            <a:ext cx="105644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родители, предлагаем вам провести самодиагностику с помощью двух анкет. В конце каждой анкеты расположены «Ключи» к ответам, которые помогут Вам разработать собственную стратегию дальнейших взаимоотношений с детьми.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1. Стратегии семейного воспитания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Определение собственной стратегии семейного воспитания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Инструкция: Из четырех вариантов ответа выберите один, самый для Вас предпочтительный.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Отметьте в таблице выбранные Вами варианты ответов и определите их соответствие одному из типов родительского поведения. Чем больше преобладание одного из типов ответов, тем более выражен в Вашей семье определенный стиль воспитания. Если среди Ваших ответов не преобладает какая-то одна категория, то речь, вероятно, идет о противоречивом стиле воспитания, когда отсутствуют четкие принципы, и поведение родителей диктуется сиюминутным настроением. Постарайтесь понять, каким же Вы все-таки хотите видеть своего ребёнка, а также самого себя как родителя. 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9111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87144" y="549994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 анкетирования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BD9086-4267-40B3-9BDB-694BA250B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13" y="1073214"/>
            <a:ext cx="11290771" cy="512108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802B4F-029B-44EE-A955-70D531EF5D04}"/>
              </a:ext>
            </a:extLst>
          </p:cNvPr>
          <p:cNvSpPr/>
          <p:nvPr/>
        </p:nvSpPr>
        <p:spPr>
          <a:xfrm>
            <a:off x="7298088" y="6194298"/>
            <a:ext cx="4177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Анкетные вопросы в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ворде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(отдельно)</a:t>
            </a:r>
          </a:p>
        </p:txBody>
      </p:sp>
    </p:spTree>
    <p:extLst>
      <p:ext uri="{BB962C8B-B14F-4D97-AF65-F5344CB8AC3E}">
        <p14:creationId xmlns:p14="http://schemas.microsoft.com/office/powerpoint/2010/main" val="30933298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DF88D2-807C-494F-B425-B55985FD4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906" y="1907321"/>
            <a:ext cx="9901153" cy="13290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07" y="102355"/>
            <a:ext cx="9925235" cy="15045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906" y="3596555"/>
            <a:ext cx="9835034" cy="110739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274106" y="147662"/>
            <a:ext cx="98350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Авторитетный стиль.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осознаете свою важную роль в становлении личности ребёнка, но и за ним самим признаёте право на саморазвитие. Отчётливо понимаете, какие требования необходимо диктовать, какие обсуждать. В разумных пределах готовы пересматривать свои позиции.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216965" y="1903398"/>
            <a:ext cx="98350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Авторитарный стиль.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хорошо представляете, каким должен вырасти Ваш ребёнок, и прилагаете к этому максимум усилий. В своих требованиях Вы, вероятно, очень категоричны и неуступчивы. Неудивительно, что ребёнку порой неуютно под Вашим контролем.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47CEDC2-EE11-4FBF-919C-473C7C219379}"/>
              </a:ext>
            </a:extLst>
          </p:cNvPr>
          <p:cNvSpPr/>
          <p:nvPr/>
        </p:nvSpPr>
        <p:spPr>
          <a:xfrm>
            <a:off x="2216965" y="3619051"/>
            <a:ext cx="95161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Либеральный стиль.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высоко цените своего ребенка, считаете простительными его слабости. Легко общаетесь с ним, доверяете ему, не склонны к запретам и ограничениям. Однако стоит задуматься: по плечу ли ребенку такая свобода?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B755AF-7C3E-4207-819E-C7BB6ECD1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965" y="5017401"/>
            <a:ext cx="9835034" cy="1329043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76FE93D-355E-420C-BF6E-9C3868D550D2}"/>
              </a:ext>
            </a:extLst>
          </p:cNvPr>
          <p:cNvSpPr/>
          <p:nvPr/>
        </p:nvSpPr>
        <p:spPr>
          <a:xfrm>
            <a:off x="2304488" y="5004432"/>
            <a:ext cx="96803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Индифферентный стиль.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воспитания не являются для Вас первостепенными, поскольку у Вас иных забот немало. Свои проблемы ребёнку в основном приходится решать самому. А ведь он вправе рассчитывать на большее участие и поддержку с Вашей стороны!</a:t>
            </a:r>
          </a:p>
        </p:txBody>
      </p:sp>
    </p:spTree>
    <p:extLst>
      <p:ext uri="{BB962C8B-B14F-4D97-AF65-F5344CB8AC3E}">
        <p14:creationId xmlns:p14="http://schemas.microsoft.com/office/powerpoint/2010/main" val="27565121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270246" y="371053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социально-психологической службы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70159" y="1589673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психолого-социальная диагностика изучения поведения и деятельности  учащихся;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информационно-просветительская и консультационная работа с педагогическим коллективом, отдельными педагогами и родителями учащихся;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  учащимися  работы  по  снятию  негативных  эмоций,  которые  у  них  выявились;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психокоррекционных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занятий  по повышению  самооценки  подростка,  развитию  адекватного  отношения  к  собственной  личности;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 к каждому ученику, оказание психолого-педагогической помощи его родителям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8DC884-BA33-4CD7-8928-8607E36BA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82" y="2633567"/>
            <a:ext cx="2385134" cy="1590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40174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22681" y="6018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560619" y="1278954"/>
            <a:ext cx="86797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молодого человека: обучение различным способам решения конфликтных ситуаций, возникающих с родителями, сверстниками и самими педагогами;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различным способам преодоления стрессовых ситуаций;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Педагогу необходимо стать для старшего подростка тем значимым взрослым, к которому за помощью сможет обратиться молодой человек, не боясь остаться неуслышанным и непонятым;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психологического сопровождения всего процесса взросления, становления личности, саморазвития, самопознания, овладения старшим подростком навыками рефлексии;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молодого человека уверенности в себе, осознания свободы выбора и степени рациональности своих решений, способности брать на себя ответственность, независимо от правильности выбранных решений и наступивших последствий. 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7AC49B-98EC-4E5C-BE4A-757062DB7B4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150" y="184820"/>
            <a:ext cx="1295769" cy="129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25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3682</TotalTime>
  <Words>6140</Words>
  <Application>Microsoft Office PowerPoint</Application>
  <PresentationFormat>Широкоэкранный</PresentationFormat>
  <Paragraphs>437</Paragraphs>
  <Slides>73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9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133</cp:revision>
  <dcterms:created xsi:type="dcterms:W3CDTF">2021-10-18T06:14:28Z</dcterms:created>
  <dcterms:modified xsi:type="dcterms:W3CDTF">2023-02-16T11:38:01Z</dcterms:modified>
</cp:coreProperties>
</file>