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262" r:id="rId3"/>
    <p:sldId id="263" r:id="rId4"/>
    <p:sldId id="300" r:id="rId5"/>
    <p:sldId id="335" r:id="rId6"/>
    <p:sldId id="267" r:id="rId7"/>
    <p:sldId id="270" r:id="rId8"/>
    <p:sldId id="268" r:id="rId9"/>
    <p:sldId id="336" r:id="rId10"/>
    <p:sldId id="299" r:id="rId11"/>
    <p:sldId id="269" r:id="rId12"/>
    <p:sldId id="287" r:id="rId13"/>
    <p:sldId id="337" r:id="rId14"/>
    <p:sldId id="338" r:id="rId15"/>
    <p:sldId id="339" r:id="rId16"/>
    <p:sldId id="301" r:id="rId17"/>
    <p:sldId id="340" r:id="rId18"/>
    <p:sldId id="341" r:id="rId19"/>
    <p:sldId id="302" r:id="rId20"/>
    <p:sldId id="296" r:id="rId21"/>
    <p:sldId id="342" r:id="rId22"/>
    <p:sldId id="304" r:id="rId23"/>
    <p:sldId id="305" r:id="rId24"/>
    <p:sldId id="316" r:id="rId25"/>
    <p:sldId id="319" r:id="rId26"/>
    <p:sldId id="343" r:id="rId27"/>
    <p:sldId id="344" r:id="rId28"/>
    <p:sldId id="345" r:id="rId29"/>
    <p:sldId id="346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6B"/>
    <a:srgbClr val="2A928D"/>
    <a:srgbClr val="C3570F"/>
    <a:srgbClr val="FB9705"/>
    <a:srgbClr val="549DC6"/>
    <a:srgbClr val="00AE4E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600F44-4613-4DC5-9E82-5634087CBDE9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180C8-1B88-47EC-A99C-05A938C907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4867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7CE061-58EE-42C5-A805-EEF875DB90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15E319B-5F05-4ABE-8B1B-95AE7AF85C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82396C-323D-49FB-AE5E-8FEC594FE1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B4708F-DF5F-4900-B2ED-B6E7E98BF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018592-E49A-43D0-8AA5-A132DF5D2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648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8D68F1-5AFA-4B43-9AA7-A7FC112E7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695F15-4F49-485F-898D-184E7FCD8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9AE070-43E8-4F37-A0EF-3CD0B8DF8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05613F-B9F7-4E0E-B810-1CB705EC4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43A559-FA2B-494F-9F1B-EE6DB8A4F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869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AE483B-E6E1-4B82-9A19-5E1F9618F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041DFA1-7846-4C0E-AB20-41068FB35F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CB8607-1138-4780-ADAC-0212B7E27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4B7C91-D256-4090-B8F2-4221304A3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07D00E-BF2C-41D9-8943-FC8E8C0C8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62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E01BBE-F7F6-44A1-9A84-17A0381FE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BD6E08-5AE3-4183-8858-036CC0EFFC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FCD34CC-E0B3-403B-89D7-A816A4C96B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BD1B776-AE60-4B4E-A43E-89C03BFBC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0862689-C0B0-41C4-8B9B-252503A8B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4200C66-86D5-43A0-B646-CE089D69E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53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BB0ABC-FC7F-4D0F-87C4-A6E817F0F2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FA31AD-B81B-4A42-BFA8-390B6EFF08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FBE7CE3-9DAB-4762-854A-3D44CE3C6A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EA19886-BF7E-4807-9476-4D4134AE71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BBD2972-3935-4185-A1F0-F73A8AA6F5B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3925025-8B57-4CEA-BF87-DD18A817C3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E592F93-F132-4C60-A2D1-DB24876C1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A717CD-5A6C-4E33-A4EE-EBC3FD594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170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B2DD179-1B31-4D89-855F-B5F0D4264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9FAA077-664B-4606-A275-C958EB2AC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AC4F648-C6E9-4CD2-8F9B-C491D2E96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543C614-B76C-4EA8-AC7D-5DBD9021F0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9580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A29A44A-B0B7-4E47-81D7-E87C1DF00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CDD3143-FB68-4BA8-A32F-B1B6926DB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02B070-4811-4972-A0C5-23A257190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5550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EAAA4-9BA9-41BE-B762-2D88D9F8A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BE708DF-D09E-40B6-82AC-492982AE7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7842BC-9A4C-401A-B049-C85C2686C5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477A2DD-1F1C-4FBB-BE11-D33377DA9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B8D815-4687-4BA1-B147-EFE2B4CF0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0251BBB-570E-4351-A978-0A0D01470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4944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AE4567-3828-4947-B135-A7FC5B40F7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8032162-76FD-4466-A450-5EBF3A51A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8877D2-3F50-434F-8D96-39A1DA39FB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F2489F5-8CCD-4998-B9FA-92E21A55C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F19758-CC9E-4E2A-AA4C-94C1F1E0B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B5E961-32B5-498C-9C63-7D6C13CC5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9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BEF350-BFED-4875-B837-9B4F186E5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93DA80-41BD-4BAB-9333-67B5409EF7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F5AE32-94A8-4625-B5E0-C362C5191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1D307F-FF7A-4F9D-B465-AF10435BD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A967D95-6403-4818-8E8E-B5C9287A0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2331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E0A5AC1-A68F-417E-B5DA-A58F8805A8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CEF54D-62EC-4684-BF29-367DB78415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C2495F-693B-40D5-B285-453E36F56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D4310B-6A44-44C7-9A11-DDE1CD3CAE20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E6CBDF-F5F7-414D-8CB9-D5BDEA49F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26D07A-4B59-4ACD-895A-CBCC67B0A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97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DD92BB3-8099-4924-9F21-B861F5C69D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088C36-03D8-4EEF-AB27-0F21686EB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11616A-73CA-43A6-A575-DE3C74A02D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D4310B-6A44-44C7-9A11-DDE1CD3CAE20}" type="datetimeFigureOut">
              <a:rPr lang="ru-RU" smtClean="0"/>
              <a:pPr/>
              <a:t>19.02.2023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50E950A-AB98-416B-B631-F8BFBE1061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A7ECD10-A8EB-4699-BD15-1B8998C3F2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3641E-2A70-4EDC-8E47-AD615C52349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6604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4743CB0-E178-43E6-835E-25C6F775572D}"/>
              </a:ext>
            </a:extLst>
          </p:cNvPr>
          <p:cNvSpPr/>
          <p:nvPr/>
        </p:nvSpPr>
        <p:spPr>
          <a:xfrm>
            <a:off x="2558642" y="-1"/>
            <a:ext cx="9633358" cy="6677637"/>
          </a:xfrm>
          <a:prstGeom prst="rect">
            <a:avLst/>
          </a:prstGeom>
          <a:solidFill>
            <a:srgbClr val="549D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3774719" y="1679760"/>
            <a:ext cx="68908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НАЦИОНАЛЬНЫЙ ИНСТИТУТ ГАРМОНИЧНОГО РАЗВИТИЯ ЧЕЛОВЕКА</a:t>
            </a:r>
          </a:p>
        </p:txBody>
      </p:sp>
      <p:pic>
        <p:nvPicPr>
          <p:cNvPr id="6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4850" y="327536"/>
            <a:ext cx="1089623" cy="1089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89" name="Rectangle 1"/>
          <p:cNvSpPr>
            <a:spLocks noChangeArrowheads="1"/>
          </p:cNvSpPr>
          <p:nvPr/>
        </p:nvSpPr>
        <p:spPr bwMode="auto">
          <a:xfrm>
            <a:off x="3929881" y="3067133"/>
            <a:ext cx="689088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АЛГОРИТМЫ ПРАКТИЧЕСКОГО РЕАГИРОВАНИЯ НА СУИЦИДАЛЬНОЕ ПОВЕДЕНИЕ И СУИЦИД </a:t>
            </a:r>
          </a:p>
        </p:txBody>
      </p:sp>
    </p:spTree>
    <p:extLst>
      <p:ext uri="{BB962C8B-B14F-4D97-AF65-F5344CB8AC3E}">
        <p14:creationId xmlns:p14="http://schemas.microsoft.com/office/powerpoint/2010/main" val="928103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1767016" y="1576971"/>
            <a:ext cx="8657968" cy="11307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Picture 2" descr="C:\Users\user\Desktop\ДЕПО\Слайды\3D_LOGO22.png">
            <a:extLst>
              <a:ext uri="{FF2B5EF4-FFF2-40B4-BE49-F238E27FC236}">
                <a16:creationId xmlns:a16="http://schemas.microsoft.com/office/drawing/2014/main" id="{39FA9E3B-7A33-493B-BCEE-532CC270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26" y="255819"/>
            <a:ext cx="757928" cy="757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F52547E-B601-490F-8356-310E4D3BD9EC}"/>
              </a:ext>
            </a:extLst>
          </p:cNvPr>
          <p:cNvSpPr txBox="1"/>
          <p:nvPr/>
        </p:nvSpPr>
        <p:spPr>
          <a:xfrm>
            <a:off x="1972814" y="313915"/>
            <a:ext cx="45534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ИНСТИТУТ ГАРМОНИЧНОГО РАЗВИТИЯ ЧЕЛОВЕКА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72814" y="1658953"/>
            <a:ext cx="814773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Ознакомление с алгоритмами практического реагирования на суицидальное поведение и суицид.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479480-7412-466A-A6B6-7FD1C7C344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9154" y="3364539"/>
            <a:ext cx="8724496" cy="237043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B251C2-744D-4C9C-9036-3BBDB7D4D13D}"/>
              </a:ext>
            </a:extLst>
          </p:cNvPr>
          <p:cNvSpPr/>
          <p:nvPr/>
        </p:nvSpPr>
        <p:spPr>
          <a:xfrm>
            <a:off x="1932862" y="3429000"/>
            <a:ext cx="822762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 с распределением должностных обязанностей между субъектами образовательного процесса в области профилактики суицида;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функции членов образовательного процесса в профилактической работе;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навыки субъектов образовательного процесса алгоритмов практического реагирования на суицид и попытку его совершения.</a:t>
            </a:r>
          </a:p>
          <a:p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0955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9D55E89-0EAC-4D04-9F89-49106FD32F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7957" y="697240"/>
            <a:ext cx="3915052" cy="570902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5" y="798025"/>
            <a:ext cx="21323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ЗАНЯТИЯ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A9B11F9-4418-4D59-8C99-0547EB003B5C}"/>
              </a:ext>
            </a:extLst>
          </p:cNvPr>
          <p:cNvSpPr/>
          <p:nvPr/>
        </p:nvSpPr>
        <p:spPr>
          <a:xfrm>
            <a:off x="2062010" y="1485661"/>
            <a:ext cx="798694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действий в школе в ситуации совершенного суицида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членов образовательного процесса в профилактической работе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Практическая деятельность. </a:t>
            </a:r>
          </a:p>
          <a:p>
            <a:pPr marL="457200" indent="-457200">
              <a:buFont typeface="+mj-lt"/>
              <a:buAutoNum type="arabicPeriod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0168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89390" y="514349"/>
            <a:ext cx="1226302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СУИЦИД В ФИЛОСОФИИ</a:t>
            </a: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4724" y="1203993"/>
            <a:ext cx="9763073" cy="707886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1236954" y="1319245"/>
            <a:ext cx="124612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Первый уровень – общая профилактика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44A9792-7F60-4565-88CC-15CC60118A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4724" y="2438649"/>
            <a:ext cx="9763073" cy="707886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4EFF3C8-7C0C-470A-9812-94F4623C22B7}"/>
              </a:ext>
            </a:extLst>
          </p:cNvPr>
          <p:cNvSpPr/>
          <p:nvPr/>
        </p:nvSpPr>
        <p:spPr>
          <a:xfrm>
            <a:off x="1236954" y="2553805"/>
            <a:ext cx="958492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Второй уровень – первичная профилактика</a:t>
            </a:r>
          </a:p>
          <a:p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F61EF08-2DBD-4199-A5E3-F1BF828C7C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256" y="3620830"/>
            <a:ext cx="9760542" cy="71329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02E73DE-207A-458F-A25B-3CE2CC0E29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7256" y="4825461"/>
            <a:ext cx="9760542" cy="713294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9D85DC5-579D-4C88-A042-A4371A7752BC}"/>
              </a:ext>
            </a:extLst>
          </p:cNvPr>
          <p:cNvSpPr/>
          <p:nvPr/>
        </p:nvSpPr>
        <p:spPr>
          <a:xfrm>
            <a:off x="1231034" y="3741502"/>
            <a:ext cx="52795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Третий уровень – вторичная профилактика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B0990C7-9CA7-4426-8514-A6604F024322}"/>
              </a:ext>
            </a:extLst>
          </p:cNvPr>
          <p:cNvSpPr/>
          <p:nvPr/>
        </p:nvSpPr>
        <p:spPr>
          <a:xfrm>
            <a:off x="1231034" y="4976158"/>
            <a:ext cx="51701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Четвертый уровень – третичная профилактика</a:t>
            </a:r>
          </a:p>
        </p:txBody>
      </p:sp>
    </p:spTree>
    <p:extLst>
      <p:ext uri="{BB962C8B-B14F-4D97-AF65-F5344CB8AC3E}">
        <p14:creationId xmlns:p14="http://schemas.microsoft.com/office/powerpoint/2010/main" val="1386922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AEB8C50-27FF-4E55-A614-8C1529C0DA35}"/>
              </a:ext>
            </a:extLst>
          </p:cNvPr>
          <p:cNvSpPr/>
          <p:nvPr/>
        </p:nvSpPr>
        <p:spPr>
          <a:xfrm>
            <a:off x="3685409" y="292508"/>
            <a:ext cx="7007728" cy="8966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B03345F-3E39-4E6F-8321-04516AC3A219}"/>
              </a:ext>
            </a:extLst>
          </p:cNvPr>
          <p:cNvSpPr/>
          <p:nvPr/>
        </p:nvSpPr>
        <p:spPr>
          <a:xfrm>
            <a:off x="3860626" y="438990"/>
            <a:ext cx="683251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Четвертый уровень – третичная профилактика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71D35BA-51C2-4426-8429-AA2B7FD6CC5F}"/>
              </a:ext>
            </a:extLst>
          </p:cNvPr>
          <p:cNvSpPr/>
          <p:nvPr/>
        </p:nvSpPr>
        <p:spPr>
          <a:xfrm>
            <a:off x="230819" y="2449154"/>
            <a:ext cx="3269871" cy="206070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1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AF63074-1BC2-4777-9E12-63B3C5F5C889}"/>
              </a:ext>
            </a:extLst>
          </p:cNvPr>
          <p:cNvSpPr/>
          <p:nvPr/>
        </p:nvSpPr>
        <p:spPr>
          <a:xfrm>
            <a:off x="168676" y="2449153"/>
            <a:ext cx="33320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-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последствий и уменьшение вероятности дальнейших случаев, социальная и психологическая реабилитация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суицидентов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6D94412-F89B-472B-926A-63117DF7CCFC}"/>
              </a:ext>
            </a:extLst>
          </p:cNvPr>
          <p:cNvSpPr/>
          <p:nvPr/>
        </p:nvSpPr>
        <p:spPr>
          <a:xfrm>
            <a:off x="3683893" y="1622416"/>
            <a:ext cx="7875653" cy="149464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5759229-3F94-4FBC-8E64-39E307C44251}"/>
              </a:ext>
            </a:extLst>
          </p:cNvPr>
          <p:cNvSpPr/>
          <p:nvPr/>
        </p:nvSpPr>
        <p:spPr>
          <a:xfrm>
            <a:off x="3754914" y="1648322"/>
            <a:ext cx="787565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</a:t>
            </a:r>
          </a:p>
          <a:p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Оповещение, возможность проконсультироваться с психологом, внимание к эмоциональному климату в ОУ и его изменению.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D326C3A-367D-46EF-8B2D-7343CE758716}"/>
              </a:ext>
            </a:extLst>
          </p:cNvPr>
          <p:cNvSpPr/>
          <p:nvPr/>
        </p:nvSpPr>
        <p:spPr>
          <a:xfrm>
            <a:off x="3502206" y="4360733"/>
            <a:ext cx="868827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0AC4FD9-AB59-4D59-85A0-6DD724270CE4}"/>
              </a:ext>
            </a:extLst>
          </p:cNvPr>
          <p:cNvSpPr/>
          <p:nvPr/>
        </p:nvSpPr>
        <p:spPr>
          <a:xfrm>
            <a:off x="3683893" y="3936831"/>
            <a:ext cx="7875653" cy="23574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0189568-3DAF-42B0-882E-36F7E3692AC5}"/>
              </a:ext>
            </a:extLst>
          </p:cNvPr>
          <p:cNvSpPr/>
          <p:nvPr/>
        </p:nvSpPr>
        <p:spPr>
          <a:xfrm>
            <a:off x="3683893" y="3992164"/>
            <a:ext cx="787565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педагога-психолога на данном этапе: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экстренной первой помощи, снятие стрессового состояния у очевидцев происшествия (дети, подростки, персонала ОУ).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Глубинная психотерапевтическая коррекция, обеспечивающая профилактику образования конфликтно-стрессовых переживаний в дальнейшем.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8847D81-A6EF-40B9-90CE-3B273908AB96}"/>
              </a:ext>
            </a:extLst>
          </p:cNvPr>
          <p:cNvCxnSpPr>
            <a:stCxn id="8" idx="0"/>
          </p:cNvCxnSpPr>
          <p:nvPr/>
        </p:nvCxnSpPr>
        <p:spPr>
          <a:xfrm flipH="1" flipV="1">
            <a:off x="1865754" y="1961965"/>
            <a:ext cx="1" cy="48718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2E7406BB-8D7F-4F4A-940D-6EB48DB32598}"/>
              </a:ext>
            </a:extLst>
          </p:cNvPr>
          <p:cNvCxnSpPr/>
          <p:nvPr/>
        </p:nvCxnSpPr>
        <p:spPr>
          <a:xfrm>
            <a:off x="1865754" y="1961965"/>
            <a:ext cx="181813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5DC7E0B1-63B8-4EA1-AA61-51CB7FCBC508}"/>
              </a:ext>
            </a:extLst>
          </p:cNvPr>
          <p:cNvCxnSpPr>
            <a:stCxn id="8" idx="2"/>
          </p:cNvCxnSpPr>
          <p:nvPr/>
        </p:nvCxnSpPr>
        <p:spPr>
          <a:xfrm flipH="1">
            <a:off x="1865754" y="4509856"/>
            <a:ext cx="1" cy="605692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9795D951-3B6D-41D5-9787-2A4FFFC9EFD4}"/>
              </a:ext>
            </a:extLst>
          </p:cNvPr>
          <p:cNvCxnSpPr>
            <a:endCxn id="3" idx="1"/>
          </p:cNvCxnSpPr>
          <p:nvPr/>
        </p:nvCxnSpPr>
        <p:spPr>
          <a:xfrm>
            <a:off x="1865754" y="5115548"/>
            <a:ext cx="1818139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65528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1491449" y="683366"/>
            <a:ext cx="100547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ДЕЙСТВИЙ В ШКОЛЕ В СИТУАЦИИ СОВЕРШЕННОГО СУИЦИДА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1491449" y="1530152"/>
            <a:ext cx="959676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Создается рабочая группа по проведению служебного расследования и профилактике негативных последствий совершенного суицида.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составе: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зам. директора по воспитательной работе,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педагог-психолог,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педагог,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 мобильной группы.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контактирует с полицией (участковый, следователь, ОПДН), КДН и ЗП.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контакта психологов мобильной группы с ответственными лицами, сбор информации, оценка ситуации. Психолог или администрация школы могут самостоятельно инициировать обращение за помощью в иные организации, оказывающие медицинскую, психологическую, социальную, правовую и иные виды помощь</a:t>
            </a:r>
          </a:p>
        </p:txBody>
      </p:sp>
    </p:spTree>
    <p:extLst>
      <p:ext uri="{BB962C8B-B14F-4D97-AF65-F5344CB8AC3E}">
        <p14:creationId xmlns:p14="http://schemas.microsoft.com/office/powerpoint/2010/main" val="3230882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652" y="3151309"/>
            <a:ext cx="2256017" cy="319622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636428" y="3380125"/>
            <a:ext cx="184932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Оказать первую медицинскую помощь.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1755" y="3151309"/>
            <a:ext cx="2013751" cy="325127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1344" y="3178817"/>
            <a:ext cx="2293134" cy="3168717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3247647" y="3429000"/>
            <a:ext cx="181262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Сообщить о случившемся родителям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9026648" y="3466445"/>
            <a:ext cx="2102527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Провести внутришкольное расследование, выяснить все обстоятельства произошедшего случая.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4B4E2DB-120A-43E0-B4A5-6F06CA5D2F36}"/>
              </a:ext>
            </a:extLst>
          </p:cNvPr>
          <p:cNvSpPr/>
          <p:nvPr/>
        </p:nvSpPr>
        <p:spPr>
          <a:xfrm>
            <a:off x="2781669" y="152122"/>
            <a:ext cx="86529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 действия  в случае совершения суицида (попытки суицида)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D23003-01D7-42A3-A830-C57841D8AD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526" y="860008"/>
            <a:ext cx="2042337" cy="204233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E626E57-D3DC-4BC9-9B7D-244AC6D7C2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3486" y="860008"/>
            <a:ext cx="1090288" cy="2180576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2648DE2-DE33-43E7-A6B2-066C29E974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99573" y="860007"/>
            <a:ext cx="2042337" cy="204233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505CF4F-4E9B-4845-BBA2-246904C8C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74175" y="3178817"/>
            <a:ext cx="2293134" cy="325127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EAB037A-585B-4FC5-9D39-9C9F21893C2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776176" y="1127612"/>
            <a:ext cx="2182630" cy="1645367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00BBA72-028C-4C71-9A6C-6CB62ED7A29C}"/>
              </a:ext>
            </a:extLst>
          </p:cNvPr>
          <p:cNvSpPr/>
          <p:nvPr/>
        </p:nvSpPr>
        <p:spPr>
          <a:xfrm>
            <a:off x="5725861" y="3178817"/>
            <a:ext cx="224144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дня подать сведения о подростке, совершившем попытку суицида (завершенный суицид) в Отдел образования (по формам 1, 2, 3, 4).</a:t>
            </a:r>
          </a:p>
        </p:txBody>
      </p:sp>
    </p:spTree>
    <p:extLst>
      <p:ext uri="{BB962C8B-B14F-4D97-AF65-F5344CB8AC3E}">
        <p14:creationId xmlns:p14="http://schemas.microsoft.com/office/powerpoint/2010/main" val="390707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683581" y="964239"/>
            <a:ext cx="10963922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1, 2, 3, 4 (электронный и бумажный вариант).</a:t>
            </a:r>
          </a:p>
          <a:p>
            <a:endParaRPr lang="ru-RU" sz="2000" dirty="0">
              <a:latin typeface="Arial" panose="020B0604020202020204" pitchFamily="34" charset="0"/>
            </a:endParaRPr>
          </a:p>
          <a:p>
            <a:pPr marL="342900" indent="-342900" fontAlgn="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Объяснительные, акты по случаю совершения попытки суицида (завершенного суицида).</a:t>
            </a:r>
            <a:endParaRPr lang="ru-RU" sz="2000" dirty="0">
              <a:latin typeface="Arial" panose="020B0604020202020204" pitchFamily="34" charset="0"/>
            </a:endParaRPr>
          </a:p>
          <a:p>
            <a:pPr marL="342900" indent="-342900" fontAlgn="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семьи (полная, развернутая), описание работы классного руководителя с семьей.</a:t>
            </a:r>
            <a:endParaRPr lang="ru-RU" sz="2000" dirty="0"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 жилищно-бытовых условий.</a:t>
            </a:r>
            <a:endParaRPr lang="ru-RU" sz="2000" dirty="0"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на учащегося (подробная, психологический статус  пишет психолог).</a:t>
            </a:r>
            <a:endParaRPr lang="ru-RU" sz="2000" dirty="0"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по результатам психологической  работы с классом за последний год (указать конкретные мероприятия, сроки проведения, приложить копии материалов исследования).</a:t>
            </a:r>
            <a:endParaRPr lang="ru-RU" sz="2000" dirty="0"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по результатам воспитательной работы с классом (указать конкретные мероприятия, сроки проведения, приложить копии планов, протоколов и т.д.).</a:t>
            </a:r>
            <a:endParaRPr lang="ru-RU" sz="2000" dirty="0">
              <a:latin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работы по выполнению Межведомственного плана мероприятий по профилактике суицида (указать конкретные мероприятия, сроки проведения, контроль за исполнением, рассмотрение вопросов и т.д.).</a:t>
            </a:r>
            <a:endParaRPr lang="ru-RU" sz="2000" dirty="0">
              <a:latin typeface="Arial" panose="020B0604020202020204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77FAF08-ADC5-4802-AC48-83EE3271D0DC}"/>
              </a:ext>
            </a:extLst>
          </p:cNvPr>
          <p:cNvSpPr/>
          <p:nvPr/>
        </p:nvSpPr>
        <p:spPr>
          <a:xfrm>
            <a:off x="2089211" y="78549"/>
            <a:ext cx="850184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ДВУХДНЕВНЫЙ СРОК ПОДГОТОВИТЬ ПАКЕТ ДОКУМЕНТОВ, КОПИИ КОТОРЫХ ПЕРЕДАЮТСЯ В ОТДЕЛ ОБРАЗОВАНИЯ:</a:t>
            </a:r>
          </a:p>
        </p:txBody>
      </p:sp>
    </p:spTree>
    <p:extLst>
      <p:ext uri="{BB962C8B-B14F-4D97-AF65-F5344CB8AC3E}">
        <p14:creationId xmlns:p14="http://schemas.microsoft.com/office/powerpoint/2010/main" val="18980402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714043" y="1754351"/>
            <a:ext cx="6995604" cy="31144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КОПИИ ДОКУМЕНТОВ:</a:t>
            </a:r>
            <a:endParaRPr lang="ru-RU" sz="2000" dirty="0">
              <a:latin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табели за последние 3 года;</a:t>
            </a:r>
            <a:endParaRPr lang="ru-RU" sz="2000" dirty="0">
              <a:latin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 школы по профилактике суицида;</a:t>
            </a:r>
            <a:endParaRPr lang="ru-RU" sz="2000" dirty="0">
              <a:latin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справки ПНД, ОДН, ПМПК и т.д.;</a:t>
            </a:r>
            <a:endParaRPr lang="ru-RU" sz="2000" dirty="0">
              <a:latin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протоколы Советов профилактики,  планы воспитательной работы, где отражена работа с данным ребенком; другие подтверждающие документы.</a:t>
            </a:r>
            <a:endParaRPr lang="ru-RU" sz="2000" dirty="0">
              <a:latin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5F18EB2-0E62-4BB8-8CEF-6E89556B9FE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505274" y="2487659"/>
            <a:ext cx="2771775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073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010" y="521262"/>
            <a:ext cx="3160855" cy="459227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673218" y="521262"/>
            <a:ext cx="3034684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 профилактической или реабилитационной психолого-педагогической    программы (индивидуального маршрута) внутри школы с учетом особенностей ситуации и личностных особенностей участников.</a:t>
            </a: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52604" y="1353643"/>
            <a:ext cx="3255546" cy="256837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4855" y="521262"/>
            <a:ext cx="3255546" cy="459227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4252605" y="1723283"/>
            <a:ext cx="3255545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Консультация у врача-психиатра, юридическая консультация по вопросам создавшейся ситуации.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8184818" y="770685"/>
            <a:ext cx="320558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результатов проделанной работы, определение положительных и отрицательных моментов, внесение корректив в работу для повышения эффективности.  Прилагать  индивидуальный маршрут к обязательной квартальной отчетности с указанием результатов.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5145C93-D49F-4C26-B9D2-F8610DA84B39}"/>
              </a:ext>
            </a:extLst>
          </p:cNvPr>
          <p:cNvSpPr/>
          <p:nvPr/>
        </p:nvSpPr>
        <p:spPr>
          <a:xfrm>
            <a:off x="115410" y="4864113"/>
            <a:ext cx="1170076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случае, если попытка совершена вне учебного заведения, но вы владеете данной информацией, то из предложенного алгоритма исключаются первые два пункта алгоритма. Далее работа ведется в соответствии с вышеназванными пунктами.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случае, если попытка совершена вне учебного заведения и вы не владеете данной информацией, то из предложенного алгоритма исключаются первых три пункта. Далее работа ведется в соответствии с вышеназванными пунктами.</a:t>
            </a:r>
          </a:p>
        </p:txBody>
      </p:sp>
    </p:spTree>
    <p:extLst>
      <p:ext uri="{BB962C8B-B14F-4D97-AF65-F5344CB8AC3E}">
        <p14:creationId xmlns:p14="http://schemas.microsoft.com/office/powerpoint/2010/main" val="19529690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1794768" y="342344"/>
            <a:ext cx="897532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Функции членов образовательного процесса в профилактической работе: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DAC2FCC-ECAB-4B16-B500-BCCB14A3CB4A}"/>
              </a:ext>
            </a:extLst>
          </p:cNvPr>
          <p:cNvSpPr/>
          <p:nvPr/>
        </p:nvSpPr>
        <p:spPr>
          <a:xfrm>
            <a:off x="3953339" y="920621"/>
            <a:ext cx="744558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создает условия для продуктивного сотрудничества членов социально-психологической службы;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общий позитивный настрой в школе, разнообразит образовательную среду;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поддерживает стиль общения, предполагающий в коллективе школы спокойный, доброжелательный тон;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 позитивную корпоративную культуру;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следит за соблюдением правил педагогической этики в учебно-воспитательном процессе, принимает меры по устранению причин нарушения педагогической этики.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1D6D412-4019-4012-8CB3-D59AE4843FE8}"/>
              </a:ext>
            </a:extLst>
          </p:cNvPr>
          <p:cNvSpPr/>
          <p:nvPr/>
        </p:nvSpPr>
        <p:spPr>
          <a:xfrm>
            <a:off x="1263587" y="4268887"/>
            <a:ext cx="1013534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деятельность на основе  типовых квалификационных характеристик должностей педагогических работников и приравненных к ним лиц, утвержденных Приказом Министра образования и науки Республики Казахстан от 13 июля 2009 года № 338;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800AF74-1116-466C-BCFA-F2D6620E5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587" y="1783859"/>
            <a:ext cx="2621507" cy="1225402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A8D49D4-854D-4B47-8C7D-E9EB6A3313F9}"/>
              </a:ext>
            </a:extLst>
          </p:cNvPr>
          <p:cNvSpPr/>
          <p:nvPr/>
        </p:nvSpPr>
        <p:spPr>
          <a:xfrm>
            <a:off x="1094030" y="2987373"/>
            <a:ext cx="29606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школы</a:t>
            </a:r>
          </a:p>
        </p:txBody>
      </p:sp>
    </p:spTree>
    <p:extLst>
      <p:ext uri="{BB962C8B-B14F-4D97-AF65-F5344CB8AC3E}">
        <p14:creationId xmlns:p14="http://schemas.microsoft.com/office/powerpoint/2010/main" val="29904990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160451" y="467886"/>
            <a:ext cx="8611339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планирование и контроль деятельности старших вожатых, воспитателей групп продленного дня (ГПД), классных руководителей и педагогов дополнительного образования физкультурно-оздоровительного и художественно-эстетического цикла, в том числе в области профилактики суицида;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координирует работу по созданию необходимой методической документации по воспитательной работе, по подготовке и проведению культурно-воспитательных мероприятий жизнеутверждающей направленности;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 систематический контроль за качеством содержания и проведения воспитательного процесса, проводимого педагогическими работниками (классными руководителями), в том числе по профилактике суицида;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организует контроль за индивидуальной воспитательной работой с детьми  девиантного поведения;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координирует взаимодействие представителей администрации, служб и подразделений учебного заведения, обеспечивающих взаимодействие с представителями общественности и правоохранительных органов, родителями и родительским комитетом организации образования.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E5314C-15BA-4E93-B540-A25B0D2B8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210" y="2006353"/>
            <a:ext cx="2572241" cy="3752117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BD1E65C-7876-444B-B5BE-272D69D3DA1A}"/>
              </a:ext>
            </a:extLst>
          </p:cNvPr>
          <p:cNvSpPr/>
          <p:nvPr/>
        </p:nvSpPr>
        <p:spPr>
          <a:xfrm>
            <a:off x="420210" y="4212000"/>
            <a:ext cx="274024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воспитательной работе</a:t>
            </a:r>
          </a:p>
        </p:txBody>
      </p:sp>
    </p:spTree>
    <p:extLst>
      <p:ext uri="{BB962C8B-B14F-4D97-AF65-F5344CB8AC3E}">
        <p14:creationId xmlns:p14="http://schemas.microsoft.com/office/powerpoint/2010/main" val="2951096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613213" y="875341"/>
            <a:ext cx="7546019" cy="465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разрабатывает комплекс психолого-педагогических мер по развитию личности учащихся через решение развивающих и воспитательных задач, затрагивающих мотивационную, эмоциональную и нравственную сферу личности, а также сферу межличностных отношений и общения;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координирует и контролирует работу всех членов социально-психологической службы;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планирует и проводит родительские собрания и конференции по проблемным вопросам семейного воспитания;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анализирует работу социально-психологической службы школы.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A694B01-FA81-44BA-A548-2277A893B7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748" y="875341"/>
            <a:ext cx="2828789" cy="4041998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FFA5CF9-6A99-44F6-8360-CA4A67FDCDAC}"/>
              </a:ext>
            </a:extLst>
          </p:cNvPr>
          <p:cNvSpPr/>
          <p:nvPr/>
        </p:nvSpPr>
        <p:spPr>
          <a:xfrm>
            <a:off x="249161" y="4984357"/>
            <a:ext cx="267396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директора по социальной работе</a:t>
            </a:r>
          </a:p>
        </p:txBody>
      </p:sp>
    </p:spTree>
    <p:extLst>
      <p:ext uri="{BB962C8B-B14F-4D97-AF65-F5344CB8AC3E}">
        <p14:creationId xmlns:p14="http://schemas.microsoft.com/office/powerpoint/2010/main" val="18278138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400148" y="645963"/>
            <a:ext cx="769694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 реализацию воспитательных задач жизнеутверждающей направленности  с учетом особенностей классного коллектива;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способствует формированию общей культуры личности обучающегося и их социализации через проведение классных часов и мероприятий жизнеутверждающей направленности;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осуществляет индивидуальную работу с родителями или лицами, их заменяющими в случае попыток суицида (завершенного суицида) совместно с представителями социально-психологической службы;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расширяет знания о ситуации, в которой находится ребенок;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осуществляет постоянный контроль за посещаемостью и успеваемостью ребенка;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посещает по месту жительства семьи учащихся;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выявляет учащихся, находящихся в трудной жизненной ситуации, и направляет запрос в школьную  социально-психологическую службу.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BD1E65C-7876-444B-B5BE-272D69D3DA1A}"/>
              </a:ext>
            </a:extLst>
          </p:cNvPr>
          <p:cNvSpPr/>
          <p:nvPr/>
        </p:nvSpPr>
        <p:spPr>
          <a:xfrm>
            <a:off x="420210" y="4212000"/>
            <a:ext cx="27402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Классные руководители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E058BC6-78F0-40AB-B466-6D677AE10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590" y="1588823"/>
            <a:ext cx="2493480" cy="493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155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3400148" y="1001070"/>
            <a:ext cx="769694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составляет социальный паспорт классов и школы;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 с классными руководителями посещает семьи учащихся по месту жительства;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выявляет категории учащихся группы повышенного риска (многодетные, малообеспеченные, неблагополучные семьи, дети, проживающие отдельно от родителей, семьи и дети, попавшие в трудную жизненную ситуацию);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организует и координирует совместную работу с организациями и учреждениями по поддержке семьи и детства;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удовлетворяет запросы по консультированию, возникающие в ходе учебно-воспитательного процесса, оказанию помощи детям, оказавшимся в трудной жизненной ситуации;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оказывает подростку социальную поддержку с помощью семьи, школы, друзей и т.д.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BD1E65C-7876-444B-B5BE-272D69D3DA1A}"/>
              </a:ext>
            </a:extLst>
          </p:cNvPr>
          <p:cNvSpPr/>
          <p:nvPr/>
        </p:nvSpPr>
        <p:spPr>
          <a:xfrm>
            <a:off x="420210" y="4212000"/>
            <a:ext cx="27402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педагог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CE321D1-B77E-4F97-81A7-2AB0162F52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912" y="1512811"/>
            <a:ext cx="1781175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4414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704" y="451178"/>
            <a:ext cx="9692415" cy="569217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2539252" y="788529"/>
            <a:ext cx="930131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отношению к ребенку: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 диагностические процедуры по выявлению группы риска с помощью специализированных методик;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 работу по снятию негативных эмоций;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помогает разобраться в чувствах и отношениях ребенка с окружающими, стимулирует при необходимости потребности в замене «значимых других» (референтных лиц и групп);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обучает навыкам и умениям самоконтроля, преодоления стресса, поиска поддержки, ее восприятия и оказания;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необходимости включает ребенка в группу социально-психологического тренинга;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организует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психокоррекционные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занятия по повышению самооценки, развитию адекватного отношения к собственной личности, эмпатии, по смене пассивной стратегии избегания на активные жизненные стратегии.</a:t>
            </a: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8DB015-6ED2-4720-AC33-37699761B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90382"/>
            <a:ext cx="2352190" cy="257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227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91195B5-6C39-4728-9FD4-E00CF2273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3704" y="727968"/>
            <a:ext cx="9692415" cy="4959763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1865C0-355C-416F-BD17-5ED8EBEB70AC}"/>
              </a:ext>
            </a:extLst>
          </p:cNvPr>
          <p:cNvSpPr/>
          <p:nvPr/>
        </p:nvSpPr>
        <p:spPr>
          <a:xfrm>
            <a:off x="2543496" y="1170268"/>
            <a:ext cx="930131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отношению к педагогам и родителям:</a:t>
            </a:r>
          </a:p>
          <a:p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информирует их о сущности суицида, особенностях суицидального поведения и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предсуицидального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синдрома, их проявлениях;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помогает овладеть мерами по профилактике и коррекции суицидального поведения;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стимулирует у педагогов развитие умений и навыков преодолевающего поведения, продуктивного межличностного взаимодействия;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 развитию эмпатии, повышению самооценки изменению педагогических установок;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удовлетворяет запросы по психологическому консультированию, возникающие в ходе учебно-воспитательного процесса.</a:t>
            </a:r>
          </a:p>
          <a:p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F8DB015-6ED2-4720-AC33-37699761BA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486" y="1843648"/>
            <a:ext cx="2352190" cy="2573477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C677792-0729-4B93-ACB3-FA010C8B57D4}"/>
              </a:ext>
            </a:extLst>
          </p:cNvPr>
          <p:cNvSpPr/>
          <p:nvPr/>
        </p:nvSpPr>
        <p:spPr>
          <a:xfrm>
            <a:off x="189719" y="3534013"/>
            <a:ext cx="21830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педагог-психолог</a:t>
            </a:r>
          </a:p>
        </p:txBody>
      </p:sp>
    </p:spTree>
    <p:extLst>
      <p:ext uri="{BB962C8B-B14F-4D97-AF65-F5344CB8AC3E}">
        <p14:creationId xmlns:p14="http://schemas.microsoft.com/office/powerpoint/2010/main" val="24945365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163628" y="1515975"/>
            <a:ext cx="632977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 профилактику депрессивных состояний у ребенка;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наблюдают за развитием ребенка;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создают условия для комфортного проживания;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обеспечивают атмосферу  доверительного общения с ребенком, использование конструктивных способов общения в конфликтных и трудных жизненных ситуациях;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организуют и контролируют соблюдение ребенком режима дня.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BD1E65C-7876-444B-B5BE-272D69D3DA1A}"/>
              </a:ext>
            </a:extLst>
          </p:cNvPr>
          <p:cNvSpPr/>
          <p:nvPr/>
        </p:nvSpPr>
        <p:spPr>
          <a:xfrm>
            <a:off x="420210" y="4212000"/>
            <a:ext cx="274024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</a:t>
            </a:r>
            <a:b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2F75A75-1F6D-452B-A24D-6538F03BD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10" y="1686757"/>
            <a:ext cx="2860173" cy="264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5241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AD153CB-0F59-45CA-B1EB-981FA2A89B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84" y="3429000"/>
            <a:ext cx="3160855" cy="273210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0CEA808-D73E-44C2-A351-DDCA4C934925}"/>
              </a:ext>
            </a:extLst>
          </p:cNvPr>
          <p:cNvSpPr/>
          <p:nvPr/>
        </p:nvSpPr>
        <p:spPr>
          <a:xfrm>
            <a:off x="773045" y="3183929"/>
            <a:ext cx="271933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Медицинский работник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 учащихся, требующих внимания педагогов, родителей, учащихся по состоянию здоровья.</a:t>
            </a:r>
          </a:p>
          <a:p>
            <a:pPr algn="ctr"/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D1A71C4-9585-4F13-A2A3-9B8B9A9C15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0415" y="3422081"/>
            <a:ext cx="3255546" cy="273902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59104DB-5F70-487B-9182-8EA8E9CEE4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3236" y="3429000"/>
            <a:ext cx="3255546" cy="2732102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EF1B55-AAE0-4CB7-99E6-870F6714D9CD}"/>
              </a:ext>
            </a:extLst>
          </p:cNvPr>
          <p:cNvSpPr/>
          <p:nvPr/>
        </p:nvSpPr>
        <p:spPr>
          <a:xfrm>
            <a:off x="8263237" y="3778075"/>
            <a:ext cx="325554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Инспектор по ОДН</a:t>
            </a:r>
          </a:p>
          <a:p>
            <a:pPr algn="ctr"/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ознокомить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нормативно-правовыми актами.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03A09B-FADD-45EB-A234-ECDB3689D63D}"/>
              </a:ext>
            </a:extLst>
          </p:cNvPr>
          <p:cNvSpPr/>
          <p:nvPr/>
        </p:nvSpPr>
        <p:spPr>
          <a:xfrm>
            <a:off x="4517058" y="3422082"/>
            <a:ext cx="29562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</a:t>
            </a: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обращаются за помощью к родителям, педагогам, классному руководителю, педагогу-психологу школы в неблагоприятных жизненных ситуациях.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7490B7A-8BBE-4C39-9FE1-AB8BFAF50F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229" y="1004563"/>
            <a:ext cx="2034962" cy="191619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C8B76CC-F8A6-421F-A119-64913F031D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8692" y="838857"/>
            <a:ext cx="2368035" cy="208189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AF5B97-3E6F-41D3-8E9B-776AC736519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39771" y="1236621"/>
            <a:ext cx="1463167" cy="1286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2417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2312455" y="683366"/>
            <a:ext cx="9707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ОРГАНИЗАЦИЯ НЕ ИМЕЕТ ПРАВА: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1146700" y="1563841"/>
            <a:ext cx="10287740" cy="3730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бездействовать при поступлении сигнала о риске суицида у обучающегося или выявлении факта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буллинга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отношению к несовершеннолетнему;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скрывать факт случившегося насилия по отношению к обучающемуся, замалчивать о попытках суицида среди несовершеннолетних, не сообщить своевременно о происшедшем в соответствующие органы;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предпринять меры к педагогическим работникам в случае применения ими недопустимых методов воспитания несовершеннолетних (психологическое, физическое насилие); </a:t>
            </a:r>
          </a:p>
        </p:txBody>
      </p:sp>
    </p:spTree>
    <p:extLst>
      <p:ext uri="{BB962C8B-B14F-4D97-AF65-F5344CB8AC3E}">
        <p14:creationId xmlns:p14="http://schemas.microsoft.com/office/powerpoint/2010/main" val="30268161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F0115F2-4EF8-477B-8F78-1B6E4B66E635}"/>
              </a:ext>
            </a:extLst>
          </p:cNvPr>
          <p:cNvSpPr/>
          <p:nvPr/>
        </p:nvSpPr>
        <p:spPr>
          <a:xfrm>
            <a:off x="2312455" y="683366"/>
            <a:ext cx="970790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ОБРАЗОВАТЕЛЬНАЯ ОРГАНИЗАЦИЯ НЕ ИМЕЕТ ПРАВА: 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D0BBDAD6-3B25-44C7-A97F-473B4684B8ED}"/>
              </a:ext>
            </a:extLst>
          </p:cNvPr>
          <p:cNvSpPr/>
          <p:nvPr/>
        </p:nvSpPr>
        <p:spPr>
          <a:xfrm>
            <a:off x="1146700" y="1268142"/>
            <a:ext cx="10287740" cy="4653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предоставить всем участникам образовательных отношений средства и каналы сообщения о случаях насилия или попытках суицида;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обеспечить своевременное и объективное расследование случаев насилия, попыток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снеуицида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согласно поступившим сообщениям и принятие мер по каждому выявленному случаю;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работать односторонне, не привлекая социальных партнеров в вопросах предупреждения суицидального поведения и насилия в образовательной среде; 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 ставить диагноз обучающемуся о наличии психического отклонения или расстройства - на это есть специализированные учреждения и органы, которые занимаются вопросами охраны психического здоровья, в том числе обучающихся.</a:t>
            </a:r>
          </a:p>
        </p:txBody>
      </p:sp>
    </p:spTree>
    <p:extLst>
      <p:ext uri="{BB962C8B-B14F-4D97-AF65-F5344CB8AC3E}">
        <p14:creationId xmlns:p14="http://schemas.microsoft.com/office/powerpoint/2010/main" val="916467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0D9F2D7-8FD5-481A-A401-D22338ED03BD}"/>
              </a:ext>
            </a:extLst>
          </p:cNvPr>
          <p:cNvSpPr/>
          <p:nvPr/>
        </p:nvSpPr>
        <p:spPr>
          <a:xfrm>
            <a:off x="1863173" y="1659035"/>
            <a:ext cx="30968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DAC52FB-0584-4D16-B558-8295AD67C0E5}"/>
              </a:ext>
            </a:extLst>
          </p:cNvPr>
          <p:cNvSpPr/>
          <p:nvPr/>
        </p:nvSpPr>
        <p:spPr>
          <a:xfrm>
            <a:off x="8091259" y="1659035"/>
            <a:ext cx="26942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Медицинская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26F1978-D608-43E1-845D-EBBD2769025B}"/>
              </a:ext>
            </a:extLst>
          </p:cNvPr>
          <p:cNvSpPr/>
          <p:nvPr/>
        </p:nvSpPr>
        <p:spPr>
          <a:xfrm>
            <a:off x="1863173" y="4278889"/>
            <a:ext cx="273136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Психологическая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1A7307A-E218-4737-A5B1-8697EABB7332}"/>
              </a:ext>
            </a:extLst>
          </p:cNvPr>
          <p:cNvSpPr/>
          <p:nvPr/>
        </p:nvSpPr>
        <p:spPr>
          <a:xfrm>
            <a:off x="7718397" y="4278889"/>
            <a:ext cx="31531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C9E94E-E6F8-4065-8FDD-60D9DB10DF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2283" y="2494624"/>
            <a:ext cx="2815434" cy="2626161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F510C0C-991A-43F8-A526-925BEA1149A0}"/>
              </a:ext>
            </a:extLst>
          </p:cNvPr>
          <p:cNvSpPr/>
          <p:nvPr/>
        </p:nvSpPr>
        <p:spPr>
          <a:xfrm>
            <a:off x="4665557" y="823446"/>
            <a:ext cx="27561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Противозащитная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CCA94494-3C3B-4402-A5AA-6207B4DCA899}"/>
              </a:ext>
            </a:extLst>
          </p:cNvPr>
          <p:cNvCxnSpPr>
            <a:stCxn id="4" idx="2"/>
          </p:cNvCxnSpPr>
          <p:nvPr/>
        </p:nvCxnSpPr>
        <p:spPr>
          <a:xfrm>
            <a:off x="3411619" y="2120700"/>
            <a:ext cx="1062727" cy="649133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CFBDE083-0D2D-4685-8185-726B1424E11F}"/>
              </a:ext>
            </a:extLst>
          </p:cNvPr>
          <p:cNvCxnSpPr>
            <a:cxnSpLocks/>
          </p:cNvCxnSpPr>
          <p:nvPr/>
        </p:nvCxnSpPr>
        <p:spPr>
          <a:xfrm flipV="1">
            <a:off x="3382135" y="3907035"/>
            <a:ext cx="1128944" cy="40798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9819C6E9-6C43-43EB-973D-42519BABC888}"/>
              </a:ext>
            </a:extLst>
          </p:cNvPr>
          <p:cNvCxnSpPr>
            <a:cxnSpLocks/>
          </p:cNvCxnSpPr>
          <p:nvPr/>
        </p:nvCxnSpPr>
        <p:spPr>
          <a:xfrm>
            <a:off x="5690000" y="1423491"/>
            <a:ext cx="0" cy="871198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84F194D1-C5D4-4152-8B1A-6AB2DBF735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001116" y="2128633"/>
            <a:ext cx="1250269" cy="871198"/>
          </a:xfrm>
          <a:prstGeom prst="rect">
            <a:avLst/>
          </a:prstGeom>
        </p:spPr>
      </p:pic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2497362A-56E9-41B8-883E-F52CC9AEAD51}"/>
              </a:ext>
            </a:extLst>
          </p:cNvPr>
          <p:cNvCxnSpPr>
            <a:cxnSpLocks/>
          </p:cNvCxnSpPr>
          <p:nvPr/>
        </p:nvCxnSpPr>
        <p:spPr>
          <a:xfrm flipH="1" flipV="1">
            <a:off x="7013646" y="3771289"/>
            <a:ext cx="798704" cy="543726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5064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E7BA8E4A-B937-41E0-9A55-C7EC924D4C65}"/>
              </a:ext>
            </a:extLst>
          </p:cNvPr>
          <p:cNvSpPr/>
          <p:nvPr/>
        </p:nvSpPr>
        <p:spPr>
          <a:xfrm>
            <a:off x="446842" y="3380125"/>
            <a:ext cx="116475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b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EC7FAF0-F2C2-4E45-83D2-CB4D7D6592F9}"/>
              </a:ext>
            </a:extLst>
          </p:cNvPr>
          <p:cNvSpPr/>
          <p:nvPr/>
        </p:nvSpPr>
        <p:spPr>
          <a:xfrm>
            <a:off x="5518950" y="1888572"/>
            <a:ext cx="482945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из нас взрослых должен понять для себя главное: в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ивцилизованном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обществе чужих детей не бывает. </a:t>
            </a:r>
          </a:p>
          <a:p>
            <a:pPr algn="just"/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Ибо все они –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НАШИ ДЕТИ.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Наше будущее, наши надежды и чаяния.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никто не сможет защитить их лучше, чем мы сами.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75E30F-3A33-407C-9A5D-455BFB2E6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805" y="1987332"/>
            <a:ext cx="2455785" cy="2455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6984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4915804" y="698206"/>
            <a:ext cx="631444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Ситуация: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 группа. Ребенок не идет на контакт, но и не уходит (молчит, не смотрит в Вашу сторону)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 группа. Ребенок обвиняет всех (от родителей до Бога) в том, что оказался в ситуации безысходности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 группа. Ребенок категорически отказывается от Вашей помощи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 группа. Ребенок задает Вам вопросы, на которые нет ответа. Например: «Как Бог мог допустить несправедливость и забрать у меня единственную сестру (маму. папу)...???», «Почему это случилось именно со мной???»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B17397C-80B5-4C05-A4CB-5583EA0579B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90113" y="2310959"/>
            <a:ext cx="3977196" cy="2236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35226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603682" y="0"/>
            <a:ext cx="1129239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 1 «Эхо»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Цель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установить и поддерживать контакт с ребенком, показывать ребенку, что его понимают и слышат. 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проговаривание (повторение) за ребенком его фраз, демонстрация того, что Вы его понимаете, принимаете, чувствуете, говорите с ним «его словами, на его языке». </a:t>
            </a:r>
          </a:p>
          <a:p>
            <a:pPr algn="just"/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диалога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Ребенок: я никому не нужен, никому нет до меня дела, если меня не будет, никто даже не заметит. Педагог, осуществляющий интервенцию: Иногда кажется, что мы никому не нужны и до нас никому нет дела. ИЛИ: Иногда бывают ситуации, когда кажется, что люди к нам равнодушны и никому нет до нас дела. 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применения Верно: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Соглашаться, вторить услышанному, но делая акцент на начале фразы «Иногда кажется...»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Повторять отдельные фрагменты фраз или слова так. как их произносит ребенок 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Неверно: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Пытаться спорить, что это не так.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Доказывать, что ребенок не прав.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Пытаться жалеть и приводить примеры, доказывающие, что ребенок ошибается (ребенок просто замкнется и решит, что его не слышат и он напрасно начал разговор, доверился Вам)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Призывать к совести (в момент, когда эмоциональный накал силен настолько, что жить не хочется, ребенок не думает о морали, совести и подобных высоких материях и не сможет начать думать)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Приводить примеры, что другим еще хуже (ребенок думает в момент, когда ему крайне тяжело, только о себе, о своей боли)</a:t>
            </a:r>
          </a:p>
        </p:txBody>
      </p:sp>
    </p:spTree>
    <p:extLst>
      <p:ext uri="{BB962C8B-B14F-4D97-AF65-F5344CB8AC3E}">
        <p14:creationId xmlns:p14="http://schemas.microsoft.com/office/powerpoint/2010/main" val="36748348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603682" y="0"/>
            <a:ext cx="1129239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 2 «Проговаривание боли» 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дать возможность выговориться, выплеснуть негатив, страх, безысходность, «проговорить» эмоции, которые толкают на безрассудный поступок, снятие эмоционального накала. 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задавать ребенку вопросы, которые будут стимулировать высказывания,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выговаривание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эмоций. Дать возможность выговориться. 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диалога: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Ребенок: Все плохо... Педагог, осуществляющий интервенцию: Тебе кажется, что жизнь потеряла смысл? Тебе тяжело? (цель эмоций в словах) 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применения Верно: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стимулировать ребенка говорить (поддерживать разговор вопросами, мимикой, жестами, репликами)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выражать сочувствие, показывать, что вам не все равно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показывать ребенку, что вы его понимаете 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Неверно: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Перебивать, если ребенок сбивается с темы, начинает обвинять в своих бедах других.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Рассказывать о себе, приводить примеры из жизни других или своей собственной (ребенку все равно, что происходит с другими, он поглощен только свей болью, в момент отчаяния, ему кажется, что хуже, чем он сейчас никто себя не чувствует, нас сострадание ребенок. которому очень тяжело и принято решение не способен).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Воспитывать, упрекать в неблагодарности (ребенок замкнется и интервенция станет невозможной, даже если ребенок на самом деле ведет себя так, что замечания делать нужно, период ведения беседы - интервенции, совершенно не подходящий для воспитания).</a:t>
            </a:r>
          </a:p>
        </p:txBody>
      </p:sp>
    </p:spTree>
    <p:extLst>
      <p:ext uri="{BB962C8B-B14F-4D97-AF65-F5344CB8AC3E}">
        <p14:creationId xmlns:p14="http://schemas.microsoft.com/office/powerpoint/2010/main" val="31843801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603682" y="0"/>
            <a:ext cx="1129239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 3 «Переключение» 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дать возможность выговориться, выплеснуть негатив, страх, безысходность, «проговорить» эмоции, которые толкают на безрассудный поступок, снятие эмоционального накала. 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задавать ребенку вопросы, которые будут стимулировать высказывания,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выговаривание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эмоций. Дать возможность выговориться. 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диалога: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Ребенок: Все плохо... Педагог, осуществляющий интервенцию: Тебе кажется, что жизнь потеряла смысл? Тебе тяжело? (цель эмоций в словах) 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применения Верно: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стимулировать ребенка говорить (поддерживать разговор вопросами, мимикой, жестами, репликами)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выражать сочувствие, показывать, что вам не все равно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показывать ребенку, что вы его понимаете 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Неверно: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Перебивать, если ребенок сбивается с темы, начинает обвинять в своих бедах других.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Рассказывать о себе, приводить примеры из жизни других или своей собственной (ребенку все равно, что происходит с другими, он поглощен только свей болью, в момент отчаяния, ему кажется, что хуже, чем он сейчас никто себя не чувствует, нас сострадание ребенок. которому очень тяжело и принято решение не способен).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Воспитывать, упрекать в неблагодарности (ребенок замкнется и интервенция станет невозможной, даже если ребенок на самом деле ведет себя так, что замечания делать нужно, период ведения беседы - интервенции, совершенно не подходящий для воспитания).</a:t>
            </a:r>
          </a:p>
        </p:txBody>
      </p:sp>
    </p:spTree>
    <p:extLst>
      <p:ext uri="{BB962C8B-B14F-4D97-AF65-F5344CB8AC3E}">
        <p14:creationId xmlns:p14="http://schemas.microsoft.com/office/powerpoint/2010/main" val="20440380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683581" y="692459"/>
            <a:ext cx="1113259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Прием 4 «Формирование позитивного образа будущего» </a:t>
            </a:r>
          </a:p>
          <a:p>
            <a:pPr algn="just"/>
            <a:endParaRPr lang="ru-RU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- 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показать, что будущее есть и оно может быть позитивным (в противовес тому, что у ребенка-</a:t>
            </a:r>
            <a:r>
              <a:rPr lang="ru-RU" sz="20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суицидента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образа будущего нет) 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вместе с ребенком планировать понятное ближайшее будущее, говорить о том. что в будущем ребенку понятно и кажется вполне достижимым. </a:t>
            </a:r>
          </a:p>
          <a:p>
            <a:pPr algn="just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применения Верно:</a:t>
            </a: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Начните сами: задавайте вопросы о будущем, ответы на которые вам известны, которые не ставят ребенка в тупик и не вызывают негатива.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Предположите несколько вариантов позитивных (или как минимум без негатива) развития событий в будущем ребенка.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Показывайте, что достичь запланированного достаточно просто (ребенок не в том состоянии, чтобы нести ответственность или принимать какие-либо решения). 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Предложите в будущем что-то совместное, если это актуально. </a:t>
            </a:r>
          </a:p>
        </p:txBody>
      </p:sp>
    </p:spTree>
    <p:extLst>
      <p:ext uri="{BB962C8B-B14F-4D97-AF65-F5344CB8AC3E}">
        <p14:creationId xmlns:p14="http://schemas.microsoft.com/office/powerpoint/2010/main" val="36018654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6E77D0F-F585-475E-89B1-827527A20CC6}"/>
              </a:ext>
            </a:extLst>
          </p:cNvPr>
          <p:cNvSpPr/>
          <p:nvPr/>
        </p:nvSpPr>
        <p:spPr>
          <a:xfrm>
            <a:off x="4989327" y="1083476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7BB6155-CAC0-4599-A180-8A98213CA84F}"/>
              </a:ext>
            </a:extLst>
          </p:cNvPr>
          <p:cNvSpPr/>
          <p:nvPr/>
        </p:nvSpPr>
        <p:spPr>
          <a:xfrm>
            <a:off x="719092" y="337351"/>
            <a:ext cx="1129239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Предложите помощь в будущем, помощь в осуществлении планов ребенка. 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Неверно: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Говорить о далекой перспективе (ребенок в таком состоянии не готов долгосрочно планировать)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Говорить о том. в чем Вы не уверены (например, что после окончания школы ребенок поступит учиться дальше) • Говорить на темы, которые могут вызвать негативную реакцию или дополнительные переживания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Рассказывать о своих планах </a:t>
            </a:r>
          </a:p>
          <a:p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Вспомогательные приемы: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Отзеркаливание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Примите ту же позу, говорите тем же тоном, повторяйте отдельные фразы и слова за ребенком.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Ваша цель - показать, что Вы одинаково чувствуете и Вы «свой», вам можно доверить переживания, вы поймете.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Демонстрация сопереживания - кивайте, смотрите на ребенка, сосредоточьтесь на нем. предлагайте помощь, просите разрешить помочь, предлагайте поговорить с родственниками, учителями, спрашивайте, что можете для него сделать, от чего бы ему стало легче, скажите, что просто молча будете рядом.</a:t>
            </a:r>
          </a:p>
          <a:p>
            <a:endParaRPr lang="ru-RU" sz="20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65054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2923</TotalTime>
  <Words>2794</Words>
  <Application>Microsoft Office PowerPoint</Application>
  <PresentationFormat>Широкоэкранный</PresentationFormat>
  <Paragraphs>224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5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ARZU</dc:creator>
  <cp:lastModifiedBy>Yerbol Turgumbyev</cp:lastModifiedBy>
  <cp:revision>131</cp:revision>
  <dcterms:created xsi:type="dcterms:W3CDTF">2021-10-18T06:14:28Z</dcterms:created>
  <dcterms:modified xsi:type="dcterms:W3CDTF">2023-02-19T12:57:28Z</dcterms:modified>
</cp:coreProperties>
</file>